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6" r:id="rId1"/>
    <p:sldMasterId id="2147484133" r:id="rId2"/>
    <p:sldMasterId id="2147484161" r:id="rId3"/>
  </p:sldMasterIdLst>
  <p:notesMasterIdLst>
    <p:notesMasterId r:id="rId102"/>
  </p:notesMasterIdLst>
  <p:handoutMasterIdLst>
    <p:handoutMasterId r:id="rId103"/>
  </p:handoutMasterIdLst>
  <p:sldIdLst>
    <p:sldId id="256" r:id="rId4"/>
    <p:sldId id="301" r:id="rId5"/>
    <p:sldId id="277" r:id="rId6"/>
    <p:sldId id="408" r:id="rId7"/>
    <p:sldId id="280" r:id="rId8"/>
    <p:sldId id="281" r:id="rId9"/>
    <p:sldId id="283" r:id="rId10"/>
    <p:sldId id="274" r:id="rId11"/>
    <p:sldId id="400" r:id="rId12"/>
    <p:sldId id="282" r:id="rId13"/>
    <p:sldId id="285" r:id="rId14"/>
    <p:sldId id="302" r:id="rId15"/>
    <p:sldId id="289" r:id="rId16"/>
    <p:sldId id="294" r:id="rId17"/>
    <p:sldId id="303" r:id="rId18"/>
    <p:sldId id="296" r:id="rId19"/>
    <p:sldId id="297" r:id="rId20"/>
    <p:sldId id="325" r:id="rId21"/>
    <p:sldId id="306" r:id="rId22"/>
    <p:sldId id="308" r:id="rId23"/>
    <p:sldId id="376" r:id="rId24"/>
    <p:sldId id="377" r:id="rId25"/>
    <p:sldId id="378" r:id="rId26"/>
    <p:sldId id="379" r:id="rId27"/>
    <p:sldId id="381" r:id="rId28"/>
    <p:sldId id="382" r:id="rId29"/>
    <p:sldId id="311" r:id="rId30"/>
    <p:sldId id="384" r:id="rId31"/>
    <p:sldId id="313" r:id="rId32"/>
    <p:sldId id="309" r:id="rId33"/>
    <p:sldId id="316" r:id="rId34"/>
    <p:sldId id="310" r:id="rId35"/>
    <p:sldId id="320" r:id="rId36"/>
    <p:sldId id="317" r:id="rId37"/>
    <p:sldId id="318" r:id="rId38"/>
    <p:sldId id="319" r:id="rId39"/>
    <p:sldId id="321" r:id="rId40"/>
    <p:sldId id="322" r:id="rId41"/>
    <p:sldId id="385" r:id="rId42"/>
    <p:sldId id="386" r:id="rId43"/>
    <p:sldId id="387" r:id="rId44"/>
    <p:sldId id="328" r:id="rId45"/>
    <p:sldId id="324" r:id="rId46"/>
    <p:sldId id="401" r:id="rId47"/>
    <p:sldId id="402" r:id="rId48"/>
    <p:sldId id="330" r:id="rId49"/>
    <p:sldId id="403" r:id="rId50"/>
    <p:sldId id="333" r:id="rId51"/>
    <p:sldId id="410" r:id="rId52"/>
    <p:sldId id="362" r:id="rId53"/>
    <p:sldId id="331" r:id="rId54"/>
    <p:sldId id="335" r:id="rId55"/>
    <p:sldId id="326" r:id="rId56"/>
    <p:sldId id="304" r:id="rId57"/>
    <p:sldId id="293" r:id="rId58"/>
    <p:sldId id="290" r:id="rId59"/>
    <p:sldId id="388" r:id="rId60"/>
    <p:sldId id="389" r:id="rId61"/>
    <p:sldId id="390" r:id="rId62"/>
    <p:sldId id="391" r:id="rId63"/>
    <p:sldId id="300" r:id="rId64"/>
    <p:sldId id="332" r:id="rId65"/>
    <p:sldId id="336" r:id="rId66"/>
    <p:sldId id="348" r:id="rId67"/>
    <p:sldId id="361" r:id="rId68"/>
    <p:sldId id="409" r:id="rId69"/>
    <p:sldId id="364" r:id="rId70"/>
    <p:sldId id="407" r:id="rId71"/>
    <p:sldId id="396" r:id="rId72"/>
    <p:sldId id="350" r:id="rId73"/>
    <p:sldId id="349" r:id="rId74"/>
    <p:sldId id="392" r:id="rId75"/>
    <p:sldId id="353" r:id="rId76"/>
    <p:sldId id="394" r:id="rId77"/>
    <p:sldId id="351" r:id="rId78"/>
    <p:sldId id="404" r:id="rId79"/>
    <p:sldId id="357" r:id="rId80"/>
    <p:sldId id="356" r:id="rId81"/>
    <p:sldId id="358" r:id="rId82"/>
    <p:sldId id="371" r:id="rId83"/>
    <p:sldId id="372" r:id="rId84"/>
    <p:sldId id="398" r:id="rId85"/>
    <p:sldId id="399" r:id="rId86"/>
    <p:sldId id="397" r:id="rId87"/>
    <p:sldId id="359" r:id="rId88"/>
    <p:sldId id="337" r:id="rId89"/>
    <p:sldId id="340" r:id="rId90"/>
    <p:sldId id="341" r:id="rId91"/>
    <p:sldId id="367" r:id="rId92"/>
    <p:sldId id="405" r:id="rId93"/>
    <p:sldId id="346" r:id="rId94"/>
    <p:sldId id="342" r:id="rId95"/>
    <p:sldId id="368" r:id="rId96"/>
    <p:sldId id="369" r:id="rId97"/>
    <p:sldId id="370" r:id="rId98"/>
    <p:sldId id="347" r:id="rId99"/>
    <p:sldId id="406" r:id="rId100"/>
    <p:sldId id="257" r:id="rId101"/>
  </p:sldIdLst>
  <p:sldSz cx="9906000" cy="6858000" type="A4"/>
  <p:notesSz cx="6797675" cy="9928225"/>
  <p:defaultTextStyle>
    <a:defPPr>
      <a:defRPr lang="es-ES"/>
    </a:defPPr>
    <a:lvl1pPr algn="l"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CC99FF"/>
    <a:srgbClr val="3E97F8"/>
    <a:srgbClr val="990099"/>
    <a:srgbClr val="5D6BD5"/>
    <a:srgbClr val="993489"/>
    <a:srgbClr val="7D468C"/>
    <a:srgbClr val="800080"/>
    <a:srgbClr val="E5E0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autoAdjust="0"/>
    <p:restoredTop sz="91869" autoAdjust="0"/>
  </p:normalViewPr>
  <p:slideViewPr>
    <p:cSldViewPr snapToGrid="0">
      <p:cViewPr varScale="1">
        <p:scale>
          <a:sx n="81" d="100"/>
          <a:sy n="81" d="100"/>
        </p:scale>
        <p:origin x="1560" y="48"/>
      </p:cViewPr>
      <p:guideLst>
        <p:guide orient="horz" pos="2160"/>
        <p:guide pos="312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A990B-F489-4599-8672-832F2195BBF9}"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ES"/>
        </a:p>
      </dgm:t>
    </dgm:pt>
    <dgm:pt modelId="{BA79DC0C-1460-4346-8216-E1C58447FFF6}">
      <dgm:prSet phldrT="[Texto]" custT="1"/>
      <dgm:spPr>
        <a:solidFill>
          <a:srgbClr val="0070C0"/>
        </a:solidFill>
      </dgm:spPr>
      <dgm:t>
        <a:bodyPr/>
        <a:lstStyle/>
        <a:p>
          <a:r>
            <a:rPr lang="ca-ES" sz="3200" dirty="0" smtClean="0"/>
            <a:t>Basic </a:t>
          </a:r>
          <a:r>
            <a:rPr lang="ca-ES" sz="3200" dirty="0" err="1" smtClean="0"/>
            <a:t>principles</a:t>
          </a:r>
          <a:r>
            <a:rPr lang="ca-ES" sz="3200" dirty="0" smtClean="0"/>
            <a:t> of </a:t>
          </a:r>
          <a:r>
            <a:rPr lang="ca-ES" sz="3200" dirty="0" err="1" smtClean="0"/>
            <a:t>DoE</a:t>
          </a:r>
          <a:endParaRPr lang="es-ES" sz="3200" dirty="0"/>
        </a:p>
      </dgm:t>
    </dgm:pt>
    <dgm:pt modelId="{5F85558A-07EA-487C-A2ED-8BBF8192366E}" type="parTrans" cxnId="{3CE29F5C-D062-4FBF-A3F2-571FD1835A9D}">
      <dgm:prSet/>
      <dgm:spPr/>
      <dgm:t>
        <a:bodyPr/>
        <a:lstStyle/>
        <a:p>
          <a:endParaRPr lang="es-ES"/>
        </a:p>
      </dgm:t>
    </dgm:pt>
    <dgm:pt modelId="{DA651582-3381-4432-864C-253D7DFCC70D}" type="sibTrans" cxnId="{3CE29F5C-D062-4FBF-A3F2-571FD1835A9D}">
      <dgm:prSet/>
      <dgm:spPr/>
      <dgm:t>
        <a:bodyPr/>
        <a:lstStyle/>
        <a:p>
          <a:endParaRPr lang="es-ES"/>
        </a:p>
      </dgm:t>
    </dgm:pt>
    <dgm:pt modelId="{A801F2A2-4F36-4AF0-8C90-D91112850E28}">
      <dgm:prSet phldrT="[Texto]" custT="1"/>
      <dgm:spPr>
        <a:solidFill>
          <a:schemeClr val="accent1">
            <a:lumMod val="75000"/>
          </a:schemeClr>
        </a:solidFill>
      </dgm:spPr>
      <dgm:t>
        <a:bodyPr/>
        <a:lstStyle/>
        <a:p>
          <a:r>
            <a:rPr lang="ca-ES" sz="3200" dirty="0" smtClean="0"/>
            <a:t>Local control</a:t>
          </a:r>
          <a:endParaRPr lang="es-ES" sz="3200" dirty="0"/>
        </a:p>
      </dgm:t>
    </dgm:pt>
    <dgm:pt modelId="{CB85C2C2-6590-44DC-9CFD-038CFDA555B8}" type="parTrans" cxnId="{704362D6-6B4D-4CAA-9A36-787F08086ED0}">
      <dgm:prSet/>
      <dgm:spPr/>
      <dgm:t>
        <a:bodyPr/>
        <a:lstStyle/>
        <a:p>
          <a:endParaRPr lang="es-ES"/>
        </a:p>
      </dgm:t>
    </dgm:pt>
    <dgm:pt modelId="{E2E57F54-E5DD-4EBB-9E73-9D532A26D7FB}" type="sibTrans" cxnId="{704362D6-6B4D-4CAA-9A36-787F08086ED0}">
      <dgm:prSet/>
      <dgm:spPr/>
      <dgm:t>
        <a:bodyPr/>
        <a:lstStyle/>
        <a:p>
          <a:endParaRPr lang="es-ES"/>
        </a:p>
      </dgm:t>
    </dgm:pt>
    <dgm:pt modelId="{2B72617C-D569-465C-90CB-D6C806026FE4}">
      <dgm:prSet phldrT="[Texto]" custT="1"/>
      <dgm:spPr>
        <a:solidFill>
          <a:schemeClr val="accent1">
            <a:lumMod val="75000"/>
          </a:schemeClr>
        </a:solidFill>
      </dgm:spPr>
      <dgm:t>
        <a:bodyPr/>
        <a:lstStyle/>
        <a:p>
          <a:r>
            <a:rPr lang="ca-ES" sz="3200" dirty="0" err="1" smtClean="0"/>
            <a:t>Randomization</a:t>
          </a:r>
          <a:endParaRPr lang="es-ES" sz="3200" dirty="0"/>
        </a:p>
      </dgm:t>
    </dgm:pt>
    <dgm:pt modelId="{43EB67F5-6A40-48F6-A3B1-615A30E8602D}" type="parTrans" cxnId="{CA884694-1FB9-4CAD-ABFE-6FE083D81534}">
      <dgm:prSet/>
      <dgm:spPr/>
      <dgm:t>
        <a:bodyPr/>
        <a:lstStyle/>
        <a:p>
          <a:endParaRPr lang="es-ES"/>
        </a:p>
      </dgm:t>
    </dgm:pt>
    <dgm:pt modelId="{B496F105-9642-44B0-8F77-AE3FBB5440D2}" type="sibTrans" cxnId="{CA884694-1FB9-4CAD-ABFE-6FE083D81534}">
      <dgm:prSet/>
      <dgm:spPr/>
      <dgm:t>
        <a:bodyPr/>
        <a:lstStyle/>
        <a:p>
          <a:endParaRPr lang="es-ES"/>
        </a:p>
      </dgm:t>
    </dgm:pt>
    <dgm:pt modelId="{E9344401-861D-4394-85AA-40DD8BEF2590}">
      <dgm:prSet phldrT="[Texto]" custT="1"/>
      <dgm:spPr>
        <a:solidFill>
          <a:schemeClr val="accent1">
            <a:lumMod val="75000"/>
          </a:schemeClr>
        </a:solidFill>
      </dgm:spPr>
      <dgm:t>
        <a:bodyPr/>
        <a:lstStyle/>
        <a:p>
          <a:r>
            <a:rPr lang="ca-ES" sz="3200" dirty="0" err="1" smtClean="0"/>
            <a:t>Replication</a:t>
          </a:r>
          <a:endParaRPr lang="es-ES" sz="3200" dirty="0"/>
        </a:p>
      </dgm:t>
    </dgm:pt>
    <dgm:pt modelId="{136943F4-6957-4C43-BFE0-863E7284A32C}" type="parTrans" cxnId="{D24CEF8D-786C-4A8C-9524-E86A287BBA25}">
      <dgm:prSet/>
      <dgm:spPr/>
      <dgm:t>
        <a:bodyPr/>
        <a:lstStyle/>
        <a:p>
          <a:endParaRPr lang="es-ES"/>
        </a:p>
      </dgm:t>
    </dgm:pt>
    <dgm:pt modelId="{582FAB16-2B81-4A64-ACA8-9C8DB91C3EB0}" type="sibTrans" cxnId="{D24CEF8D-786C-4A8C-9524-E86A287BBA25}">
      <dgm:prSet/>
      <dgm:spPr/>
      <dgm:t>
        <a:bodyPr/>
        <a:lstStyle/>
        <a:p>
          <a:endParaRPr lang="es-ES"/>
        </a:p>
      </dgm:t>
    </dgm:pt>
    <dgm:pt modelId="{D3B336CB-EFFF-44B4-9EEA-0D6E9C2891CD}" type="pres">
      <dgm:prSet presAssocID="{DEEA990B-F489-4599-8672-832F2195BBF9}" presName="hierChild1" presStyleCnt="0">
        <dgm:presLayoutVars>
          <dgm:orgChart val="1"/>
          <dgm:chPref val="1"/>
          <dgm:dir/>
          <dgm:animOne val="branch"/>
          <dgm:animLvl val="lvl"/>
          <dgm:resizeHandles/>
        </dgm:presLayoutVars>
      </dgm:prSet>
      <dgm:spPr/>
    </dgm:pt>
    <dgm:pt modelId="{186020C4-E6CF-4236-9A6A-A362C2C05638}" type="pres">
      <dgm:prSet presAssocID="{BA79DC0C-1460-4346-8216-E1C58447FFF6}" presName="hierRoot1" presStyleCnt="0">
        <dgm:presLayoutVars>
          <dgm:hierBranch val="init"/>
        </dgm:presLayoutVars>
      </dgm:prSet>
      <dgm:spPr/>
    </dgm:pt>
    <dgm:pt modelId="{A37A7BD1-29BF-4865-BE36-2095A197D778}" type="pres">
      <dgm:prSet presAssocID="{BA79DC0C-1460-4346-8216-E1C58447FFF6}" presName="rootComposite1" presStyleCnt="0"/>
      <dgm:spPr/>
    </dgm:pt>
    <dgm:pt modelId="{3E395EF3-13BA-464E-AD7B-C7D269195259}" type="pres">
      <dgm:prSet presAssocID="{BA79DC0C-1460-4346-8216-E1C58447FFF6}" presName="rootText1" presStyleLbl="node0" presStyleIdx="0" presStyleCnt="1" custScaleX="171457">
        <dgm:presLayoutVars>
          <dgm:chPref val="3"/>
        </dgm:presLayoutVars>
      </dgm:prSet>
      <dgm:spPr/>
    </dgm:pt>
    <dgm:pt modelId="{134C2654-79FE-4EBE-8262-1CA3FB8855AA}" type="pres">
      <dgm:prSet presAssocID="{BA79DC0C-1460-4346-8216-E1C58447FFF6}" presName="rootConnector1" presStyleLbl="node1" presStyleIdx="0" presStyleCnt="0"/>
      <dgm:spPr/>
    </dgm:pt>
    <dgm:pt modelId="{0B015E1C-602B-4984-BAC3-AB1AF6101F02}" type="pres">
      <dgm:prSet presAssocID="{BA79DC0C-1460-4346-8216-E1C58447FFF6}" presName="hierChild2" presStyleCnt="0"/>
      <dgm:spPr/>
    </dgm:pt>
    <dgm:pt modelId="{8D97A426-088B-4C68-ADAE-A81E7E73F515}" type="pres">
      <dgm:prSet presAssocID="{CB85C2C2-6590-44DC-9CFD-038CFDA555B8}" presName="Name37" presStyleLbl="parChTrans1D2" presStyleIdx="0" presStyleCnt="3"/>
      <dgm:spPr/>
    </dgm:pt>
    <dgm:pt modelId="{874D3F84-062E-46A3-A524-05178AB95876}" type="pres">
      <dgm:prSet presAssocID="{A801F2A2-4F36-4AF0-8C90-D91112850E28}" presName="hierRoot2" presStyleCnt="0">
        <dgm:presLayoutVars>
          <dgm:hierBranch val="init"/>
        </dgm:presLayoutVars>
      </dgm:prSet>
      <dgm:spPr/>
    </dgm:pt>
    <dgm:pt modelId="{139DF99F-E746-45DF-9027-A9BD745F3E69}" type="pres">
      <dgm:prSet presAssocID="{A801F2A2-4F36-4AF0-8C90-D91112850E28}" presName="rootComposite" presStyleCnt="0"/>
      <dgm:spPr/>
    </dgm:pt>
    <dgm:pt modelId="{31B686FF-FFFF-4198-8F13-4F1C3FDA2DE4}" type="pres">
      <dgm:prSet presAssocID="{A801F2A2-4F36-4AF0-8C90-D91112850E28}" presName="rootText" presStyleLbl="node2" presStyleIdx="0" presStyleCnt="3" custScaleX="130700" custLinFactNeighborX="1373">
        <dgm:presLayoutVars>
          <dgm:chPref val="3"/>
        </dgm:presLayoutVars>
      </dgm:prSet>
      <dgm:spPr/>
    </dgm:pt>
    <dgm:pt modelId="{3B2703C5-E538-4920-B570-12875789B1C1}" type="pres">
      <dgm:prSet presAssocID="{A801F2A2-4F36-4AF0-8C90-D91112850E28}" presName="rootConnector" presStyleLbl="node2" presStyleIdx="0" presStyleCnt="3"/>
      <dgm:spPr/>
    </dgm:pt>
    <dgm:pt modelId="{C4850BF5-7ADE-4835-BD5F-F2ECD03875E8}" type="pres">
      <dgm:prSet presAssocID="{A801F2A2-4F36-4AF0-8C90-D91112850E28}" presName="hierChild4" presStyleCnt="0"/>
      <dgm:spPr/>
    </dgm:pt>
    <dgm:pt modelId="{25965E7E-0D57-4515-A814-FA84D98888EE}" type="pres">
      <dgm:prSet presAssocID="{A801F2A2-4F36-4AF0-8C90-D91112850E28}" presName="hierChild5" presStyleCnt="0"/>
      <dgm:spPr/>
    </dgm:pt>
    <dgm:pt modelId="{2A4092D0-58F9-4B09-AECC-6EF2BFC67CD7}" type="pres">
      <dgm:prSet presAssocID="{43EB67F5-6A40-48F6-A3B1-615A30E8602D}" presName="Name37" presStyleLbl="parChTrans1D2" presStyleIdx="1" presStyleCnt="3"/>
      <dgm:spPr/>
    </dgm:pt>
    <dgm:pt modelId="{98CF0247-0506-4B7D-85B7-0AC76EF4DCF5}" type="pres">
      <dgm:prSet presAssocID="{2B72617C-D569-465C-90CB-D6C806026FE4}" presName="hierRoot2" presStyleCnt="0">
        <dgm:presLayoutVars>
          <dgm:hierBranch val="init"/>
        </dgm:presLayoutVars>
      </dgm:prSet>
      <dgm:spPr/>
    </dgm:pt>
    <dgm:pt modelId="{43C414E7-FC6E-4774-8649-8DFA00BF9F34}" type="pres">
      <dgm:prSet presAssocID="{2B72617C-D569-465C-90CB-D6C806026FE4}" presName="rootComposite" presStyleCnt="0"/>
      <dgm:spPr/>
    </dgm:pt>
    <dgm:pt modelId="{72B62889-6FFD-4F80-A898-17A74309039D}" type="pres">
      <dgm:prSet presAssocID="{2B72617C-D569-465C-90CB-D6C806026FE4}" presName="rootText" presStyleLbl="node2" presStyleIdx="1" presStyleCnt="3" custScaleX="137363">
        <dgm:presLayoutVars>
          <dgm:chPref val="3"/>
        </dgm:presLayoutVars>
      </dgm:prSet>
      <dgm:spPr/>
    </dgm:pt>
    <dgm:pt modelId="{F867EB67-5903-407D-95B7-80FB00A2AE9F}" type="pres">
      <dgm:prSet presAssocID="{2B72617C-D569-465C-90CB-D6C806026FE4}" presName="rootConnector" presStyleLbl="node2" presStyleIdx="1" presStyleCnt="3"/>
      <dgm:spPr/>
    </dgm:pt>
    <dgm:pt modelId="{36749821-8749-4018-91FB-8E747C70333C}" type="pres">
      <dgm:prSet presAssocID="{2B72617C-D569-465C-90CB-D6C806026FE4}" presName="hierChild4" presStyleCnt="0"/>
      <dgm:spPr/>
    </dgm:pt>
    <dgm:pt modelId="{E440A109-8DDF-478D-9161-E231D6E1F026}" type="pres">
      <dgm:prSet presAssocID="{2B72617C-D569-465C-90CB-D6C806026FE4}" presName="hierChild5" presStyleCnt="0"/>
      <dgm:spPr/>
    </dgm:pt>
    <dgm:pt modelId="{D030A9EF-C9BE-46D3-B6C0-C3CB3747EC79}" type="pres">
      <dgm:prSet presAssocID="{136943F4-6957-4C43-BFE0-863E7284A32C}" presName="Name37" presStyleLbl="parChTrans1D2" presStyleIdx="2" presStyleCnt="3"/>
      <dgm:spPr/>
    </dgm:pt>
    <dgm:pt modelId="{6B76EF0C-1939-4A7F-B04C-3F8C47F94BC7}" type="pres">
      <dgm:prSet presAssocID="{E9344401-861D-4394-85AA-40DD8BEF2590}" presName="hierRoot2" presStyleCnt="0">
        <dgm:presLayoutVars>
          <dgm:hierBranch val="init"/>
        </dgm:presLayoutVars>
      </dgm:prSet>
      <dgm:spPr/>
    </dgm:pt>
    <dgm:pt modelId="{3F29BB8D-396E-41CD-BFCD-7E5CEF7C9BA0}" type="pres">
      <dgm:prSet presAssocID="{E9344401-861D-4394-85AA-40DD8BEF2590}" presName="rootComposite" presStyleCnt="0"/>
      <dgm:spPr/>
    </dgm:pt>
    <dgm:pt modelId="{54E1C139-0BF5-4683-8DC5-7473A8F27936}" type="pres">
      <dgm:prSet presAssocID="{E9344401-861D-4394-85AA-40DD8BEF2590}" presName="rootText" presStyleLbl="node2" presStyleIdx="2" presStyleCnt="3">
        <dgm:presLayoutVars>
          <dgm:chPref val="3"/>
        </dgm:presLayoutVars>
      </dgm:prSet>
      <dgm:spPr/>
    </dgm:pt>
    <dgm:pt modelId="{53190CEC-A709-47B8-8596-CE7E74C32934}" type="pres">
      <dgm:prSet presAssocID="{E9344401-861D-4394-85AA-40DD8BEF2590}" presName="rootConnector" presStyleLbl="node2" presStyleIdx="2" presStyleCnt="3"/>
      <dgm:spPr/>
    </dgm:pt>
    <dgm:pt modelId="{BC3B310F-D897-4096-A2C3-0679637ECCD3}" type="pres">
      <dgm:prSet presAssocID="{E9344401-861D-4394-85AA-40DD8BEF2590}" presName="hierChild4" presStyleCnt="0"/>
      <dgm:spPr/>
    </dgm:pt>
    <dgm:pt modelId="{E972C56F-FDAE-46FE-97C3-AE0C43B2DFD2}" type="pres">
      <dgm:prSet presAssocID="{E9344401-861D-4394-85AA-40DD8BEF2590}" presName="hierChild5" presStyleCnt="0"/>
      <dgm:spPr/>
    </dgm:pt>
    <dgm:pt modelId="{56C0EA94-9C8D-4D2C-8537-20E3BD76B72F}" type="pres">
      <dgm:prSet presAssocID="{BA79DC0C-1460-4346-8216-E1C58447FFF6}" presName="hierChild3" presStyleCnt="0"/>
      <dgm:spPr/>
    </dgm:pt>
  </dgm:ptLst>
  <dgm:cxnLst>
    <dgm:cxn modelId="{5408E925-34A9-4B0D-B966-74BD8D5C4DBA}" type="presOf" srcId="{BA79DC0C-1460-4346-8216-E1C58447FFF6}" destId="{134C2654-79FE-4EBE-8262-1CA3FB8855AA}" srcOrd="1" destOrd="0" presId="urn:microsoft.com/office/officeart/2005/8/layout/orgChart1"/>
    <dgm:cxn modelId="{56960724-9ABF-45DC-9F3A-7CDE22633264}" type="presOf" srcId="{E9344401-861D-4394-85AA-40DD8BEF2590}" destId="{53190CEC-A709-47B8-8596-CE7E74C32934}" srcOrd="1" destOrd="0" presId="urn:microsoft.com/office/officeart/2005/8/layout/orgChart1"/>
    <dgm:cxn modelId="{D24CEF8D-786C-4A8C-9524-E86A287BBA25}" srcId="{BA79DC0C-1460-4346-8216-E1C58447FFF6}" destId="{E9344401-861D-4394-85AA-40DD8BEF2590}" srcOrd="2" destOrd="0" parTransId="{136943F4-6957-4C43-BFE0-863E7284A32C}" sibTransId="{582FAB16-2B81-4A64-ACA8-9C8DB91C3EB0}"/>
    <dgm:cxn modelId="{D9690051-248B-4123-8E98-201B6BFFE168}" type="presOf" srcId="{BA79DC0C-1460-4346-8216-E1C58447FFF6}" destId="{3E395EF3-13BA-464E-AD7B-C7D269195259}" srcOrd="0" destOrd="0" presId="urn:microsoft.com/office/officeart/2005/8/layout/orgChart1"/>
    <dgm:cxn modelId="{CA884694-1FB9-4CAD-ABFE-6FE083D81534}" srcId="{BA79DC0C-1460-4346-8216-E1C58447FFF6}" destId="{2B72617C-D569-465C-90CB-D6C806026FE4}" srcOrd="1" destOrd="0" parTransId="{43EB67F5-6A40-48F6-A3B1-615A30E8602D}" sibTransId="{B496F105-9642-44B0-8F77-AE3FBB5440D2}"/>
    <dgm:cxn modelId="{3CE29F5C-D062-4FBF-A3F2-571FD1835A9D}" srcId="{DEEA990B-F489-4599-8672-832F2195BBF9}" destId="{BA79DC0C-1460-4346-8216-E1C58447FFF6}" srcOrd="0" destOrd="0" parTransId="{5F85558A-07EA-487C-A2ED-8BBF8192366E}" sibTransId="{DA651582-3381-4432-864C-253D7DFCC70D}"/>
    <dgm:cxn modelId="{88CFB384-0F80-4015-A2D0-5EAF6962DB12}" type="presOf" srcId="{E9344401-861D-4394-85AA-40DD8BEF2590}" destId="{54E1C139-0BF5-4683-8DC5-7473A8F27936}" srcOrd="0" destOrd="0" presId="urn:microsoft.com/office/officeart/2005/8/layout/orgChart1"/>
    <dgm:cxn modelId="{704362D6-6B4D-4CAA-9A36-787F08086ED0}" srcId="{BA79DC0C-1460-4346-8216-E1C58447FFF6}" destId="{A801F2A2-4F36-4AF0-8C90-D91112850E28}" srcOrd="0" destOrd="0" parTransId="{CB85C2C2-6590-44DC-9CFD-038CFDA555B8}" sibTransId="{E2E57F54-E5DD-4EBB-9E73-9D532A26D7FB}"/>
    <dgm:cxn modelId="{D3A2AF34-4F3F-48A9-9F9A-F662B5E839C5}" type="presOf" srcId="{2B72617C-D569-465C-90CB-D6C806026FE4}" destId="{F867EB67-5903-407D-95B7-80FB00A2AE9F}" srcOrd="1" destOrd="0" presId="urn:microsoft.com/office/officeart/2005/8/layout/orgChart1"/>
    <dgm:cxn modelId="{B60E8DA1-8981-4AAA-85E7-1A218DDBD698}" type="presOf" srcId="{DEEA990B-F489-4599-8672-832F2195BBF9}" destId="{D3B336CB-EFFF-44B4-9EEA-0D6E9C2891CD}" srcOrd="0" destOrd="0" presId="urn:microsoft.com/office/officeart/2005/8/layout/orgChart1"/>
    <dgm:cxn modelId="{4B67462A-F828-4A3C-8ADE-0F9C9FF8B36A}" type="presOf" srcId="{A801F2A2-4F36-4AF0-8C90-D91112850E28}" destId="{3B2703C5-E538-4920-B570-12875789B1C1}" srcOrd="1" destOrd="0" presId="urn:microsoft.com/office/officeart/2005/8/layout/orgChart1"/>
    <dgm:cxn modelId="{827BA3CB-4EE7-4D86-9E22-35F627DF8B05}" type="presOf" srcId="{2B72617C-D569-465C-90CB-D6C806026FE4}" destId="{72B62889-6FFD-4F80-A898-17A74309039D}" srcOrd="0" destOrd="0" presId="urn:microsoft.com/office/officeart/2005/8/layout/orgChart1"/>
    <dgm:cxn modelId="{86F23D05-87FB-4DAB-A45D-CFFF4208FF93}" type="presOf" srcId="{A801F2A2-4F36-4AF0-8C90-D91112850E28}" destId="{31B686FF-FFFF-4198-8F13-4F1C3FDA2DE4}" srcOrd="0" destOrd="0" presId="urn:microsoft.com/office/officeart/2005/8/layout/orgChart1"/>
    <dgm:cxn modelId="{24CEA10D-F518-4051-98AB-563B846953FC}" type="presOf" srcId="{43EB67F5-6A40-48F6-A3B1-615A30E8602D}" destId="{2A4092D0-58F9-4B09-AECC-6EF2BFC67CD7}" srcOrd="0" destOrd="0" presId="urn:microsoft.com/office/officeart/2005/8/layout/orgChart1"/>
    <dgm:cxn modelId="{9241DD7D-E70F-456F-98D9-9C6636BF67ED}" type="presOf" srcId="{136943F4-6957-4C43-BFE0-863E7284A32C}" destId="{D030A9EF-C9BE-46D3-B6C0-C3CB3747EC79}" srcOrd="0" destOrd="0" presId="urn:microsoft.com/office/officeart/2005/8/layout/orgChart1"/>
    <dgm:cxn modelId="{7716DBE1-A472-49FF-A6AF-E5CB8371E07B}" type="presOf" srcId="{CB85C2C2-6590-44DC-9CFD-038CFDA555B8}" destId="{8D97A426-088B-4C68-ADAE-A81E7E73F515}" srcOrd="0" destOrd="0" presId="urn:microsoft.com/office/officeart/2005/8/layout/orgChart1"/>
    <dgm:cxn modelId="{F56DF2D7-92D4-48BC-B844-29EA69A35E2A}" type="presParOf" srcId="{D3B336CB-EFFF-44B4-9EEA-0D6E9C2891CD}" destId="{186020C4-E6CF-4236-9A6A-A362C2C05638}" srcOrd="0" destOrd="0" presId="urn:microsoft.com/office/officeart/2005/8/layout/orgChart1"/>
    <dgm:cxn modelId="{ED5C009C-C3F2-4254-9D0D-E6281F2289C0}" type="presParOf" srcId="{186020C4-E6CF-4236-9A6A-A362C2C05638}" destId="{A37A7BD1-29BF-4865-BE36-2095A197D778}" srcOrd="0" destOrd="0" presId="urn:microsoft.com/office/officeart/2005/8/layout/orgChart1"/>
    <dgm:cxn modelId="{D3A19CBE-0B18-45BA-97E3-B5CD68EF3FC7}" type="presParOf" srcId="{A37A7BD1-29BF-4865-BE36-2095A197D778}" destId="{3E395EF3-13BA-464E-AD7B-C7D269195259}" srcOrd="0" destOrd="0" presId="urn:microsoft.com/office/officeart/2005/8/layout/orgChart1"/>
    <dgm:cxn modelId="{6F25E63F-8884-4D4C-88A1-A05E9181B724}" type="presParOf" srcId="{A37A7BD1-29BF-4865-BE36-2095A197D778}" destId="{134C2654-79FE-4EBE-8262-1CA3FB8855AA}" srcOrd="1" destOrd="0" presId="urn:microsoft.com/office/officeart/2005/8/layout/orgChart1"/>
    <dgm:cxn modelId="{64D6ABD9-0459-4353-92EE-EFDFA92C34AA}" type="presParOf" srcId="{186020C4-E6CF-4236-9A6A-A362C2C05638}" destId="{0B015E1C-602B-4984-BAC3-AB1AF6101F02}" srcOrd="1" destOrd="0" presId="urn:microsoft.com/office/officeart/2005/8/layout/orgChart1"/>
    <dgm:cxn modelId="{8B8A91FA-4E5E-4196-B778-FC13E9325744}" type="presParOf" srcId="{0B015E1C-602B-4984-BAC3-AB1AF6101F02}" destId="{8D97A426-088B-4C68-ADAE-A81E7E73F515}" srcOrd="0" destOrd="0" presId="urn:microsoft.com/office/officeart/2005/8/layout/orgChart1"/>
    <dgm:cxn modelId="{F11544FF-E12A-401C-9103-8EBA80EF2345}" type="presParOf" srcId="{0B015E1C-602B-4984-BAC3-AB1AF6101F02}" destId="{874D3F84-062E-46A3-A524-05178AB95876}" srcOrd="1" destOrd="0" presId="urn:microsoft.com/office/officeart/2005/8/layout/orgChart1"/>
    <dgm:cxn modelId="{88380AEA-B0DB-429A-A177-19E9F4E3F870}" type="presParOf" srcId="{874D3F84-062E-46A3-A524-05178AB95876}" destId="{139DF99F-E746-45DF-9027-A9BD745F3E69}" srcOrd="0" destOrd="0" presId="urn:microsoft.com/office/officeart/2005/8/layout/orgChart1"/>
    <dgm:cxn modelId="{94101958-5622-4CC4-9DB8-11D231D09089}" type="presParOf" srcId="{139DF99F-E746-45DF-9027-A9BD745F3E69}" destId="{31B686FF-FFFF-4198-8F13-4F1C3FDA2DE4}" srcOrd="0" destOrd="0" presId="urn:microsoft.com/office/officeart/2005/8/layout/orgChart1"/>
    <dgm:cxn modelId="{E5199939-9B95-485C-A1AF-FF3D5C2A0EB5}" type="presParOf" srcId="{139DF99F-E746-45DF-9027-A9BD745F3E69}" destId="{3B2703C5-E538-4920-B570-12875789B1C1}" srcOrd="1" destOrd="0" presId="urn:microsoft.com/office/officeart/2005/8/layout/orgChart1"/>
    <dgm:cxn modelId="{51B716D4-9153-4C89-AFA0-E6F0DDF1D263}" type="presParOf" srcId="{874D3F84-062E-46A3-A524-05178AB95876}" destId="{C4850BF5-7ADE-4835-BD5F-F2ECD03875E8}" srcOrd="1" destOrd="0" presId="urn:microsoft.com/office/officeart/2005/8/layout/orgChart1"/>
    <dgm:cxn modelId="{76E505E1-5344-47E0-A075-4F9B8FFE75FF}" type="presParOf" srcId="{874D3F84-062E-46A3-A524-05178AB95876}" destId="{25965E7E-0D57-4515-A814-FA84D98888EE}" srcOrd="2" destOrd="0" presId="urn:microsoft.com/office/officeart/2005/8/layout/orgChart1"/>
    <dgm:cxn modelId="{FA7D0C83-53A2-4B97-BF66-B3A5905F69BA}" type="presParOf" srcId="{0B015E1C-602B-4984-BAC3-AB1AF6101F02}" destId="{2A4092D0-58F9-4B09-AECC-6EF2BFC67CD7}" srcOrd="2" destOrd="0" presId="urn:microsoft.com/office/officeart/2005/8/layout/orgChart1"/>
    <dgm:cxn modelId="{7CA71912-2D74-4A66-8DA0-582704A2B704}" type="presParOf" srcId="{0B015E1C-602B-4984-BAC3-AB1AF6101F02}" destId="{98CF0247-0506-4B7D-85B7-0AC76EF4DCF5}" srcOrd="3" destOrd="0" presId="urn:microsoft.com/office/officeart/2005/8/layout/orgChart1"/>
    <dgm:cxn modelId="{09005450-226D-4F29-8A14-29725D408A7B}" type="presParOf" srcId="{98CF0247-0506-4B7D-85B7-0AC76EF4DCF5}" destId="{43C414E7-FC6E-4774-8649-8DFA00BF9F34}" srcOrd="0" destOrd="0" presId="urn:microsoft.com/office/officeart/2005/8/layout/orgChart1"/>
    <dgm:cxn modelId="{4728D6CE-B425-4204-8595-25402599ED8A}" type="presParOf" srcId="{43C414E7-FC6E-4774-8649-8DFA00BF9F34}" destId="{72B62889-6FFD-4F80-A898-17A74309039D}" srcOrd="0" destOrd="0" presId="urn:microsoft.com/office/officeart/2005/8/layout/orgChart1"/>
    <dgm:cxn modelId="{68458642-20CD-4304-ABD4-CA622E50E842}" type="presParOf" srcId="{43C414E7-FC6E-4774-8649-8DFA00BF9F34}" destId="{F867EB67-5903-407D-95B7-80FB00A2AE9F}" srcOrd="1" destOrd="0" presId="urn:microsoft.com/office/officeart/2005/8/layout/orgChart1"/>
    <dgm:cxn modelId="{910E904D-D734-43C6-B81E-BBDBAF840DB6}" type="presParOf" srcId="{98CF0247-0506-4B7D-85B7-0AC76EF4DCF5}" destId="{36749821-8749-4018-91FB-8E747C70333C}" srcOrd="1" destOrd="0" presId="urn:microsoft.com/office/officeart/2005/8/layout/orgChart1"/>
    <dgm:cxn modelId="{1FA96A74-DEDA-428B-A06B-C6DF6D91BA23}" type="presParOf" srcId="{98CF0247-0506-4B7D-85B7-0AC76EF4DCF5}" destId="{E440A109-8DDF-478D-9161-E231D6E1F026}" srcOrd="2" destOrd="0" presId="urn:microsoft.com/office/officeart/2005/8/layout/orgChart1"/>
    <dgm:cxn modelId="{308A23A9-F7D8-46D5-8155-4163135E03F9}" type="presParOf" srcId="{0B015E1C-602B-4984-BAC3-AB1AF6101F02}" destId="{D030A9EF-C9BE-46D3-B6C0-C3CB3747EC79}" srcOrd="4" destOrd="0" presId="urn:microsoft.com/office/officeart/2005/8/layout/orgChart1"/>
    <dgm:cxn modelId="{D8CB8190-01D1-4788-8E1C-1AA04F3DE206}" type="presParOf" srcId="{0B015E1C-602B-4984-BAC3-AB1AF6101F02}" destId="{6B76EF0C-1939-4A7F-B04C-3F8C47F94BC7}" srcOrd="5" destOrd="0" presId="urn:microsoft.com/office/officeart/2005/8/layout/orgChart1"/>
    <dgm:cxn modelId="{7187F065-EF12-49B1-9D9D-B1DE32CC1047}" type="presParOf" srcId="{6B76EF0C-1939-4A7F-B04C-3F8C47F94BC7}" destId="{3F29BB8D-396E-41CD-BFCD-7E5CEF7C9BA0}" srcOrd="0" destOrd="0" presId="urn:microsoft.com/office/officeart/2005/8/layout/orgChart1"/>
    <dgm:cxn modelId="{322088B5-34D2-4F2E-B347-9249B322B248}" type="presParOf" srcId="{3F29BB8D-396E-41CD-BFCD-7E5CEF7C9BA0}" destId="{54E1C139-0BF5-4683-8DC5-7473A8F27936}" srcOrd="0" destOrd="0" presId="urn:microsoft.com/office/officeart/2005/8/layout/orgChart1"/>
    <dgm:cxn modelId="{7C634253-0E57-4142-9B19-E86225D1A3D2}" type="presParOf" srcId="{3F29BB8D-396E-41CD-BFCD-7E5CEF7C9BA0}" destId="{53190CEC-A709-47B8-8596-CE7E74C32934}" srcOrd="1" destOrd="0" presId="urn:microsoft.com/office/officeart/2005/8/layout/orgChart1"/>
    <dgm:cxn modelId="{218E2AAB-4141-4056-87B1-5A950F9E2893}" type="presParOf" srcId="{6B76EF0C-1939-4A7F-B04C-3F8C47F94BC7}" destId="{BC3B310F-D897-4096-A2C3-0679637ECCD3}" srcOrd="1" destOrd="0" presId="urn:microsoft.com/office/officeart/2005/8/layout/orgChart1"/>
    <dgm:cxn modelId="{5F14FC31-781C-42CF-A414-4EFA9B5C50CD}" type="presParOf" srcId="{6B76EF0C-1939-4A7F-B04C-3F8C47F94BC7}" destId="{E972C56F-FDAE-46FE-97C3-AE0C43B2DFD2}" srcOrd="2" destOrd="0" presId="urn:microsoft.com/office/officeart/2005/8/layout/orgChart1"/>
    <dgm:cxn modelId="{5217D45B-F7F9-462E-8173-F4C836432B20}" type="presParOf" srcId="{186020C4-E6CF-4236-9A6A-A362C2C05638}" destId="{56C0EA94-9C8D-4D2C-8537-20E3BD76B72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0A9EF-C9BE-46D3-B6C0-C3CB3747EC79}">
      <dsp:nvSpPr>
        <dsp:cNvPr id="0" name=""/>
        <dsp:cNvSpPr/>
      </dsp:nvSpPr>
      <dsp:spPr>
        <a:xfrm>
          <a:off x="3949831" y="2451392"/>
          <a:ext cx="2986244" cy="404505"/>
        </a:xfrm>
        <a:custGeom>
          <a:avLst/>
          <a:gdLst/>
          <a:ahLst/>
          <a:cxnLst/>
          <a:rect l="0" t="0" r="0" b="0"/>
          <a:pathLst>
            <a:path>
              <a:moveTo>
                <a:pt x="0" y="0"/>
              </a:moveTo>
              <a:lnTo>
                <a:pt x="0" y="202252"/>
              </a:lnTo>
              <a:lnTo>
                <a:pt x="2986244" y="202252"/>
              </a:lnTo>
              <a:lnTo>
                <a:pt x="2986244" y="4045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4092D0-58F9-4B09-AECC-6EF2BFC67CD7}">
      <dsp:nvSpPr>
        <dsp:cNvPr id="0" name=""/>
        <dsp:cNvSpPr/>
      </dsp:nvSpPr>
      <dsp:spPr>
        <a:xfrm>
          <a:off x="3949831" y="2451392"/>
          <a:ext cx="295674" cy="404505"/>
        </a:xfrm>
        <a:custGeom>
          <a:avLst/>
          <a:gdLst/>
          <a:ahLst/>
          <a:cxnLst/>
          <a:rect l="0" t="0" r="0" b="0"/>
          <a:pathLst>
            <a:path>
              <a:moveTo>
                <a:pt x="0" y="0"/>
              </a:moveTo>
              <a:lnTo>
                <a:pt x="0" y="202252"/>
              </a:lnTo>
              <a:lnTo>
                <a:pt x="295674" y="202252"/>
              </a:lnTo>
              <a:lnTo>
                <a:pt x="295674" y="4045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97A426-088B-4C68-ADAE-A81E7E73F515}">
      <dsp:nvSpPr>
        <dsp:cNvPr id="0" name=""/>
        <dsp:cNvSpPr/>
      </dsp:nvSpPr>
      <dsp:spPr>
        <a:xfrm>
          <a:off x="1285708" y="2451392"/>
          <a:ext cx="2664122" cy="404505"/>
        </a:xfrm>
        <a:custGeom>
          <a:avLst/>
          <a:gdLst/>
          <a:ahLst/>
          <a:cxnLst/>
          <a:rect l="0" t="0" r="0" b="0"/>
          <a:pathLst>
            <a:path>
              <a:moveTo>
                <a:pt x="2664122" y="0"/>
              </a:moveTo>
              <a:lnTo>
                <a:pt x="2664122" y="202252"/>
              </a:lnTo>
              <a:lnTo>
                <a:pt x="0" y="202252"/>
              </a:lnTo>
              <a:lnTo>
                <a:pt x="0" y="4045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395EF3-13BA-464E-AD7B-C7D269195259}">
      <dsp:nvSpPr>
        <dsp:cNvPr id="0" name=""/>
        <dsp:cNvSpPr/>
      </dsp:nvSpPr>
      <dsp:spPr>
        <a:xfrm>
          <a:off x="2298513" y="1488283"/>
          <a:ext cx="3302634" cy="96310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ca-ES" sz="3200" kern="1200" dirty="0" smtClean="0"/>
            <a:t>Basic </a:t>
          </a:r>
          <a:r>
            <a:rPr lang="ca-ES" sz="3200" kern="1200" dirty="0" err="1" smtClean="0"/>
            <a:t>principles</a:t>
          </a:r>
          <a:r>
            <a:rPr lang="ca-ES" sz="3200" kern="1200" dirty="0" smtClean="0"/>
            <a:t> of </a:t>
          </a:r>
          <a:r>
            <a:rPr lang="ca-ES" sz="3200" kern="1200" dirty="0" err="1" smtClean="0"/>
            <a:t>DoE</a:t>
          </a:r>
          <a:endParaRPr lang="es-ES" sz="3200" kern="1200" dirty="0"/>
        </a:p>
      </dsp:txBody>
      <dsp:txXfrm>
        <a:off x="2298513" y="1488283"/>
        <a:ext cx="3302634" cy="963108"/>
      </dsp:txXfrm>
    </dsp:sp>
    <dsp:sp modelId="{31B686FF-FFFF-4198-8F13-4F1C3FDA2DE4}">
      <dsp:nvSpPr>
        <dsp:cNvPr id="0" name=""/>
        <dsp:cNvSpPr/>
      </dsp:nvSpPr>
      <dsp:spPr>
        <a:xfrm>
          <a:off x="26925" y="2855898"/>
          <a:ext cx="2517566" cy="963108"/>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ca-ES" sz="3200" kern="1200" dirty="0" smtClean="0"/>
            <a:t>Local control</a:t>
          </a:r>
          <a:endParaRPr lang="es-ES" sz="3200" kern="1200" dirty="0"/>
        </a:p>
      </dsp:txBody>
      <dsp:txXfrm>
        <a:off x="26925" y="2855898"/>
        <a:ext cx="2517566" cy="963108"/>
      </dsp:txXfrm>
    </dsp:sp>
    <dsp:sp modelId="{72B62889-6FFD-4F80-A898-17A74309039D}">
      <dsp:nvSpPr>
        <dsp:cNvPr id="0" name=""/>
        <dsp:cNvSpPr/>
      </dsp:nvSpPr>
      <dsp:spPr>
        <a:xfrm>
          <a:off x="2922550" y="2855898"/>
          <a:ext cx="2645910" cy="963108"/>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ca-ES" sz="3200" kern="1200" dirty="0" err="1" smtClean="0"/>
            <a:t>Randomization</a:t>
          </a:r>
          <a:endParaRPr lang="es-ES" sz="3200" kern="1200" dirty="0"/>
        </a:p>
      </dsp:txBody>
      <dsp:txXfrm>
        <a:off x="2922550" y="2855898"/>
        <a:ext cx="2645910" cy="963108"/>
      </dsp:txXfrm>
    </dsp:sp>
    <dsp:sp modelId="{54E1C139-0BF5-4683-8DC5-7473A8F27936}">
      <dsp:nvSpPr>
        <dsp:cNvPr id="0" name=""/>
        <dsp:cNvSpPr/>
      </dsp:nvSpPr>
      <dsp:spPr>
        <a:xfrm>
          <a:off x="5972966" y="2855898"/>
          <a:ext cx="1926217" cy="963108"/>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ca-ES" sz="3200" kern="1200" dirty="0" err="1" smtClean="0"/>
            <a:t>Replication</a:t>
          </a:r>
          <a:endParaRPr lang="es-ES" sz="3200" kern="1200" dirty="0"/>
        </a:p>
      </dsp:txBody>
      <dsp:txXfrm>
        <a:off x="5972966" y="2855898"/>
        <a:ext cx="1926217" cy="96310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3" name="2 Marcador de fecha"/>
          <p:cNvSpPr>
            <a:spLocks noGrp="1"/>
          </p:cNvSpPr>
          <p:nvPr>
            <p:ph type="dt" sz="quarter"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a:defRPr sz="1200">
                <a:latin typeface="Arial" charset="0"/>
                <a:cs typeface="+mn-cs"/>
              </a:defRPr>
            </a:lvl1pPr>
          </a:lstStyle>
          <a:p>
            <a:pPr>
              <a:defRPr/>
            </a:pPr>
            <a:fld id="{8B776130-B63C-48F8-AF2B-3500AA0F05BC}" type="datetime1">
              <a:rPr lang="es-ES"/>
              <a:pPr>
                <a:defRPr/>
              </a:pPr>
              <a:t>21/11/2023</a:t>
            </a:fld>
            <a:endParaRPr lang="es-ES"/>
          </a:p>
        </p:txBody>
      </p:sp>
      <p:sp>
        <p:nvSpPr>
          <p:cNvPr id="4" name="3 Marcador de pie de página"/>
          <p:cNvSpPr>
            <a:spLocks noGrp="1"/>
          </p:cNvSpPr>
          <p:nvPr>
            <p:ph type="ftr" sz="quarter" idx="2"/>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a:defRPr sz="1200">
                <a:latin typeface="Arial" charset="0"/>
                <a:cs typeface="+mn-cs"/>
              </a:defRPr>
            </a:lvl1pPr>
          </a:lstStyle>
          <a:p>
            <a:pPr>
              <a:defRPr/>
            </a:pPr>
            <a:endParaRPr lang="ca-ES"/>
          </a:p>
        </p:txBody>
      </p:sp>
      <p:sp>
        <p:nvSpPr>
          <p:cNvPr id="5" name="4 Marcador de número de diapositiva"/>
          <p:cNvSpPr>
            <a:spLocks noGrp="1"/>
          </p:cNvSpPr>
          <p:nvPr>
            <p:ph type="sldNum" sz="quarter" idx="3"/>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a:defRPr sz="1200">
                <a:latin typeface="Arial" charset="0"/>
                <a:cs typeface="+mn-cs"/>
              </a:defRPr>
            </a:lvl1pPr>
          </a:lstStyle>
          <a:p>
            <a:pPr>
              <a:defRPr/>
            </a:pPr>
            <a:fld id="{39EC04EC-DA29-4DBC-9C13-38D329E2AA4A}" type="slidenum">
              <a:rPr lang="es-ES"/>
              <a:pPr>
                <a:defRPr/>
              </a:pPr>
              <a:t>‹Nº›</a:t>
            </a:fld>
            <a:endParaRPr lang="es-ES"/>
          </a:p>
        </p:txBody>
      </p:sp>
    </p:spTree>
    <p:extLst>
      <p:ext uri="{BB962C8B-B14F-4D97-AF65-F5344CB8AC3E}">
        <p14:creationId xmlns:p14="http://schemas.microsoft.com/office/powerpoint/2010/main" val="123559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899" name="Rectangle 3"/>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defTabSz="914472" eaLnBrk="0" hangingPunct="0">
              <a:defRPr sz="1200">
                <a:latin typeface="Arial" charset="0"/>
                <a:cs typeface="+mn-cs"/>
              </a:defRPr>
            </a:lvl1pPr>
          </a:lstStyle>
          <a:p>
            <a:pPr>
              <a:defRPr/>
            </a:pPr>
            <a:fld id="{8EFB0F96-3DD7-4FFE-9F50-051CCC474F10}" type="datetime1">
              <a:rPr lang="ca-ES"/>
              <a:pPr>
                <a:defRPr/>
              </a:pPr>
              <a:t>21/11/2023</a:t>
            </a:fld>
            <a:endParaRPr lang="ca-ES"/>
          </a:p>
        </p:txBody>
      </p:sp>
      <p:sp>
        <p:nvSpPr>
          <p:cNvPr id="17412" name="Rectangle 4"/>
          <p:cNvSpPr>
            <a:spLocks noGrp="1" noRot="1" noChangeAspect="1" noChangeArrowheads="1" noTextEdit="1"/>
          </p:cNvSpPr>
          <p:nvPr>
            <p:ph type="sldImg" idx="2"/>
          </p:nvPr>
        </p:nvSpPr>
        <p:spPr bwMode="auto">
          <a:xfrm>
            <a:off x="709613" y="744538"/>
            <a:ext cx="5376862" cy="3722687"/>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ca-ES" noProof="0" smtClean="0"/>
              <a:t>Haga clic para modificar el estilo de texto del patrón</a:t>
            </a:r>
          </a:p>
          <a:p>
            <a:pPr lvl="1"/>
            <a:r>
              <a:rPr lang="ca-ES" noProof="0" smtClean="0"/>
              <a:t>Segundo nivel</a:t>
            </a:r>
          </a:p>
          <a:p>
            <a:pPr lvl="2"/>
            <a:r>
              <a:rPr lang="ca-ES" noProof="0" smtClean="0"/>
              <a:t>Tercer nivel</a:t>
            </a:r>
          </a:p>
          <a:p>
            <a:pPr lvl="3"/>
            <a:r>
              <a:rPr lang="ca-ES" noProof="0" smtClean="0"/>
              <a:t>Cuarto nivel</a:t>
            </a:r>
          </a:p>
          <a:p>
            <a:pPr lvl="4"/>
            <a:r>
              <a:rPr lang="ca-ES" noProof="0" smtClean="0"/>
              <a:t>Quinto nivel</a:t>
            </a:r>
          </a:p>
        </p:txBody>
      </p:sp>
      <p:sp>
        <p:nvSpPr>
          <p:cNvPr id="80902"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l" defTabSz="914472" eaLnBrk="0" hangingPunct="0">
              <a:defRPr sz="1200">
                <a:latin typeface="Arial" charset="0"/>
                <a:cs typeface="+mn-cs"/>
              </a:defRPr>
            </a:lvl1pPr>
          </a:lstStyle>
          <a:p>
            <a:pPr>
              <a:defRPr/>
            </a:pPr>
            <a:endParaRPr lang="ca-ES"/>
          </a:p>
        </p:txBody>
      </p:sp>
      <p:sp>
        <p:nvSpPr>
          <p:cNvPr id="80903"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defTabSz="914472" eaLnBrk="0" hangingPunct="0">
              <a:defRPr sz="1200">
                <a:latin typeface="Arial" charset="0"/>
                <a:cs typeface="+mn-cs"/>
              </a:defRPr>
            </a:lvl1pPr>
          </a:lstStyle>
          <a:p>
            <a:pPr>
              <a:defRPr/>
            </a:pPr>
            <a:fld id="{47623C31-BEF5-4952-A931-53BD9F353CC8}" type="slidenum">
              <a:rPr lang="ca-ES"/>
              <a:pPr>
                <a:defRPr/>
              </a:pPr>
              <a:t>‹Nº›</a:t>
            </a:fld>
            <a:endParaRPr lang="ca-ES"/>
          </a:p>
        </p:txBody>
      </p:sp>
    </p:spTree>
    <p:extLst>
      <p:ext uri="{BB962C8B-B14F-4D97-AF65-F5344CB8AC3E}">
        <p14:creationId xmlns:p14="http://schemas.microsoft.com/office/powerpoint/2010/main" val="999435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2pPr>
    <a:lvl3pPr marL="9144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3pPr>
    <a:lvl4pPr marL="13716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4pPr>
    <a:lvl5pPr marL="1828800" algn="l" rtl="0" eaLnBrk="0" fontAlgn="base" hangingPunct="0">
      <a:spcBef>
        <a:spcPct val="30000"/>
      </a:spcBef>
      <a:spcAft>
        <a:spcPct val="0"/>
      </a:spcAft>
      <a:defRPr sz="1200" kern="1200">
        <a:solidFill>
          <a:schemeClr val="tx1"/>
        </a:solidFill>
        <a:latin typeface="Calibri" charset="0"/>
        <a:ea typeface="ＭＳ Ｐゴシック" pitchFamily="34" charset="-128"/>
        <a:cs typeface="MS PGothic"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s.wikipedia.org/wiki/Estados_Unidos" TargetMode="External"/><Relationship Id="rId3" Type="http://schemas.openxmlformats.org/officeDocument/2006/relationships/hyperlink" Target="https://es.wikipedia.org/wiki/%C3%81cido_desoxirribonucleico" TargetMode="External"/><Relationship Id="rId7" Type="http://schemas.openxmlformats.org/officeDocument/2006/relationships/hyperlink" Target="https://es.wikipedia.org/wiki/Celera_Genomics" TargetMode="External"/><Relationship Id="rId12" Type="http://schemas.openxmlformats.org/officeDocument/2006/relationships/hyperlink" Target="https://es.wikipedia.org/wiki/Espa%C3%B1a"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s.wikipedia.org/wiki/Francis_Collins" TargetMode="External"/><Relationship Id="rId11" Type="http://schemas.openxmlformats.org/officeDocument/2006/relationships/hyperlink" Target="https://es.wikipedia.org/wiki/Reino_Unido" TargetMode="External"/><Relationship Id="rId5" Type="http://schemas.openxmlformats.org/officeDocument/2006/relationships/hyperlink" Target="https://es.wikipedia.org/wiki/D%C3%B3lares" TargetMode="External"/><Relationship Id="rId10" Type="http://schemas.openxmlformats.org/officeDocument/2006/relationships/hyperlink" Target="https://es.wikipedia.org/wiki/Nueva_Zelanda" TargetMode="External"/><Relationship Id="rId4" Type="http://schemas.openxmlformats.org/officeDocument/2006/relationships/hyperlink" Target="https://es.wikipedia.org/wiki/Genoma_humano" TargetMode="External"/><Relationship Id="rId9" Type="http://schemas.openxmlformats.org/officeDocument/2006/relationships/hyperlink" Target="https://es.wikipedia.org/wiki/Canad%C3%A1"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https://uebvhir.github.io/teaching.html</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1</a:t>
            </a:fld>
            <a:endParaRPr lang="ca-ES"/>
          </a:p>
        </p:txBody>
      </p:sp>
    </p:spTree>
    <p:extLst>
      <p:ext uri="{BB962C8B-B14F-4D97-AF65-F5344CB8AC3E}">
        <p14:creationId xmlns:p14="http://schemas.microsoft.com/office/powerpoint/2010/main" val="2656776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Sample multiplexing, also known as multiplex sequencing, allows large numbers of libraries to be pooled and sequenced simultaneously during a single run on Illumina instruments. Sample multiplexing is useful when targeting specific genomic regions or working with smaller genomes. Pooling samples exponentially increases the number of samples analyzed in a single run, without drastically increasing cost or time.</a:t>
            </a:r>
          </a:p>
          <a:p>
            <a:r>
              <a:rPr lang="en-US" dirty="0" smtClean="0"/>
              <a:t>With multiplex sequencing, individual "barcode" sequences are added to each DNA fragment during next-generation sequencing (NGS) library preparation so that each read can be identified and sorted before the final data analysis. These barcodes, or index adapters, can follow one of two major indexing strategies depending on your library prep kit and application.</a:t>
            </a:r>
          </a:p>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20</a:t>
            </a:fld>
            <a:endParaRPr lang="en-US"/>
          </a:p>
        </p:txBody>
      </p:sp>
    </p:spTree>
    <p:extLst>
      <p:ext uri="{BB962C8B-B14F-4D97-AF65-F5344CB8AC3E}">
        <p14:creationId xmlns:p14="http://schemas.microsoft.com/office/powerpoint/2010/main" val="2504985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21</a:t>
            </a:fld>
            <a:endParaRPr lang="en-US"/>
          </a:p>
        </p:txBody>
      </p:sp>
    </p:spTree>
    <p:extLst>
      <p:ext uri="{BB962C8B-B14F-4D97-AF65-F5344CB8AC3E}">
        <p14:creationId xmlns:p14="http://schemas.microsoft.com/office/powerpoint/2010/main" val="302684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22</a:t>
            </a:fld>
            <a:endParaRPr lang="en-US"/>
          </a:p>
        </p:txBody>
      </p:sp>
    </p:spTree>
    <p:extLst>
      <p:ext uri="{BB962C8B-B14F-4D97-AF65-F5344CB8AC3E}">
        <p14:creationId xmlns:p14="http://schemas.microsoft.com/office/powerpoint/2010/main" val="409827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23</a:t>
            </a:fld>
            <a:endParaRPr lang="en-US"/>
          </a:p>
        </p:txBody>
      </p:sp>
    </p:spTree>
    <p:extLst>
      <p:ext uri="{BB962C8B-B14F-4D97-AF65-F5344CB8AC3E}">
        <p14:creationId xmlns:p14="http://schemas.microsoft.com/office/powerpoint/2010/main" val="3313020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Hay</a:t>
            </a:r>
            <a:r>
              <a:rPr lang="en-US" baseline="0" dirty="0" smtClean="0"/>
              <a:t> </a:t>
            </a:r>
            <a:r>
              <a:rPr lang="en-US" baseline="0" dirty="0" err="1" smtClean="0"/>
              <a:t>muchos</a:t>
            </a:r>
            <a:r>
              <a:rPr lang="en-US" baseline="0" dirty="0" smtClean="0"/>
              <a:t> pipelines de </a:t>
            </a:r>
            <a:r>
              <a:rPr lang="en-US" baseline="0" dirty="0" err="1" smtClean="0"/>
              <a:t>preparación</a:t>
            </a:r>
            <a:r>
              <a:rPr lang="en-US" baseline="0" dirty="0" smtClean="0"/>
              <a:t> de </a:t>
            </a:r>
            <a:r>
              <a:rPr lang="en-US" baseline="0" dirty="0" err="1" smtClean="0"/>
              <a:t>librerías</a:t>
            </a:r>
            <a:r>
              <a:rPr lang="en-US" baseline="0" dirty="0" smtClean="0"/>
              <a:t> y </a:t>
            </a:r>
            <a:r>
              <a:rPr lang="en-US" baseline="0" dirty="0" err="1" smtClean="0"/>
              <a:t>distintos</a:t>
            </a:r>
            <a:r>
              <a:rPr lang="en-US" baseline="0" dirty="0" smtClean="0"/>
              <a:t> kits, </a:t>
            </a:r>
            <a:r>
              <a:rPr lang="en-US" baseline="0" dirty="0" err="1" smtClean="0"/>
              <a:t>aunque</a:t>
            </a:r>
            <a:r>
              <a:rPr lang="en-US" baseline="0" dirty="0" smtClean="0"/>
              <a:t> </a:t>
            </a:r>
            <a:r>
              <a:rPr lang="en-US" baseline="0" dirty="0" err="1" smtClean="0"/>
              <a:t>todos</a:t>
            </a:r>
            <a:r>
              <a:rPr lang="en-US" baseline="0" dirty="0" smtClean="0"/>
              <a:t> </a:t>
            </a:r>
            <a:r>
              <a:rPr lang="en-US" baseline="0" dirty="0" err="1" smtClean="0"/>
              <a:t>sigan</a:t>
            </a:r>
            <a:r>
              <a:rPr lang="en-US" baseline="0" dirty="0" smtClean="0"/>
              <a:t> el </a:t>
            </a:r>
            <a:r>
              <a:rPr lang="en-US" baseline="0" dirty="0" err="1" smtClean="0"/>
              <a:t>mismo</a:t>
            </a:r>
            <a:r>
              <a:rPr lang="en-US" baseline="0" dirty="0" smtClean="0"/>
              <a:t> principio </a:t>
            </a:r>
            <a:r>
              <a:rPr lang="en-US" baseline="0" dirty="0" err="1" smtClean="0"/>
              <a:t>básico</a:t>
            </a:r>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24</a:t>
            </a:fld>
            <a:endParaRPr lang="en-US"/>
          </a:p>
        </p:txBody>
      </p:sp>
    </p:spTree>
    <p:extLst>
      <p:ext uri="{BB962C8B-B14F-4D97-AF65-F5344CB8AC3E}">
        <p14:creationId xmlns:p14="http://schemas.microsoft.com/office/powerpoint/2010/main" val="1638641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25</a:t>
            </a:fld>
            <a:endParaRPr lang="en-US"/>
          </a:p>
        </p:txBody>
      </p:sp>
    </p:spTree>
    <p:extLst>
      <p:ext uri="{BB962C8B-B14F-4D97-AF65-F5344CB8AC3E}">
        <p14:creationId xmlns:p14="http://schemas.microsoft.com/office/powerpoint/2010/main" val="2380286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26</a:t>
            </a:fld>
            <a:endParaRPr lang="en-US"/>
          </a:p>
        </p:txBody>
      </p:sp>
    </p:spTree>
    <p:extLst>
      <p:ext uri="{BB962C8B-B14F-4D97-AF65-F5344CB8AC3E}">
        <p14:creationId xmlns:p14="http://schemas.microsoft.com/office/powerpoint/2010/main" val="246092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A75C9-3E54-4756-8645-3F2D4B4117F3}" type="slidenum">
              <a:rPr lang="en-US"/>
              <a:pPr/>
              <a:t>27</a:t>
            </a:fld>
            <a:endParaRPr lang="en-US"/>
          </a:p>
        </p:txBody>
      </p:sp>
      <p:sp>
        <p:nvSpPr>
          <p:cNvPr id="107522" name="1 Marcador de imagen de diapositiva"/>
          <p:cNvSpPr>
            <a:spLocks noGrp="1" noRot="1" noChangeAspect="1" noTextEdit="1"/>
          </p:cNvSpPr>
          <p:nvPr>
            <p:ph type="sldImg"/>
          </p:nvPr>
        </p:nvSpPr>
        <p:spPr>
          <a:xfrm>
            <a:off x="711200" y="746125"/>
            <a:ext cx="5376863" cy="3722688"/>
          </a:xfrm>
          <a:ln/>
        </p:spPr>
      </p:sp>
      <p:sp>
        <p:nvSpPr>
          <p:cNvPr id="107523" name="2 Marcador de notas"/>
          <p:cNvSpPr>
            <a:spLocks noGrp="1"/>
          </p:cNvSpPr>
          <p:nvPr>
            <p:ph type="body" idx="1"/>
          </p:nvPr>
        </p:nvSpPr>
        <p:spPr>
          <a:xfrm>
            <a:off x="679452" y="4714877"/>
            <a:ext cx="5438775" cy="4467225"/>
          </a:xfrm>
        </p:spPr>
        <p:txBody>
          <a:bodyPr lIns="95560" tIns="47781" rIns="95560" bIns="47781"/>
          <a:lstStyle/>
          <a:p>
            <a:endParaRPr lang="ca-ES"/>
          </a:p>
        </p:txBody>
      </p:sp>
    </p:spTree>
    <p:extLst>
      <p:ext uri="{BB962C8B-B14F-4D97-AF65-F5344CB8AC3E}">
        <p14:creationId xmlns:p14="http://schemas.microsoft.com/office/powerpoint/2010/main" val="78743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A75C9-3E54-4756-8645-3F2D4B4117F3}" type="slidenum">
              <a:rPr lang="en-US"/>
              <a:pPr/>
              <a:t>28</a:t>
            </a:fld>
            <a:endParaRPr lang="en-US"/>
          </a:p>
        </p:txBody>
      </p:sp>
      <p:sp>
        <p:nvSpPr>
          <p:cNvPr id="107522" name="1 Marcador de imagen de diapositiva"/>
          <p:cNvSpPr>
            <a:spLocks noGrp="1" noRot="1" noChangeAspect="1" noTextEdit="1"/>
          </p:cNvSpPr>
          <p:nvPr>
            <p:ph type="sldImg"/>
          </p:nvPr>
        </p:nvSpPr>
        <p:spPr>
          <a:xfrm>
            <a:off x="711200" y="746125"/>
            <a:ext cx="5376863" cy="3722688"/>
          </a:xfrm>
          <a:ln/>
        </p:spPr>
      </p:sp>
      <p:sp>
        <p:nvSpPr>
          <p:cNvPr id="107523" name="2 Marcador de notas"/>
          <p:cNvSpPr>
            <a:spLocks noGrp="1"/>
          </p:cNvSpPr>
          <p:nvPr>
            <p:ph type="body" idx="1"/>
          </p:nvPr>
        </p:nvSpPr>
        <p:spPr>
          <a:xfrm>
            <a:off x="679452" y="4714877"/>
            <a:ext cx="5438775" cy="4467225"/>
          </a:xfrm>
        </p:spPr>
        <p:txBody>
          <a:bodyPr lIns="95560" tIns="47781" rIns="95560" bIns="47781"/>
          <a:lstStyle/>
          <a:p>
            <a:endParaRPr lang="ca-ES"/>
          </a:p>
        </p:txBody>
      </p:sp>
    </p:spTree>
    <p:extLst>
      <p:ext uri="{BB962C8B-B14F-4D97-AF65-F5344CB8AC3E}">
        <p14:creationId xmlns:p14="http://schemas.microsoft.com/office/powerpoint/2010/main" val="3353455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ca-ES" sz="1200" b="0" i="0" kern="1200" dirty="0" smtClean="0">
                <a:solidFill>
                  <a:schemeClr val="tx1"/>
                </a:solidFill>
                <a:latin typeface="Calibri" charset="0"/>
                <a:ea typeface="ＭＳ Ｐゴシック" pitchFamily="34" charset="-128"/>
                <a:cs typeface="MS PGothic" pitchFamily="34" charset="-128"/>
              </a:rPr>
              <a:t>fluorescent DNA </a:t>
            </a:r>
            <a:r>
              <a:rPr lang="ca-ES" sz="1200" b="0" i="0" kern="1200" dirty="0" err="1" smtClean="0">
                <a:solidFill>
                  <a:schemeClr val="tx1"/>
                </a:solidFill>
                <a:latin typeface="Calibri" charset="0"/>
                <a:ea typeface="ＭＳ Ｐゴシック" pitchFamily="34" charset="-128"/>
                <a:cs typeface="MS PGothic" pitchFamily="34" charset="-128"/>
              </a:rPr>
              <a:t>binding</a:t>
            </a:r>
            <a:r>
              <a:rPr lang="ca-ES" sz="1200" b="0" i="0" kern="1200" dirty="0" smtClean="0">
                <a:solidFill>
                  <a:schemeClr val="tx1"/>
                </a:solidFill>
                <a:latin typeface="Calibri" charset="0"/>
                <a:ea typeface="ＭＳ Ｐゴシック" pitchFamily="34" charset="-128"/>
                <a:cs typeface="MS PGothic" pitchFamily="34" charset="-128"/>
              </a:rPr>
              <a:t> </a:t>
            </a:r>
            <a:r>
              <a:rPr lang="ca-ES" sz="1200" b="0" i="0" kern="1200" dirty="0" err="1" smtClean="0">
                <a:solidFill>
                  <a:schemeClr val="tx1"/>
                </a:solidFill>
                <a:latin typeface="Calibri" charset="0"/>
                <a:ea typeface="ＭＳ Ｐゴシック" pitchFamily="34" charset="-128"/>
                <a:cs typeface="MS PGothic" pitchFamily="34" charset="-128"/>
              </a:rPr>
              <a:t>dye</a:t>
            </a:r>
            <a:endParaRPr lang="ca-ES" dirty="0"/>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29</a:t>
            </a:fld>
            <a:endParaRPr lang="ca-ES"/>
          </a:p>
        </p:txBody>
      </p:sp>
    </p:spTree>
    <p:extLst>
      <p:ext uri="{BB962C8B-B14F-4D97-AF65-F5344CB8AC3E}">
        <p14:creationId xmlns:p14="http://schemas.microsoft.com/office/powerpoint/2010/main" val="44544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ca-ES" dirty="0" err="1" smtClean="0"/>
              <a:t>Qué</a:t>
            </a:r>
            <a:r>
              <a:rPr lang="ca-ES" dirty="0" smtClean="0"/>
              <a:t> </a:t>
            </a:r>
            <a:r>
              <a:rPr lang="ca-ES" dirty="0" err="1" smtClean="0"/>
              <a:t>necesidad</a:t>
            </a:r>
            <a:r>
              <a:rPr lang="ca-ES" baseline="0" dirty="0" smtClean="0"/>
              <a:t> </a:t>
            </a:r>
            <a:r>
              <a:rPr lang="ca-ES" baseline="0" dirty="0" err="1" smtClean="0"/>
              <a:t>hay</a:t>
            </a:r>
            <a:r>
              <a:rPr lang="ca-ES" baseline="0" dirty="0" smtClean="0"/>
              <a:t> de analitzar </a:t>
            </a:r>
            <a:r>
              <a:rPr lang="ca-ES" baseline="0" dirty="0" err="1" smtClean="0"/>
              <a:t>datos</a:t>
            </a:r>
            <a:r>
              <a:rPr lang="ca-ES" baseline="0" dirty="0" smtClean="0"/>
              <a:t> de NGS en el campo de la medicina </a:t>
            </a:r>
            <a:r>
              <a:rPr lang="ca-ES" baseline="0" dirty="0" err="1" smtClean="0"/>
              <a:t>personalizada</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a:t>
            </a:fld>
            <a:endParaRPr lang="es-ES"/>
          </a:p>
        </p:txBody>
      </p:sp>
    </p:spTree>
    <p:extLst>
      <p:ext uri="{BB962C8B-B14F-4D97-AF65-F5344CB8AC3E}">
        <p14:creationId xmlns:p14="http://schemas.microsoft.com/office/powerpoint/2010/main" val="385328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30</a:t>
            </a:fld>
            <a:endParaRPr lang="en-US"/>
          </a:p>
        </p:txBody>
      </p:sp>
    </p:spTree>
    <p:extLst>
      <p:ext uri="{BB962C8B-B14F-4D97-AF65-F5344CB8AC3E}">
        <p14:creationId xmlns:p14="http://schemas.microsoft.com/office/powerpoint/2010/main" val="336576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31</a:t>
            </a:fld>
            <a:endParaRPr lang="es-ES"/>
          </a:p>
        </p:txBody>
      </p:sp>
    </p:spTree>
    <p:extLst>
      <p:ext uri="{BB962C8B-B14F-4D97-AF65-F5344CB8AC3E}">
        <p14:creationId xmlns:p14="http://schemas.microsoft.com/office/powerpoint/2010/main" val="2466153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32</a:t>
            </a:fld>
            <a:endParaRPr lang="es-ES"/>
          </a:p>
        </p:txBody>
      </p:sp>
    </p:spTree>
    <p:extLst>
      <p:ext uri="{BB962C8B-B14F-4D97-AF65-F5344CB8AC3E}">
        <p14:creationId xmlns:p14="http://schemas.microsoft.com/office/powerpoint/2010/main" val="1847566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33</a:t>
            </a:fld>
            <a:endParaRPr lang="en-US"/>
          </a:p>
        </p:txBody>
      </p:sp>
    </p:spTree>
    <p:extLst>
      <p:ext uri="{BB962C8B-B14F-4D97-AF65-F5344CB8AC3E}">
        <p14:creationId xmlns:p14="http://schemas.microsoft.com/office/powerpoint/2010/main" val="191409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34</a:t>
            </a:fld>
            <a:endParaRPr lang="es-ES"/>
          </a:p>
        </p:txBody>
      </p:sp>
    </p:spTree>
    <p:extLst>
      <p:ext uri="{BB962C8B-B14F-4D97-AF65-F5344CB8AC3E}">
        <p14:creationId xmlns:p14="http://schemas.microsoft.com/office/powerpoint/2010/main" val="3675008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35</a:t>
            </a:fld>
            <a:endParaRPr lang="es-ES"/>
          </a:p>
        </p:txBody>
      </p:sp>
    </p:spTree>
    <p:extLst>
      <p:ext uri="{BB962C8B-B14F-4D97-AF65-F5344CB8AC3E}">
        <p14:creationId xmlns:p14="http://schemas.microsoft.com/office/powerpoint/2010/main" val="286567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36</a:t>
            </a:fld>
            <a:endParaRPr lang="es-ES"/>
          </a:p>
        </p:txBody>
      </p:sp>
    </p:spTree>
    <p:extLst>
      <p:ext uri="{BB962C8B-B14F-4D97-AF65-F5344CB8AC3E}">
        <p14:creationId xmlns:p14="http://schemas.microsoft.com/office/powerpoint/2010/main" val="1292852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37</a:t>
            </a:fld>
            <a:endParaRPr lang="ca-ES"/>
          </a:p>
        </p:txBody>
      </p:sp>
    </p:spTree>
    <p:extLst>
      <p:ext uri="{BB962C8B-B14F-4D97-AF65-F5344CB8AC3E}">
        <p14:creationId xmlns:p14="http://schemas.microsoft.com/office/powerpoint/2010/main" val="37814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38</a:t>
            </a:fld>
            <a:endParaRPr lang="es-ES"/>
          </a:p>
        </p:txBody>
      </p:sp>
    </p:spTree>
    <p:extLst>
      <p:ext uri="{BB962C8B-B14F-4D97-AF65-F5344CB8AC3E}">
        <p14:creationId xmlns:p14="http://schemas.microsoft.com/office/powerpoint/2010/main" val="1675196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39</a:t>
            </a:fld>
            <a:endParaRPr lang="es-ES"/>
          </a:p>
        </p:txBody>
      </p:sp>
    </p:spTree>
    <p:extLst>
      <p:ext uri="{BB962C8B-B14F-4D97-AF65-F5344CB8AC3E}">
        <p14:creationId xmlns:p14="http://schemas.microsoft.com/office/powerpoint/2010/main" val="967960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ca-ES" dirty="0" err="1" smtClean="0"/>
              <a:t>Qué</a:t>
            </a:r>
            <a:r>
              <a:rPr lang="ca-ES" dirty="0" smtClean="0"/>
              <a:t> </a:t>
            </a:r>
            <a:r>
              <a:rPr lang="ca-ES" dirty="0" err="1" smtClean="0"/>
              <a:t>necesidad</a:t>
            </a:r>
            <a:r>
              <a:rPr lang="ca-ES" baseline="0" dirty="0" smtClean="0"/>
              <a:t> </a:t>
            </a:r>
            <a:r>
              <a:rPr lang="ca-ES" baseline="0" dirty="0" err="1" smtClean="0"/>
              <a:t>hay</a:t>
            </a:r>
            <a:r>
              <a:rPr lang="ca-ES" baseline="0" dirty="0" smtClean="0"/>
              <a:t> de analitzar </a:t>
            </a:r>
            <a:r>
              <a:rPr lang="ca-ES" baseline="0" dirty="0" err="1" smtClean="0"/>
              <a:t>datos</a:t>
            </a:r>
            <a:r>
              <a:rPr lang="ca-ES" baseline="0" dirty="0" smtClean="0"/>
              <a:t> de NGS en el campo de la medicina </a:t>
            </a:r>
            <a:r>
              <a:rPr lang="ca-ES" baseline="0" dirty="0" err="1" smtClean="0"/>
              <a:t>personalizada</a:t>
            </a:r>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a:t>
            </a:fld>
            <a:endParaRPr lang="es-ES"/>
          </a:p>
        </p:txBody>
      </p:sp>
    </p:spTree>
    <p:extLst>
      <p:ext uri="{BB962C8B-B14F-4D97-AF65-F5344CB8AC3E}">
        <p14:creationId xmlns:p14="http://schemas.microsoft.com/office/powerpoint/2010/main" val="296721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40</a:t>
            </a:fld>
            <a:endParaRPr lang="es-ES"/>
          </a:p>
        </p:txBody>
      </p:sp>
    </p:spTree>
    <p:extLst>
      <p:ext uri="{BB962C8B-B14F-4D97-AF65-F5344CB8AC3E}">
        <p14:creationId xmlns:p14="http://schemas.microsoft.com/office/powerpoint/2010/main" val="759628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41</a:t>
            </a:fld>
            <a:endParaRPr lang="es-ES"/>
          </a:p>
        </p:txBody>
      </p:sp>
    </p:spTree>
    <p:extLst>
      <p:ext uri="{BB962C8B-B14F-4D97-AF65-F5344CB8AC3E}">
        <p14:creationId xmlns:p14="http://schemas.microsoft.com/office/powerpoint/2010/main" val="3518904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43</a:t>
            </a:fld>
            <a:endParaRPr lang="es-ES"/>
          </a:p>
        </p:txBody>
      </p:sp>
    </p:spTree>
    <p:extLst>
      <p:ext uri="{BB962C8B-B14F-4D97-AF65-F5344CB8AC3E}">
        <p14:creationId xmlns:p14="http://schemas.microsoft.com/office/powerpoint/2010/main" val="2715543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44</a:t>
            </a:fld>
            <a:endParaRPr lang="es-ES"/>
          </a:p>
        </p:txBody>
      </p:sp>
    </p:spTree>
    <p:extLst>
      <p:ext uri="{BB962C8B-B14F-4D97-AF65-F5344CB8AC3E}">
        <p14:creationId xmlns:p14="http://schemas.microsoft.com/office/powerpoint/2010/main" val="87487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45</a:t>
            </a:fld>
            <a:endParaRPr lang="es-ES"/>
          </a:p>
        </p:txBody>
      </p:sp>
    </p:spTree>
    <p:extLst>
      <p:ext uri="{BB962C8B-B14F-4D97-AF65-F5344CB8AC3E}">
        <p14:creationId xmlns:p14="http://schemas.microsoft.com/office/powerpoint/2010/main" val="3830629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46</a:t>
            </a:fld>
            <a:endParaRPr lang="es-ES"/>
          </a:p>
        </p:txBody>
      </p:sp>
    </p:spTree>
    <p:extLst>
      <p:ext uri="{BB962C8B-B14F-4D97-AF65-F5344CB8AC3E}">
        <p14:creationId xmlns:p14="http://schemas.microsoft.com/office/powerpoint/2010/main" val="500197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47</a:t>
            </a:fld>
            <a:endParaRPr lang="es-ES"/>
          </a:p>
        </p:txBody>
      </p:sp>
    </p:spTree>
    <p:extLst>
      <p:ext uri="{BB962C8B-B14F-4D97-AF65-F5344CB8AC3E}">
        <p14:creationId xmlns:p14="http://schemas.microsoft.com/office/powerpoint/2010/main" val="452214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48</a:t>
            </a:fld>
            <a:endParaRPr lang="es-ES"/>
          </a:p>
        </p:txBody>
      </p:sp>
    </p:spTree>
    <p:extLst>
      <p:ext uri="{BB962C8B-B14F-4D97-AF65-F5344CB8AC3E}">
        <p14:creationId xmlns:p14="http://schemas.microsoft.com/office/powerpoint/2010/main" val="217419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49</a:t>
            </a:fld>
            <a:endParaRPr lang="es-ES"/>
          </a:p>
        </p:txBody>
      </p:sp>
    </p:spTree>
    <p:extLst>
      <p:ext uri="{BB962C8B-B14F-4D97-AF65-F5344CB8AC3E}">
        <p14:creationId xmlns:p14="http://schemas.microsoft.com/office/powerpoint/2010/main" val="2262031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50</a:t>
            </a:fld>
            <a:endParaRPr lang="es-ES"/>
          </a:p>
        </p:txBody>
      </p:sp>
    </p:spTree>
    <p:extLst>
      <p:ext uri="{BB962C8B-B14F-4D97-AF65-F5344CB8AC3E}">
        <p14:creationId xmlns:p14="http://schemas.microsoft.com/office/powerpoint/2010/main" val="17605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50000"/>
              </a:lnSpc>
            </a:pPr>
            <a:r>
              <a:rPr lang="en-US" dirty="0" err="1" smtClean="0"/>
              <a:t>Qué</a:t>
            </a:r>
            <a:r>
              <a:rPr lang="en-US" dirty="0" smtClean="0"/>
              <a:t> </a:t>
            </a:r>
            <a:r>
              <a:rPr lang="en-US" dirty="0" err="1" smtClean="0"/>
              <a:t>precedentes</a:t>
            </a:r>
            <a:r>
              <a:rPr lang="en-US" baseline="0" dirty="0" smtClean="0"/>
              <a:t> a la </a:t>
            </a:r>
            <a:r>
              <a:rPr lang="en-US" baseline="0" dirty="0" err="1" smtClean="0"/>
              <a:t>secuenciación</a:t>
            </a:r>
            <a:r>
              <a:rPr lang="en-US" baseline="0" dirty="0" smtClean="0"/>
              <a:t> </a:t>
            </a:r>
            <a:r>
              <a:rPr lang="en-US" baseline="0" dirty="0" err="1" smtClean="0"/>
              <a:t>masiva</a:t>
            </a:r>
            <a:r>
              <a:rPr lang="en-US" baseline="0" dirty="0" smtClean="0"/>
              <a:t> </a:t>
            </a:r>
            <a:r>
              <a:rPr lang="en-US" baseline="0" dirty="0" err="1" smtClean="0"/>
              <a:t>hubo</a:t>
            </a:r>
            <a:endParaRPr lang="en-US" baseline="0" dirty="0" smtClean="0"/>
          </a:p>
          <a:p>
            <a:pPr>
              <a:lnSpc>
                <a:spcPct val="150000"/>
              </a:lnSpc>
            </a:pPr>
            <a:endParaRPr lang="en-US" baseline="0" dirty="0" smtClean="0"/>
          </a:p>
          <a:p>
            <a:pPr>
              <a:lnSpc>
                <a:spcPct val="150000"/>
              </a:lnSpc>
            </a:pPr>
            <a:r>
              <a:rPr lang="en-US" baseline="0" dirty="0" smtClean="0"/>
              <a:t>PCR-</a:t>
            </a:r>
            <a:r>
              <a:rPr lang="en-US" baseline="0" dirty="0" err="1" smtClean="0"/>
              <a:t>Kary</a:t>
            </a:r>
            <a:r>
              <a:rPr lang="en-US" baseline="0" dirty="0" smtClean="0"/>
              <a:t> Mullis</a:t>
            </a:r>
            <a:endParaRPr lang="en-US" dirty="0" smtClean="0"/>
          </a:p>
          <a:p>
            <a:pPr>
              <a:lnSpc>
                <a:spcPct val="150000"/>
              </a:lnSpc>
            </a:pPr>
            <a:endParaRPr lang="en-US" dirty="0" smtClean="0"/>
          </a:p>
          <a:p>
            <a:pPr>
              <a:lnSpc>
                <a:spcPct val="150000"/>
              </a:lnSpc>
            </a:pPr>
            <a:endParaRPr lang="en-US" dirty="0" smtClean="0"/>
          </a:p>
          <a:p>
            <a:pPr>
              <a:lnSpc>
                <a:spcPct val="150000"/>
              </a:lnSpc>
            </a:pPr>
            <a:r>
              <a:rPr lang="en-US" dirty="0" err="1" smtClean="0"/>
              <a:t>En</a:t>
            </a:r>
            <a:r>
              <a:rPr lang="en-US" dirty="0" smtClean="0"/>
              <a:t> 1953 James Watson y Francis Crick </a:t>
            </a:r>
            <a:r>
              <a:rPr lang="en-US" dirty="0" err="1" smtClean="0"/>
              <a:t>descubrieron</a:t>
            </a:r>
            <a:r>
              <a:rPr lang="en-US" dirty="0" smtClean="0"/>
              <a:t> la</a:t>
            </a:r>
            <a:r>
              <a:rPr lang="en-US" baseline="0" dirty="0" smtClean="0"/>
              <a:t> </a:t>
            </a:r>
            <a:r>
              <a:rPr lang="en-US" baseline="0" dirty="0" err="1" smtClean="0"/>
              <a:t>doble</a:t>
            </a:r>
            <a:r>
              <a:rPr lang="en-US" baseline="0" dirty="0" smtClean="0"/>
              <a:t> </a:t>
            </a:r>
            <a:r>
              <a:rPr lang="en-US" baseline="0" dirty="0" err="1" smtClean="0"/>
              <a:t>hélice</a:t>
            </a:r>
            <a:r>
              <a:rPr lang="en-US" baseline="0" dirty="0" smtClean="0"/>
              <a:t> gracias a la </a:t>
            </a:r>
            <a:r>
              <a:rPr lang="en-US" baseline="0" dirty="0" err="1" smtClean="0"/>
              <a:t>puesta</a:t>
            </a:r>
            <a:r>
              <a:rPr lang="en-US" baseline="0" dirty="0" smtClean="0"/>
              <a:t> </a:t>
            </a:r>
            <a:r>
              <a:rPr lang="en-US" baseline="0" dirty="0" err="1" smtClean="0"/>
              <a:t>en</a:t>
            </a:r>
            <a:r>
              <a:rPr lang="en-US" baseline="0" dirty="0" smtClean="0"/>
              <a:t> </a:t>
            </a:r>
            <a:r>
              <a:rPr lang="en-US" baseline="0" dirty="0" err="1" smtClean="0"/>
              <a:t>común</a:t>
            </a:r>
            <a:r>
              <a:rPr lang="en-US" baseline="0" dirty="0" smtClean="0"/>
              <a:t> de </a:t>
            </a:r>
            <a:r>
              <a:rPr lang="en-US" baseline="0" dirty="0" err="1" smtClean="0"/>
              <a:t>varios</a:t>
            </a:r>
            <a:r>
              <a:rPr lang="en-US" baseline="0" dirty="0" smtClean="0"/>
              <a:t> </a:t>
            </a:r>
            <a:r>
              <a:rPr lang="en-US" baseline="0" dirty="0" err="1" smtClean="0"/>
              <a:t>descubrimientos</a:t>
            </a:r>
            <a:r>
              <a:rPr lang="en-US" baseline="0" dirty="0" smtClean="0"/>
              <a:t> entre </a:t>
            </a:r>
            <a:r>
              <a:rPr lang="en-US" baseline="0" dirty="0" err="1" smtClean="0"/>
              <a:t>los</a:t>
            </a:r>
            <a:r>
              <a:rPr lang="en-US" baseline="0" dirty="0" smtClean="0"/>
              <a:t> que </a:t>
            </a:r>
            <a:r>
              <a:rPr lang="en-US" baseline="0" dirty="0" err="1" smtClean="0"/>
              <a:t>destacan</a:t>
            </a:r>
            <a:r>
              <a:rPr lang="en-US" baseline="0" dirty="0" smtClean="0"/>
              <a:t> las </a:t>
            </a:r>
            <a:r>
              <a:rPr lang="en-US" baseline="0" dirty="0" err="1" smtClean="0"/>
              <a:t>imágenes</a:t>
            </a:r>
            <a:r>
              <a:rPr lang="en-US" baseline="0" dirty="0" smtClean="0"/>
              <a:t> de </a:t>
            </a:r>
            <a:r>
              <a:rPr lang="en-US" baseline="0" dirty="0" err="1" smtClean="0"/>
              <a:t>rayos</a:t>
            </a:r>
            <a:r>
              <a:rPr lang="en-US" baseline="0" dirty="0" smtClean="0"/>
              <a:t> X de </a:t>
            </a:r>
            <a:r>
              <a:rPr lang="en-US" baseline="0" dirty="0" err="1" smtClean="0"/>
              <a:t>alta</a:t>
            </a:r>
            <a:r>
              <a:rPr lang="en-US" baseline="0" dirty="0" smtClean="0"/>
              <a:t> </a:t>
            </a:r>
            <a:r>
              <a:rPr lang="en-US" baseline="0" dirty="0" err="1" smtClean="0"/>
              <a:t>resolución</a:t>
            </a:r>
            <a:r>
              <a:rPr lang="en-US" baseline="0" dirty="0" smtClean="0"/>
              <a:t> de las </a:t>
            </a:r>
            <a:r>
              <a:rPr lang="en-US" baseline="0" dirty="0" err="1" smtClean="0"/>
              <a:t>fibras</a:t>
            </a:r>
            <a:r>
              <a:rPr lang="en-US" baseline="0" dirty="0" smtClean="0"/>
              <a:t> de ADN.</a:t>
            </a:r>
          </a:p>
          <a:p>
            <a:pPr>
              <a:lnSpc>
                <a:spcPct val="150000"/>
              </a:lnSpc>
            </a:pPr>
            <a:r>
              <a:rPr lang="es-ES" baseline="0" dirty="0" smtClean="0"/>
              <a:t>James Watson recibió el prestigioso galardón junto a sus colegas Maurice </a:t>
            </a:r>
            <a:r>
              <a:rPr lang="es-ES" baseline="0" dirty="0" err="1" smtClean="0"/>
              <a:t>Wilkins</a:t>
            </a:r>
            <a:r>
              <a:rPr lang="es-ES" baseline="0" dirty="0" smtClean="0"/>
              <a:t> y Francis Crick en 1962</a:t>
            </a:r>
            <a:endParaRPr lang="en-US" baseline="0" dirty="0" smtClean="0"/>
          </a:p>
          <a:p>
            <a:pPr>
              <a:lnSpc>
                <a:spcPct val="150000"/>
              </a:lnSpc>
            </a:pPr>
            <a:endParaRPr lang="en-US" baseline="0" dirty="0" smtClean="0"/>
          </a:p>
          <a:p>
            <a:pPr>
              <a:lnSpc>
                <a:spcPct val="150000"/>
              </a:lnSpc>
            </a:pPr>
            <a:endParaRPr lang="en-US" dirty="0" smtClean="0"/>
          </a:p>
          <a:p>
            <a:pPr>
              <a:lnSpc>
                <a:spcPct val="150000"/>
              </a:lnSpc>
            </a:pPr>
            <a:r>
              <a:rPr lang="en-US" dirty="0" smtClean="0"/>
              <a:t>In 1983, </a:t>
            </a:r>
            <a:r>
              <a:rPr lang="en-US" dirty="0" err="1" smtClean="0">
                <a:effectLst>
                  <a:outerShdw blurRad="38100" dist="38100" dir="2700000" algn="tl">
                    <a:srgbClr val="000000">
                      <a:alpha val="43137"/>
                    </a:srgbClr>
                  </a:outerShdw>
                </a:effectLst>
              </a:rPr>
              <a:t>Kary</a:t>
            </a:r>
            <a:r>
              <a:rPr lang="en-US" dirty="0" smtClean="0">
                <a:effectLst>
                  <a:outerShdw blurRad="38100" dist="38100" dir="2700000" algn="tl">
                    <a:srgbClr val="000000">
                      <a:alpha val="43137"/>
                    </a:srgbClr>
                  </a:outerShdw>
                </a:effectLst>
              </a:rPr>
              <a:t> Mullis</a:t>
            </a:r>
            <a:r>
              <a:rPr lang="en-US" dirty="0" smtClean="0"/>
              <a:t>, PhD, a scientist at the Cetus Corporation, conceived of PCR as a method to copy DNA and synthesize large amounts of a specific target DNA</a:t>
            </a:r>
          </a:p>
          <a:p>
            <a:pPr>
              <a:lnSpc>
                <a:spcPct val="150000"/>
              </a:lnSpc>
            </a:pPr>
            <a:r>
              <a:rPr lang="en-US" dirty="0" smtClean="0"/>
              <a:t>PCR was awarded the 1993 Nobel Prize in Chemistry.</a:t>
            </a:r>
          </a:p>
          <a:p>
            <a:pPr>
              <a:lnSpc>
                <a:spcPct val="150000"/>
              </a:lnSpc>
            </a:pPr>
            <a:endParaRPr lang="en-US" dirty="0" smtClean="0"/>
          </a:p>
          <a:p>
            <a:pPr>
              <a:lnSpc>
                <a:spcPct val="150000"/>
              </a:lnSpc>
            </a:pPr>
            <a:endParaRPr lang="en-US" dirty="0" smtClean="0"/>
          </a:p>
          <a:p>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6</a:t>
            </a:fld>
            <a:endParaRPr lang="ca-ES"/>
          </a:p>
        </p:txBody>
      </p:sp>
    </p:spTree>
    <p:extLst>
      <p:ext uri="{BB962C8B-B14F-4D97-AF65-F5344CB8AC3E}">
        <p14:creationId xmlns:p14="http://schemas.microsoft.com/office/powerpoint/2010/main" val="3886783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51</a:t>
            </a:fld>
            <a:endParaRPr lang="es-ES"/>
          </a:p>
        </p:txBody>
      </p:sp>
    </p:spTree>
    <p:extLst>
      <p:ext uri="{BB962C8B-B14F-4D97-AF65-F5344CB8AC3E}">
        <p14:creationId xmlns:p14="http://schemas.microsoft.com/office/powerpoint/2010/main" val="2246250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52</a:t>
            </a:fld>
            <a:endParaRPr lang="es-ES"/>
          </a:p>
        </p:txBody>
      </p:sp>
    </p:spTree>
    <p:extLst>
      <p:ext uri="{BB962C8B-B14F-4D97-AF65-F5344CB8AC3E}">
        <p14:creationId xmlns:p14="http://schemas.microsoft.com/office/powerpoint/2010/main" val="1288926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1 Marcador de imagen de diapositiva"/>
          <p:cNvSpPr>
            <a:spLocks noGrp="1" noRot="1" noChangeAspect="1" noTextEdit="1"/>
          </p:cNvSpPr>
          <p:nvPr>
            <p:ph type="sldImg"/>
          </p:nvPr>
        </p:nvSpPr>
        <p:spPr>
          <a:ln/>
        </p:spPr>
      </p:sp>
      <p:sp>
        <p:nvSpPr>
          <p:cNvPr id="70659" name="2 Marcador de notas"/>
          <p:cNvSpPr>
            <a:spLocks noGrp="1"/>
          </p:cNvSpPr>
          <p:nvPr>
            <p:ph type="body" idx="1"/>
          </p:nvPr>
        </p:nvSpPr>
        <p:spPr>
          <a:xfrm>
            <a:off x="984994" y="4715407"/>
            <a:ext cx="5133218" cy="4465930"/>
          </a:xfrm>
          <a:noFill/>
        </p:spPr>
        <p:txBody>
          <a:bodyPr/>
          <a:lstStyle/>
          <a:p>
            <a:pPr algn="just"/>
            <a:r>
              <a:rPr lang="ca-ES" sz="1000" dirty="0" err="1" smtClean="0">
                <a:latin typeface="Arial" charset="0"/>
                <a:cs typeface="Arial" charset="0"/>
              </a:rPr>
              <a:t>Estas</a:t>
            </a:r>
            <a:r>
              <a:rPr lang="ca-ES" sz="1000" dirty="0" smtClean="0">
                <a:latin typeface="Arial" charset="0"/>
                <a:cs typeface="Arial" charset="0"/>
              </a:rPr>
              <a:t> son las </a:t>
            </a:r>
            <a:r>
              <a:rPr lang="ca-ES" sz="1000" dirty="0" err="1" smtClean="0">
                <a:latin typeface="Arial" charset="0"/>
                <a:cs typeface="Arial" charset="0"/>
              </a:rPr>
              <a:t>compañías</a:t>
            </a:r>
            <a:r>
              <a:rPr lang="ca-ES" sz="1000" dirty="0" smtClean="0">
                <a:latin typeface="Arial" charset="0"/>
                <a:cs typeface="Arial" charset="0"/>
              </a:rPr>
              <a:t> </a:t>
            </a:r>
            <a:r>
              <a:rPr lang="ca-ES" sz="1000" dirty="0" err="1" smtClean="0">
                <a:latin typeface="Arial" charset="0"/>
                <a:cs typeface="Arial" charset="0"/>
              </a:rPr>
              <a:t>líderes</a:t>
            </a:r>
            <a:r>
              <a:rPr lang="ca-ES" sz="1000" dirty="0" smtClean="0">
                <a:latin typeface="Arial" charset="0"/>
                <a:cs typeface="Arial" charset="0"/>
              </a:rPr>
              <a:t> en </a:t>
            </a:r>
            <a:r>
              <a:rPr lang="ca-ES" sz="1000" dirty="0" err="1" smtClean="0">
                <a:latin typeface="Arial" charset="0"/>
                <a:cs typeface="Arial" charset="0"/>
              </a:rPr>
              <a:t>secuenciación</a:t>
            </a:r>
            <a:r>
              <a:rPr lang="ca-ES" sz="1000" dirty="0" smtClean="0">
                <a:latin typeface="Arial" charset="0"/>
                <a:cs typeface="Arial" charset="0"/>
              </a:rPr>
              <a:t> de </a:t>
            </a:r>
            <a:r>
              <a:rPr lang="ca-ES" sz="1000" dirty="0" err="1" smtClean="0">
                <a:latin typeface="Arial" charset="0"/>
                <a:cs typeface="Arial" charset="0"/>
              </a:rPr>
              <a:t>segunda</a:t>
            </a:r>
            <a:r>
              <a:rPr lang="ca-ES" sz="1000" dirty="0" smtClean="0">
                <a:latin typeface="Arial" charset="0"/>
                <a:cs typeface="Arial" charset="0"/>
              </a:rPr>
              <a:t> </a:t>
            </a:r>
            <a:r>
              <a:rPr lang="ca-ES" sz="1000" dirty="0" err="1" smtClean="0">
                <a:latin typeface="Arial" charset="0"/>
                <a:cs typeface="Arial" charset="0"/>
              </a:rPr>
              <a:t>generación</a:t>
            </a:r>
            <a:r>
              <a:rPr lang="ca-ES" sz="1000" dirty="0" smtClean="0">
                <a:latin typeface="Arial" charset="0"/>
                <a:cs typeface="Arial" charset="0"/>
              </a:rPr>
              <a:t>.</a:t>
            </a:r>
          </a:p>
          <a:p>
            <a:pPr algn="just"/>
            <a:r>
              <a:rPr lang="ca-ES" sz="1000" dirty="0" smtClean="0">
                <a:latin typeface="Arial" charset="0"/>
                <a:cs typeface="Arial" charset="0"/>
              </a:rPr>
              <a:t>La UAT </a:t>
            </a:r>
            <a:r>
              <a:rPr lang="ca-ES" sz="1000" dirty="0" err="1" smtClean="0">
                <a:latin typeface="Arial" charset="0"/>
                <a:cs typeface="Arial" charset="0"/>
              </a:rPr>
              <a:t>dispone</a:t>
            </a:r>
            <a:r>
              <a:rPr lang="ca-ES" sz="1000" dirty="0" smtClean="0">
                <a:latin typeface="Arial" charset="0"/>
                <a:cs typeface="Arial" charset="0"/>
              </a:rPr>
              <a:t> de las </a:t>
            </a:r>
            <a:r>
              <a:rPr lang="ca-ES" sz="1000" dirty="0" err="1" smtClean="0">
                <a:latin typeface="Arial" charset="0"/>
                <a:cs typeface="Arial" charset="0"/>
              </a:rPr>
              <a:t>plataformas</a:t>
            </a:r>
            <a:r>
              <a:rPr lang="ca-ES" sz="1000" dirty="0" smtClean="0">
                <a:latin typeface="Arial" charset="0"/>
                <a:cs typeface="Arial" charset="0"/>
              </a:rPr>
              <a:t> de Roche.</a:t>
            </a:r>
          </a:p>
          <a:p>
            <a:pPr algn="just"/>
            <a:endParaRPr lang="ca-ES" sz="1000" dirty="0" smtClean="0">
              <a:latin typeface="Arial" charset="0"/>
              <a:cs typeface="Arial" charset="0"/>
            </a:endParaRPr>
          </a:p>
          <a:p>
            <a:pPr algn="just"/>
            <a:r>
              <a:rPr lang="ca-ES" sz="1000" dirty="0" err="1" smtClean="0">
                <a:latin typeface="Arial" charset="0"/>
                <a:cs typeface="Arial" charset="0"/>
              </a:rPr>
              <a:t>Todas</a:t>
            </a:r>
            <a:r>
              <a:rPr lang="ca-ES" sz="1000" dirty="0" smtClean="0">
                <a:latin typeface="Arial" charset="0"/>
                <a:cs typeface="Arial" charset="0"/>
              </a:rPr>
              <a:t> </a:t>
            </a:r>
            <a:r>
              <a:rPr lang="ca-ES" sz="1000" dirty="0" err="1" smtClean="0">
                <a:latin typeface="Arial" charset="0"/>
                <a:cs typeface="Arial" charset="0"/>
              </a:rPr>
              <a:t>ellas</a:t>
            </a:r>
            <a:r>
              <a:rPr lang="ca-ES" sz="1000" dirty="0" smtClean="0">
                <a:latin typeface="Arial" charset="0"/>
                <a:cs typeface="Arial" charset="0"/>
              </a:rPr>
              <a:t> han </a:t>
            </a:r>
            <a:r>
              <a:rPr lang="ca-ES" sz="1000" dirty="0" err="1" smtClean="0">
                <a:latin typeface="Arial" charset="0"/>
                <a:cs typeface="Arial" charset="0"/>
              </a:rPr>
              <a:t>sacado</a:t>
            </a:r>
            <a:r>
              <a:rPr lang="ca-ES" sz="1000" dirty="0" smtClean="0">
                <a:latin typeface="Arial" charset="0"/>
                <a:cs typeface="Arial" charset="0"/>
              </a:rPr>
              <a:t> al </a:t>
            </a:r>
            <a:r>
              <a:rPr lang="ca-ES" sz="1000" dirty="0" err="1" smtClean="0">
                <a:latin typeface="Arial" charset="0"/>
                <a:cs typeface="Arial" charset="0"/>
              </a:rPr>
              <a:t>mercado</a:t>
            </a:r>
            <a:r>
              <a:rPr lang="ca-ES" sz="1000" dirty="0" smtClean="0">
                <a:latin typeface="Arial" charset="0"/>
                <a:cs typeface="Arial" charset="0"/>
              </a:rPr>
              <a:t> </a:t>
            </a:r>
            <a:r>
              <a:rPr lang="ca-ES" sz="1000" dirty="0" err="1" smtClean="0">
                <a:latin typeface="Arial" charset="0"/>
                <a:cs typeface="Arial" charset="0"/>
              </a:rPr>
              <a:t>máquinas</a:t>
            </a:r>
            <a:r>
              <a:rPr lang="ca-ES" sz="1000" dirty="0" smtClean="0">
                <a:latin typeface="Arial" charset="0"/>
                <a:cs typeface="Arial" charset="0"/>
              </a:rPr>
              <a:t> que </a:t>
            </a:r>
            <a:r>
              <a:rPr lang="ca-ES" sz="1000" dirty="0" err="1" smtClean="0">
                <a:latin typeface="Arial" charset="0"/>
                <a:cs typeface="Arial" charset="0"/>
              </a:rPr>
              <a:t>permiten</a:t>
            </a:r>
            <a:r>
              <a:rPr lang="ca-ES" sz="1000" dirty="0" smtClean="0">
                <a:latin typeface="Arial" charset="0"/>
                <a:cs typeface="Arial" charset="0"/>
              </a:rPr>
              <a:t> el </a:t>
            </a:r>
            <a:r>
              <a:rPr lang="ca-ES" sz="1000" dirty="0" err="1" smtClean="0">
                <a:latin typeface="Arial" charset="0"/>
                <a:cs typeface="Arial" charset="0"/>
              </a:rPr>
              <a:t>abordaje</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t>
            </a:r>
            <a:r>
              <a:rPr lang="ca-ES" sz="1000" dirty="0" err="1" smtClean="0">
                <a:latin typeface="Arial" charset="0"/>
                <a:cs typeface="Arial" charset="0"/>
              </a:rPr>
              <a:t>basados</a:t>
            </a:r>
            <a:r>
              <a:rPr lang="ca-ES" sz="1000" dirty="0" smtClean="0">
                <a:latin typeface="Arial" charset="0"/>
                <a:cs typeface="Arial" charset="0"/>
              </a:rPr>
              <a:t> en la </a:t>
            </a:r>
            <a:r>
              <a:rPr lang="ca-ES" sz="1000" dirty="0" err="1" smtClean="0">
                <a:latin typeface="Arial" charset="0"/>
                <a:cs typeface="Arial" charset="0"/>
              </a:rPr>
              <a:t>secuenciación</a:t>
            </a:r>
            <a:r>
              <a:rPr lang="ca-ES" sz="1000" dirty="0" smtClean="0">
                <a:latin typeface="Arial" charset="0"/>
                <a:cs typeface="Arial" charset="0"/>
              </a:rPr>
              <a:t>,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también</a:t>
            </a:r>
            <a:r>
              <a:rPr lang="ca-ES" sz="1000" dirty="0" smtClean="0">
                <a:latin typeface="Arial" charset="0"/>
                <a:cs typeface="Arial" charset="0"/>
              </a:rPr>
              <a:t>, cada </a:t>
            </a:r>
            <a:r>
              <a:rPr lang="ca-ES" sz="1000" dirty="0" err="1" smtClean="0">
                <a:latin typeface="Arial" charset="0"/>
                <a:cs typeface="Arial" charset="0"/>
              </a:rPr>
              <a:t>compañía</a:t>
            </a:r>
            <a:r>
              <a:rPr lang="ca-ES" sz="1000" dirty="0" smtClean="0">
                <a:latin typeface="Arial" charset="0"/>
                <a:cs typeface="Arial" charset="0"/>
              </a:rPr>
              <a:t> </a:t>
            </a:r>
            <a:r>
              <a:rPr lang="ca-ES" sz="1000" dirty="0" err="1" smtClean="0">
                <a:latin typeface="Arial" charset="0"/>
                <a:cs typeface="Arial" charset="0"/>
              </a:rPr>
              <a:t>dispone</a:t>
            </a:r>
            <a:r>
              <a:rPr lang="ca-ES" sz="1000" dirty="0" smtClean="0">
                <a:latin typeface="Arial" charset="0"/>
                <a:cs typeface="Arial" charset="0"/>
              </a:rPr>
              <a:t> de </a:t>
            </a:r>
            <a:r>
              <a:rPr lang="ca-ES" sz="1000" dirty="0" err="1" smtClean="0">
                <a:latin typeface="Arial" charset="0"/>
                <a:cs typeface="Arial" charset="0"/>
              </a:rPr>
              <a:t>máquinas</a:t>
            </a:r>
            <a:r>
              <a:rPr lang="ca-ES" sz="1000" dirty="0" smtClean="0">
                <a:latin typeface="Arial" charset="0"/>
                <a:cs typeface="Arial" charset="0"/>
              </a:rPr>
              <a:t> de menor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poyata</a:t>
            </a:r>
            <a:r>
              <a:rPr lang="ca-ES" sz="1000" dirty="0" smtClean="0">
                <a:latin typeface="Arial" charset="0"/>
                <a:cs typeface="Arial" charset="0"/>
              </a:rPr>
              <a:t>, </a:t>
            </a:r>
            <a:r>
              <a:rPr lang="ca-ES" sz="1000" dirty="0" err="1" smtClean="0">
                <a:latin typeface="Arial" charset="0"/>
                <a:cs typeface="Arial" charset="0"/>
              </a:rPr>
              <a:t>idóneoa</a:t>
            </a:r>
            <a:r>
              <a:rPr lang="ca-ES" sz="1000" dirty="0" smtClean="0">
                <a:latin typeface="Arial" charset="0"/>
                <a:cs typeface="Arial" charset="0"/>
              </a:rPr>
              <a:t> para </a:t>
            </a:r>
            <a:r>
              <a:rPr lang="ca-ES" sz="1000" dirty="0" err="1" smtClean="0">
                <a:latin typeface="Arial" charset="0"/>
                <a:cs typeface="Arial" charset="0"/>
              </a:rPr>
              <a:t>laboratorios</a:t>
            </a:r>
            <a:r>
              <a:rPr lang="ca-ES" sz="1000" dirty="0" smtClean="0">
                <a:latin typeface="Arial" charset="0"/>
                <a:cs typeface="Arial" charset="0"/>
              </a:rPr>
              <a:t> </a:t>
            </a:r>
            <a:r>
              <a:rPr lang="ca-ES" sz="1000" dirty="0" err="1" smtClean="0">
                <a:latin typeface="Arial" charset="0"/>
                <a:cs typeface="Arial" charset="0"/>
              </a:rPr>
              <a:t>pequeños</a:t>
            </a:r>
            <a:r>
              <a:rPr lang="ca-ES" sz="1000" dirty="0" smtClean="0">
                <a:latin typeface="Arial" charset="0"/>
                <a:cs typeface="Arial" charset="0"/>
              </a:rPr>
              <a:t>, </a:t>
            </a:r>
            <a:r>
              <a:rPr lang="ca-ES" sz="1000" dirty="0" err="1" smtClean="0">
                <a:latin typeface="Arial" charset="0"/>
                <a:cs typeface="Arial" charset="0"/>
              </a:rPr>
              <a:t>focalizados</a:t>
            </a:r>
            <a:r>
              <a:rPr lang="ca-ES" sz="1000" dirty="0" smtClean="0">
                <a:latin typeface="Arial" charset="0"/>
                <a:cs typeface="Arial" charset="0"/>
              </a:rPr>
              <a:t> para el uso de </a:t>
            </a:r>
            <a:r>
              <a:rPr lang="ca-ES" sz="1000" dirty="0" err="1" smtClean="0">
                <a:latin typeface="Arial" charset="0"/>
                <a:cs typeface="Arial" charset="0"/>
              </a:rPr>
              <a:t>aplicaciones</a:t>
            </a:r>
            <a:r>
              <a:rPr lang="ca-ES" sz="1000" dirty="0" smtClean="0">
                <a:latin typeface="Arial" charset="0"/>
                <a:cs typeface="Arial" charset="0"/>
              </a:rPr>
              <a:t> </a:t>
            </a:r>
            <a:r>
              <a:rPr lang="ca-ES" sz="1000" dirty="0" err="1" smtClean="0">
                <a:latin typeface="Arial" charset="0"/>
                <a:cs typeface="Arial" charset="0"/>
              </a:rPr>
              <a:t>clínicas</a:t>
            </a:r>
            <a:r>
              <a:rPr lang="ca-ES" sz="1000" dirty="0" smtClean="0">
                <a:latin typeface="Arial" charset="0"/>
                <a:cs typeface="Arial" charset="0"/>
              </a:rPr>
              <a:t>, </a:t>
            </a:r>
            <a:r>
              <a:rPr lang="ca-ES" sz="1000" dirty="0" err="1" smtClean="0">
                <a:latin typeface="Arial" charset="0"/>
                <a:cs typeface="Arial" charset="0"/>
              </a:rPr>
              <a:t>muy</a:t>
            </a:r>
            <a:r>
              <a:rPr lang="ca-ES" sz="1000" dirty="0" smtClean="0">
                <a:latin typeface="Arial" charset="0"/>
                <a:cs typeface="Arial" charset="0"/>
              </a:rPr>
              <a:t> </a:t>
            </a:r>
            <a:r>
              <a:rPr lang="ca-ES" sz="1000" dirty="0" err="1" smtClean="0">
                <a:latin typeface="Arial" charset="0"/>
                <a:cs typeface="Arial" charset="0"/>
              </a:rPr>
              <a:t>útiles</a:t>
            </a:r>
            <a:r>
              <a:rPr lang="ca-ES" sz="1000" dirty="0" smtClean="0">
                <a:latin typeface="Arial" charset="0"/>
                <a:cs typeface="Arial" charset="0"/>
              </a:rPr>
              <a:t> para la </a:t>
            </a:r>
            <a:r>
              <a:rPr lang="ca-ES" sz="1000" dirty="0" err="1" smtClean="0">
                <a:latin typeface="Arial" charset="0"/>
                <a:cs typeface="Arial" charset="0"/>
              </a:rPr>
              <a:t>realización</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piloto o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menos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ambiciosos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aún</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con </a:t>
            </a:r>
            <a:r>
              <a:rPr lang="ca-ES" sz="1000" dirty="0" err="1" smtClean="0">
                <a:latin typeface="Arial" charset="0"/>
                <a:cs typeface="Arial" charset="0"/>
              </a:rPr>
              <a:t>mayor</a:t>
            </a:r>
            <a:r>
              <a:rPr lang="ca-ES" sz="1000" dirty="0" smtClean="0">
                <a:latin typeface="Arial" charset="0"/>
                <a:cs typeface="Arial" charset="0"/>
              </a:rPr>
              <a:t> </a:t>
            </a:r>
            <a:r>
              <a:rPr lang="ca-ES" sz="1000" dirty="0" err="1" smtClean="0">
                <a:latin typeface="Arial" charset="0"/>
                <a:cs typeface="Arial" charset="0"/>
              </a:rPr>
              <a:t>rendimiento</a:t>
            </a:r>
            <a:r>
              <a:rPr lang="ca-ES" sz="1000" dirty="0" smtClean="0">
                <a:latin typeface="Arial" charset="0"/>
                <a:cs typeface="Arial" charset="0"/>
              </a:rPr>
              <a:t> y </a:t>
            </a:r>
            <a:r>
              <a:rPr lang="ca-ES" sz="1000" dirty="0" err="1" smtClean="0">
                <a:latin typeface="Arial" charset="0"/>
                <a:cs typeface="Arial" charset="0"/>
              </a:rPr>
              <a:t>mejor</a:t>
            </a:r>
            <a:r>
              <a:rPr lang="ca-ES" sz="1000" dirty="0" smtClean="0">
                <a:latin typeface="Arial" charset="0"/>
                <a:cs typeface="Arial" charset="0"/>
              </a:rPr>
              <a:t> </a:t>
            </a:r>
            <a:r>
              <a:rPr lang="ca-ES" sz="1000" dirty="0" err="1" smtClean="0">
                <a:latin typeface="Arial" charset="0"/>
                <a:cs typeface="Arial" charset="0"/>
              </a:rPr>
              <a:t>coste</a:t>
            </a:r>
            <a:r>
              <a:rPr lang="ca-ES" sz="1000" dirty="0" smtClean="0">
                <a:latin typeface="Arial" charset="0"/>
                <a:cs typeface="Arial" charset="0"/>
              </a:rPr>
              <a:t> que </a:t>
            </a:r>
            <a:r>
              <a:rPr lang="ca-ES" sz="1000" dirty="0" err="1" smtClean="0">
                <a:latin typeface="Arial" charset="0"/>
                <a:cs typeface="Arial" charset="0"/>
              </a:rPr>
              <a:t>Sanger</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a:t>
            </a:r>
            <a:r>
              <a:rPr lang="ca-ES" sz="1000" dirty="0" err="1" smtClean="0">
                <a:latin typeface="Arial" charset="0"/>
                <a:cs typeface="Arial" charset="0"/>
              </a:rPr>
              <a:t>cabe</a:t>
            </a:r>
            <a:r>
              <a:rPr lang="ca-ES" sz="1000" dirty="0" smtClean="0">
                <a:latin typeface="Arial" charset="0"/>
                <a:cs typeface="Arial" charset="0"/>
              </a:rPr>
              <a:t> mencionar el Junior, </a:t>
            </a:r>
            <a:r>
              <a:rPr lang="ca-ES" sz="1000" dirty="0" err="1" smtClean="0">
                <a:latin typeface="Arial" charset="0"/>
                <a:cs typeface="Arial" charset="0"/>
              </a:rPr>
              <a:t>Miseq</a:t>
            </a:r>
            <a:r>
              <a:rPr lang="ca-ES" sz="1000" dirty="0" smtClean="0">
                <a:latin typeface="Arial" charset="0"/>
                <a:cs typeface="Arial" charset="0"/>
              </a:rPr>
              <a:t> y el Ion Torrent.</a:t>
            </a:r>
          </a:p>
        </p:txBody>
      </p:sp>
      <p:sp>
        <p:nvSpPr>
          <p:cNvPr id="70660" name="3 Marcador de número de diapositiva"/>
          <p:cNvSpPr>
            <a:spLocks noGrp="1"/>
          </p:cNvSpPr>
          <p:nvPr>
            <p:ph type="sldNum" sz="quarter" idx="5"/>
          </p:nvPr>
        </p:nvSpPr>
        <p:spPr>
          <a:noFill/>
        </p:spPr>
        <p:txBody>
          <a:bodyPr/>
          <a:lstStyle/>
          <a:p>
            <a:fld id="{E5BE6FA5-BF68-47A7-977A-A2794F697AA7}" type="slidenum">
              <a:rPr lang="es-ES"/>
              <a:pPr/>
              <a:t>53</a:t>
            </a:fld>
            <a:endParaRPr lang="es-ES"/>
          </a:p>
        </p:txBody>
      </p:sp>
    </p:spTree>
    <p:extLst>
      <p:ext uri="{BB962C8B-B14F-4D97-AF65-F5344CB8AC3E}">
        <p14:creationId xmlns:p14="http://schemas.microsoft.com/office/powerpoint/2010/main" val="3183465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61</a:t>
            </a:fld>
            <a:endParaRPr lang="es-ES"/>
          </a:p>
        </p:txBody>
      </p:sp>
    </p:spTree>
    <p:extLst>
      <p:ext uri="{BB962C8B-B14F-4D97-AF65-F5344CB8AC3E}">
        <p14:creationId xmlns:p14="http://schemas.microsoft.com/office/powerpoint/2010/main" val="3641874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62</a:t>
            </a:fld>
            <a:endParaRPr lang="es-ES"/>
          </a:p>
        </p:txBody>
      </p:sp>
    </p:spTree>
    <p:extLst>
      <p:ext uri="{BB962C8B-B14F-4D97-AF65-F5344CB8AC3E}">
        <p14:creationId xmlns:p14="http://schemas.microsoft.com/office/powerpoint/2010/main" val="1012696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65</a:t>
            </a:fld>
            <a:endParaRPr lang="es-ES"/>
          </a:p>
        </p:txBody>
      </p:sp>
    </p:spTree>
    <p:extLst>
      <p:ext uri="{BB962C8B-B14F-4D97-AF65-F5344CB8AC3E}">
        <p14:creationId xmlns:p14="http://schemas.microsoft.com/office/powerpoint/2010/main" val="334225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66</a:t>
            </a:fld>
            <a:endParaRPr lang="es-ES"/>
          </a:p>
        </p:txBody>
      </p:sp>
    </p:spTree>
    <p:extLst>
      <p:ext uri="{BB962C8B-B14F-4D97-AF65-F5344CB8AC3E}">
        <p14:creationId xmlns:p14="http://schemas.microsoft.com/office/powerpoint/2010/main" val="3717412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67</a:t>
            </a:fld>
            <a:endParaRPr lang="es-ES"/>
          </a:p>
        </p:txBody>
      </p:sp>
    </p:spTree>
    <p:extLst>
      <p:ext uri="{BB962C8B-B14F-4D97-AF65-F5344CB8AC3E}">
        <p14:creationId xmlns:p14="http://schemas.microsoft.com/office/powerpoint/2010/main" val="3132371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68</a:t>
            </a:fld>
            <a:endParaRPr lang="es-ES"/>
          </a:p>
        </p:txBody>
      </p:sp>
    </p:spTree>
    <p:extLst>
      <p:ext uri="{BB962C8B-B14F-4D97-AF65-F5344CB8AC3E}">
        <p14:creationId xmlns:p14="http://schemas.microsoft.com/office/powerpoint/2010/main" val="2036969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69</a:t>
            </a:fld>
            <a:endParaRPr lang="es-ES"/>
          </a:p>
        </p:txBody>
      </p:sp>
    </p:spTree>
    <p:extLst>
      <p:ext uri="{BB962C8B-B14F-4D97-AF65-F5344CB8AC3E}">
        <p14:creationId xmlns:p14="http://schemas.microsoft.com/office/powerpoint/2010/main" val="2285866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a:t>
            </a:r>
            <a:r>
              <a:rPr lang="es-ES" b="1" dirty="0" smtClean="0"/>
              <a:t>Proyecto Genoma Humano</a:t>
            </a:r>
            <a:r>
              <a:rPr lang="es-ES" dirty="0" smtClean="0"/>
              <a:t> (PGH) fue un proyecto internacional con el objetivo fundamental de determinar la secuencia del </a:t>
            </a:r>
            <a:r>
              <a:rPr lang="es-ES" dirty="0" smtClean="0">
                <a:hlinkClick r:id="rId3" tooltip="Ácido desoxirribonucleico"/>
              </a:rPr>
              <a:t>ADN</a:t>
            </a:r>
            <a:r>
              <a:rPr lang="es-ES" dirty="0" smtClean="0"/>
              <a:t> del </a:t>
            </a:r>
            <a:r>
              <a:rPr lang="es-ES" dirty="0" smtClean="0">
                <a:hlinkClick r:id="rId4" tooltip="Genoma humano"/>
              </a:rPr>
              <a:t>genoma humano</a:t>
            </a:r>
            <a:r>
              <a:rPr lang="es-ES" dirty="0" smtClean="0"/>
              <a:t>.</a:t>
            </a:r>
          </a:p>
          <a:p>
            <a:r>
              <a:rPr lang="es-ES" dirty="0" smtClean="0"/>
              <a:t>En el año 2003, se completó la secuencia del genoma humano. El proyecto, dotado con 3000 millones de </a:t>
            </a:r>
            <a:r>
              <a:rPr lang="es-ES" dirty="0" smtClean="0">
                <a:hlinkClick r:id="rId5" tooltip="Dólares"/>
              </a:rPr>
              <a:t>dólares</a:t>
            </a:r>
            <a:r>
              <a:rPr lang="es-ES" dirty="0" smtClean="0"/>
              <a:t>, fue fundado en 1990 bajo la dirección del doctor </a:t>
            </a:r>
            <a:r>
              <a:rPr lang="es-ES" dirty="0" smtClean="0">
                <a:hlinkClick r:id="rId6" tooltip="Francis Collins"/>
              </a:rPr>
              <a:t>Francis Collins</a:t>
            </a:r>
            <a:r>
              <a:rPr lang="es-ES" dirty="0" smtClean="0"/>
              <a:t>, quien lideraba el grupo de investigación público. Debido a la amplia colaboración internacional, a los avances en el campo de la genómica, así como los avances en la tecnología computacional, un borrador inicial del genoma fue terminado en el año 2000 finalmente el genoma completo fue presentado en abril del 2003. Un proyecto paralelo se realizó fuera del gobierno por parte de la </a:t>
            </a:r>
            <a:r>
              <a:rPr lang="es-ES" dirty="0" smtClean="0">
                <a:hlinkClick r:id="rId7" tooltip="Celera Genomics"/>
              </a:rPr>
              <a:t>Corporación Celera</a:t>
            </a:r>
            <a:r>
              <a:rPr lang="es-ES" dirty="0" smtClean="0"/>
              <a:t>. La mayoría de la secuenciación se realizó en las universidades y centros de investigación de </a:t>
            </a:r>
            <a:r>
              <a:rPr lang="es-ES" dirty="0" smtClean="0">
                <a:hlinkClick r:id="rId8" tooltip="Estados Unidos"/>
              </a:rPr>
              <a:t>Estados Unidos</a:t>
            </a:r>
            <a:r>
              <a:rPr lang="es-ES" dirty="0" smtClean="0"/>
              <a:t>, </a:t>
            </a:r>
            <a:r>
              <a:rPr lang="es-ES" dirty="0" smtClean="0">
                <a:hlinkClick r:id="rId9" tooltip="Canadá"/>
              </a:rPr>
              <a:t>Canadá</a:t>
            </a:r>
            <a:r>
              <a:rPr lang="es-ES" dirty="0" smtClean="0"/>
              <a:t>, </a:t>
            </a:r>
            <a:r>
              <a:rPr lang="es-ES" dirty="0" smtClean="0">
                <a:hlinkClick r:id="rId10" tooltip="Nueva Zelanda"/>
              </a:rPr>
              <a:t>Nueva Zelanda</a:t>
            </a:r>
            <a:r>
              <a:rPr lang="es-ES" dirty="0" smtClean="0"/>
              <a:t>, </a:t>
            </a:r>
            <a:r>
              <a:rPr lang="es-ES" dirty="0" smtClean="0">
                <a:hlinkClick r:id="rId11" tooltip="Reino Unido"/>
              </a:rPr>
              <a:t>Reino Unido</a:t>
            </a:r>
            <a:r>
              <a:rPr lang="es-ES" dirty="0" smtClean="0"/>
              <a:t> y </a:t>
            </a:r>
            <a:r>
              <a:rPr lang="es-ES" dirty="0" smtClean="0">
                <a:hlinkClick r:id="rId12" tooltip="España"/>
              </a:rPr>
              <a:t>España</a:t>
            </a:r>
            <a:r>
              <a:rPr lang="es-ES" dirty="0" smtClean="0"/>
              <a:t>. </a:t>
            </a:r>
          </a:p>
          <a:p>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7</a:t>
            </a:fld>
            <a:endParaRPr lang="ca-ES"/>
          </a:p>
        </p:txBody>
      </p:sp>
    </p:spTree>
    <p:extLst>
      <p:ext uri="{BB962C8B-B14F-4D97-AF65-F5344CB8AC3E}">
        <p14:creationId xmlns:p14="http://schemas.microsoft.com/office/powerpoint/2010/main" val="3396478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3ADD8022-D754-4AFD-BB78-77E120F257E2}" type="slidenum">
              <a:rPr lang="es-ES" smtClean="0"/>
              <a:pPr/>
              <a:t>77</a:t>
            </a:fld>
            <a:endParaRPr lang="es-ES"/>
          </a:p>
        </p:txBody>
      </p:sp>
    </p:spTree>
    <p:extLst>
      <p:ext uri="{BB962C8B-B14F-4D97-AF65-F5344CB8AC3E}">
        <p14:creationId xmlns:p14="http://schemas.microsoft.com/office/powerpoint/2010/main" val="3902195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dirty="0"/>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78</a:t>
            </a:fld>
            <a:endParaRPr lang="ca-ES"/>
          </a:p>
        </p:txBody>
      </p:sp>
    </p:spTree>
    <p:extLst>
      <p:ext uri="{BB962C8B-B14F-4D97-AF65-F5344CB8AC3E}">
        <p14:creationId xmlns:p14="http://schemas.microsoft.com/office/powerpoint/2010/main" val="4232124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79</a:t>
            </a:fld>
            <a:endParaRPr lang="ca-ES"/>
          </a:p>
        </p:txBody>
      </p:sp>
    </p:spTree>
    <p:extLst>
      <p:ext uri="{BB962C8B-B14F-4D97-AF65-F5344CB8AC3E}">
        <p14:creationId xmlns:p14="http://schemas.microsoft.com/office/powerpoint/2010/main" val="2988261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80</a:t>
            </a:fld>
            <a:endParaRPr lang="ca-ES"/>
          </a:p>
        </p:txBody>
      </p:sp>
    </p:spTree>
    <p:extLst>
      <p:ext uri="{BB962C8B-B14F-4D97-AF65-F5344CB8AC3E}">
        <p14:creationId xmlns:p14="http://schemas.microsoft.com/office/powerpoint/2010/main" val="2988261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81</a:t>
            </a:fld>
            <a:endParaRPr lang="ca-ES"/>
          </a:p>
        </p:txBody>
      </p:sp>
    </p:spTree>
    <p:extLst>
      <p:ext uri="{BB962C8B-B14F-4D97-AF65-F5344CB8AC3E}">
        <p14:creationId xmlns:p14="http://schemas.microsoft.com/office/powerpoint/2010/main" val="29882614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82</a:t>
            </a:fld>
            <a:endParaRPr lang="ca-ES"/>
          </a:p>
        </p:txBody>
      </p:sp>
    </p:spTree>
    <p:extLst>
      <p:ext uri="{BB962C8B-B14F-4D97-AF65-F5344CB8AC3E}">
        <p14:creationId xmlns:p14="http://schemas.microsoft.com/office/powerpoint/2010/main" val="19842724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83</a:t>
            </a:fld>
            <a:endParaRPr lang="ca-ES"/>
          </a:p>
        </p:txBody>
      </p:sp>
    </p:spTree>
    <p:extLst>
      <p:ext uri="{BB962C8B-B14F-4D97-AF65-F5344CB8AC3E}">
        <p14:creationId xmlns:p14="http://schemas.microsoft.com/office/powerpoint/2010/main" val="773657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84</a:t>
            </a:fld>
            <a:endParaRPr lang="ca-ES"/>
          </a:p>
        </p:txBody>
      </p:sp>
    </p:spTree>
    <p:extLst>
      <p:ext uri="{BB962C8B-B14F-4D97-AF65-F5344CB8AC3E}">
        <p14:creationId xmlns:p14="http://schemas.microsoft.com/office/powerpoint/2010/main" val="38574985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pPr>
              <a:defRPr/>
            </a:pPr>
            <a:fld id="{47623C31-BEF5-4952-A931-53BD9F353CC8}" type="slidenum">
              <a:rPr lang="ca-ES" smtClean="0"/>
              <a:pPr>
                <a:defRPr/>
              </a:pPr>
              <a:t>85</a:t>
            </a:fld>
            <a:endParaRPr lang="ca-ES"/>
          </a:p>
        </p:txBody>
      </p:sp>
    </p:spTree>
    <p:extLst>
      <p:ext uri="{BB962C8B-B14F-4D97-AF65-F5344CB8AC3E}">
        <p14:creationId xmlns:p14="http://schemas.microsoft.com/office/powerpoint/2010/main" val="460328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smtClean="0"/>
              <a:t>EC: </a:t>
            </a:r>
            <a:r>
              <a:rPr lang="en-US" dirty="0" smtClean="0"/>
              <a:t>Replication, with randomization, will provide a </a:t>
            </a:r>
            <a:r>
              <a:rPr lang="en-US" b="1" dirty="0" smtClean="0"/>
              <a:t>basis for estimating the error variance</a:t>
            </a:r>
            <a:r>
              <a:rPr lang="en-US" dirty="0" smtClean="0"/>
              <a:t>. ... Local control, like replication is yet another device to reduce or control the variation due to extraneous factors and increase the precision of the experiment</a:t>
            </a:r>
            <a:r>
              <a:rPr lang="en-US" dirty="0" smtClean="0"/>
              <a:t>.</a:t>
            </a:r>
          </a:p>
          <a:p>
            <a:r>
              <a:rPr lang="en-US" dirty="0" smtClean="0"/>
              <a:t>Local control:</a:t>
            </a:r>
            <a:r>
              <a:rPr lang="en-US" baseline="0" dirty="0" smtClean="0"/>
              <a:t> refers to the fact of keeping all factors or variables that are not being studied constant.</a:t>
            </a:r>
          </a:p>
          <a:p>
            <a:r>
              <a:rPr lang="en-US" baseline="0" dirty="0" smtClean="0"/>
              <a:t>Randomization: random assignment of experimental units. You ensure that differences in between groups are due to the treatment studied etc.</a:t>
            </a:r>
          </a:p>
          <a:p>
            <a:r>
              <a:rPr lang="en-US" baseline="0" dirty="0" smtClean="0"/>
              <a:t>Replication: repetition of the experiment to produce multiple independent trials.</a:t>
            </a:r>
            <a:endParaRPr lang="en-US" dirty="0" smtClean="0"/>
          </a:p>
          <a:p>
            <a:endParaRPr lang="en-US" dirty="0" smtClean="0"/>
          </a:p>
          <a:p>
            <a:r>
              <a:rPr lang="en-US" dirty="0" smtClean="0"/>
              <a:t>Almost all experiments involve the three basic principles, </a:t>
            </a:r>
            <a:r>
              <a:rPr lang="en-US" i="1" dirty="0" smtClean="0"/>
              <a:t>viz</a:t>
            </a:r>
            <a:r>
              <a:rPr lang="en-US" dirty="0" smtClean="0"/>
              <a:t>., randomization, replication and local control. These three principles are, in a way, complementary to each other in trying to increase the accuracy of the experiment and to provide a valid test of significance, retaining at the same time the distinctive features of their roles in any experiment. Before we actually go into the details of these three principles, it would be useful to understand certain generic terms in the theory experimental designs and also understand the nature of variation among observations in an experiment.</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89</a:t>
            </a:fld>
            <a:endParaRPr lang="ca-ES"/>
          </a:p>
        </p:txBody>
      </p:sp>
    </p:spTree>
    <p:extLst>
      <p:ext uri="{BB962C8B-B14F-4D97-AF65-F5344CB8AC3E}">
        <p14:creationId xmlns:p14="http://schemas.microsoft.com/office/powerpoint/2010/main" val="211372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err="1" smtClean="0"/>
              <a:t>Repasar</a:t>
            </a:r>
            <a:r>
              <a:rPr lang="ca-ES" dirty="0" smtClean="0"/>
              <a:t> vídeo de </a:t>
            </a:r>
            <a:r>
              <a:rPr lang="ca-ES" dirty="0" err="1" smtClean="0"/>
              <a:t>Sanger</a:t>
            </a:r>
            <a:r>
              <a:rPr lang="ca-ES" dirty="0" smtClean="0"/>
              <a:t> </a:t>
            </a:r>
            <a:r>
              <a:rPr lang="ca-ES" dirty="0" err="1" smtClean="0"/>
              <a:t>sequencing</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14</a:t>
            </a:fld>
            <a:endParaRPr lang="ca-ES"/>
          </a:p>
        </p:txBody>
      </p:sp>
    </p:spTree>
    <p:extLst>
      <p:ext uri="{BB962C8B-B14F-4D97-AF65-F5344CB8AC3E}">
        <p14:creationId xmlns:p14="http://schemas.microsoft.com/office/powerpoint/2010/main" val="81614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err="1" smtClean="0"/>
              <a:t>Sanger</a:t>
            </a:r>
            <a:r>
              <a:rPr lang="ca-ES" dirty="0" smtClean="0"/>
              <a:t> (~900 </a:t>
            </a:r>
            <a:r>
              <a:rPr lang="ca-ES" dirty="0" err="1" smtClean="0"/>
              <a:t>nt</a:t>
            </a:r>
            <a:r>
              <a:rPr lang="ca-ES" dirty="0" smtClean="0"/>
              <a:t>)</a:t>
            </a:r>
          </a:p>
          <a:p>
            <a:endParaRPr lang="ca-ES" dirty="0" smtClean="0"/>
          </a:p>
          <a:p>
            <a:r>
              <a:rPr lang="ca-ES" dirty="0" smtClean="0"/>
              <a:t>Short</a:t>
            </a:r>
            <a:r>
              <a:rPr lang="ca-ES" baseline="0" dirty="0" smtClean="0"/>
              <a:t> </a:t>
            </a:r>
            <a:r>
              <a:rPr lang="ca-ES" baseline="0" dirty="0" err="1" smtClean="0"/>
              <a:t>reads</a:t>
            </a:r>
            <a:r>
              <a:rPr lang="ca-ES" baseline="0" dirty="0" smtClean="0"/>
              <a:t> (~75-150 </a:t>
            </a:r>
            <a:r>
              <a:rPr lang="ca-ES" baseline="0" dirty="0" err="1" smtClean="0"/>
              <a:t>nt</a:t>
            </a:r>
            <a:r>
              <a:rPr lang="ca-ES" baseline="0" dirty="0" smtClean="0"/>
              <a:t>)</a:t>
            </a:r>
          </a:p>
          <a:p>
            <a:endParaRPr lang="ca-ES" baseline="0" dirty="0" smtClean="0"/>
          </a:p>
          <a:p>
            <a:r>
              <a:rPr lang="ca-ES" baseline="0" dirty="0" smtClean="0"/>
              <a:t>Long </a:t>
            </a:r>
            <a:r>
              <a:rPr lang="ca-ES" baseline="0" dirty="0" err="1" smtClean="0"/>
              <a:t>reads</a:t>
            </a:r>
            <a:r>
              <a:rPr lang="ca-ES" baseline="0" dirty="0" smtClean="0"/>
              <a:t> (~20.000 </a:t>
            </a:r>
            <a:r>
              <a:rPr lang="ca-ES" baseline="0" dirty="0" err="1" smtClean="0"/>
              <a:t>nt</a:t>
            </a:r>
            <a:r>
              <a:rPr lang="ca-ES" baseline="0" dirty="0" smtClean="0"/>
              <a:t>)</a:t>
            </a:r>
            <a:endParaRPr lang="es-ES" dirty="0"/>
          </a:p>
        </p:txBody>
      </p:sp>
      <p:sp>
        <p:nvSpPr>
          <p:cNvPr id="4" name="Marcador de número de diapositiva 3"/>
          <p:cNvSpPr>
            <a:spLocks noGrp="1"/>
          </p:cNvSpPr>
          <p:nvPr>
            <p:ph type="sldNum" sz="quarter" idx="10"/>
          </p:nvPr>
        </p:nvSpPr>
        <p:spPr/>
        <p:txBody>
          <a:bodyPr/>
          <a:lstStyle/>
          <a:p>
            <a:pPr>
              <a:defRPr/>
            </a:pPr>
            <a:fld id="{47623C31-BEF5-4952-A931-53BD9F353CC8}" type="slidenum">
              <a:rPr lang="ca-ES" smtClean="0"/>
              <a:pPr>
                <a:defRPr/>
              </a:pPr>
              <a:t>17</a:t>
            </a:fld>
            <a:endParaRPr lang="ca-ES"/>
          </a:p>
        </p:txBody>
      </p:sp>
    </p:spTree>
    <p:extLst>
      <p:ext uri="{BB962C8B-B14F-4D97-AF65-F5344CB8AC3E}">
        <p14:creationId xmlns:p14="http://schemas.microsoft.com/office/powerpoint/2010/main" val="286463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1 Marcador de imagen de diapositiva"/>
          <p:cNvSpPr>
            <a:spLocks noGrp="1" noRot="1" noChangeAspect="1" noTextEdit="1"/>
          </p:cNvSpPr>
          <p:nvPr>
            <p:ph type="sldImg"/>
          </p:nvPr>
        </p:nvSpPr>
        <p:spPr>
          <a:ln/>
        </p:spPr>
      </p:sp>
      <p:sp>
        <p:nvSpPr>
          <p:cNvPr id="70659" name="2 Marcador de notas"/>
          <p:cNvSpPr>
            <a:spLocks noGrp="1"/>
          </p:cNvSpPr>
          <p:nvPr>
            <p:ph type="body" idx="1"/>
          </p:nvPr>
        </p:nvSpPr>
        <p:spPr>
          <a:xfrm>
            <a:off x="984994" y="4715407"/>
            <a:ext cx="5133218" cy="4465930"/>
          </a:xfrm>
          <a:noFill/>
        </p:spPr>
        <p:txBody>
          <a:bodyPr/>
          <a:lstStyle/>
          <a:p>
            <a:pPr algn="just"/>
            <a:r>
              <a:rPr lang="ca-ES" sz="1000" dirty="0" err="1" smtClean="0">
                <a:latin typeface="Arial" charset="0"/>
                <a:cs typeface="Arial" charset="0"/>
              </a:rPr>
              <a:t>Estas</a:t>
            </a:r>
            <a:r>
              <a:rPr lang="ca-ES" sz="1000" dirty="0" smtClean="0">
                <a:latin typeface="Arial" charset="0"/>
                <a:cs typeface="Arial" charset="0"/>
              </a:rPr>
              <a:t> son las </a:t>
            </a:r>
            <a:r>
              <a:rPr lang="ca-ES" sz="1000" dirty="0" err="1" smtClean="0">
                <a:latin typeface="Arial" charset="0"/>
                <a:cs typeface="Arial" charset="0"/>
              </a:rPr>
              <a:t>compañías</a:t>
            </a:r>
            <a:r>
              <a:rPr lang="ca-ES" sz="1000" dirty="0" smtClean="0">
                <a:latin typeface="Arial" charset="0"/>
                <a:cs typeface="Arial" charset="0"/>
              </a:rPr>
              <a:t> </a:t>
            </a:r>
            <a:r>
              <a:rPr lang="ca-ES" sz="1000" dirty="0" err="1" smtClean="0">
                <a:latin typeface="Arial" charset="0"/>
                <a:cs typeface="Arial" charset="0"/>
              </a:rPr>
              <a:t>líderes</a:t>
            </a:r>
            <a:r>
              <a:rPr lang="ca-ES" sz="1000" dirty="0" smtClean="0">
                <a:latin typeface="Arial" charset="0"/>
                <a:cs typeface="Arial" charset="0"/>
              </a:rPr>
              <a:t> en </a:t>
            </a:r>
            <a:r>
              <a:rPr lang="ca-ES" sz="1000" dirty="0" err="1" smtClean="0">
                <a:latin typeface="Arial" charset="0"/>
                <a:cs typeface="Arial" charset="0"/>
              </a:rPr>
              <a:t>secuenciación</a:t>
            </a:r>
            <a:r>
              <a:rPr lang="ca-ES" sz="1000" dirty="0" smtClean="0">
                <a:latin typeface="Arial" charset="0"/>
                <a:cs typeface="Arial" charset="0"/>
              </a:rPr>
              <a:t> de </a:t>
            </a:r>
            <a:r>
              <a:rPr lang="ca-ES" sz="1000" dirty="0" err="1" smtClean="0">
                <a:latin typeface="Arial" charset="0"/>
                <a:cs typeface="Arial" charset="0"/>
              </a:rPr>
              <a:t>segunda</a:t>
            </a:r>
            <a:r>
              <a:rPr lang="ca-ES" sz="1000" dirty="0" smtClean="0">
                <a:latin typeface="Arial" charset="0"/>
                <a:cs typeface="Arial" charset="0"/>
              </a:rPr>
              <a:t> </a:t>
            </a:r>
            <a:r>
              <a:rPr lang="ca-ES" sz="1000" dirty="0" err="1" smtClean="0">
                <a:latin typeface="Arial" charset="0"/>
                <a:cs typeface="Arial" charset="0"/>
              </a:rPr>
              <a:t>generación</a:t>
            </a:r>
            <a:r>
              <a:rPr lang="ca-ES" sz="1000" dirty="0" smtClean="0">
                <a:latin typeface="Arial" charset="0"/>
                <a:cs typeface="Arial" charset="0"/>
              </a:rPr>
              <a:t>.</a:t>
            </a:r>
          </a:p>
          <a:p>
            <a:pPr algn="just"/>
            <a:r>
              <a:rPr lang="ca-ES" sz="1000" dirty="0" smtClean="0">
                <a:latin typeface="Arial" charset="0"/>
                <a:cs typeface="Arial" charset="0"/>
              </a:rPr>
              <a:t>La UAT </a:t>
            </a:r>
            <a:r>
              <a:rPr lang="ca-ES" sz="1000" dirty="0" err="1" smtClean="0">
                <a:latin typeface="Arial" charset="0"/>
                <a:cs typeface="Arial" charset="0"/>
              </a:rPr>
              <a:t>dispone</a:t>
            </a:r>
            <a:r>
              <a:rPr lang="ca-ES" sz="1000" dirty="0" smtClean="0">
                <a:latin typeface="Arial" charset="0"/>
                <a:cs typeface="Arial" charset="0"/>
              </a:rPr>
              <a:t> de las </a:t>
            </a:r>
            <a:r>
              <a:rPr lang="ca-ES" sz="1000" dirty="0" err="1" smtClean="0">
                <a:latin typeface="Arial" charset="0"/>
                <a:cs typeface="Arial" charset="0"/>
              </a:rPr>
              <a:t>plataformas</a:t>
            </a:r>
            <a:r>
              <a:rPr lang="ca-ES" sz="1000" dirty="0" smtClean="0">
                <a:latin typeface="Arial" charset="0"/>
                <a:cs typeface="Arial" charset="0"/>
              </a:rPr>
              <a:t> de Roche. </a:t>
            </a:r>
            <a:r>
              <a:rPr lang="ca-ES" sz="1000" dirty="0" smtClean="0">
                <a:latin typeface="Arial" charset="0"/>
                <a:cs typeface="Arial" charset="0"/>
                <a:sym typeface="Wingdings" panose="05000000000000000000" pitchFamily="2" charset="2"/>
              </a:rPr>
              <a:t> preguntar a Mireia si això és cert ara mateix</a:t>
            </a:r>
            <a:endParaRPr lang="ca-ES" sz="1000" dirty="0" smtClean="0">
              <a:latin typeface="Arial" charset="0"/>
              <a:cs typeface="Arial" charset="0"/>
            </a:endParaRPr>
          </a:p>
          <a:p>
            <a:pPr algn="just"/>
            <a:endParaRPr lang="ca-ES" sz="1000" dirty="0" smtClean="0">
              <a:latin typeface="Arial" charset="0"/>
              <a:cs typeface="Arial" charset="0"/>
            </a:endParaRPr>
          </a:p>
          <a:p>
            <a:pPr algn="just"/>
            <a:r>
              <a:rPr lang="ca-ES" sz="1000" dirty="0" err="1" smtClean="0">
                <a:latin typeface="Arial" charset="0"/>
                <a:cs typeface="Arial" charset="0"/>
              </a:rPr>
              <a:t>Todas</a:t>
            </a:r>
            <a:r>
              <a:rPr lang="ca-ES" sz="1000" dirty="0" smtClean="0">
                <a:latin typeface="Arial" charset="0"/>
                <a:cs typeface="Arial" charset="0"/>
              </a:rPr>
              <a:t> </a:t>
            </a:r>
            <a:r>
              <a:rPr lang="ca-ES" sz="1000" dirty="0" err="1" smtClean="0">
                <a:latin typeface="Arial" charset="0"/>
                <a:cs typeface="Arial" charset="0"/>
              </a:rPr>
              <a:t>ellas</a:t>
            </a:r>
            <a:r>
              <a:rPr lang="ca-ES" sz="1000" dirty="0" smtClean="0">
                <a:latin typeface="Arial" charset="0"/>
                <a:cs typeface="Arial" charset="0"/>
              </a:rPr>
              <a:t> han </a:t>
            </a:r>
            <a:r>
              <a:rPr lang="ca-ES" sz="1000" dirty="0" err="1" smtClean="0">
                <a:latin typeface="Arial" charset="0"/>
                <a:cs typeface="Arial" charset="0"/>
              </a:rPr>
              <a:t>sacado</a:t>
            </a:r>
            <a:r>
              <a:rPr lang="ca-ES" sz="1000" dirty="0" smtClean="0">
                <a:latin typeface="Arial" charset="0"/>
                <a:cs typeface="Arial" charset="0"/>
              </a:rPr>
              <a:t> al </a:t>
            </a:r>
            <a:r>
              <a:rPr lang="ca-ES" sz="1000" dirty="0" err="1" smtClean="0">
                <a:latin typeface="Arial" charset="0"/>
                <a:cs typeface="Arial" charset="0"/>
              </a:rPr>
              <a:t>mercado</a:t>
            </a:r>
            <a:r>
              <a:rPr lang="ca-ES" sz="1000" dirty="0" smtClean="0">
                <a:latin typeface="Arial" charset="0"/>
                <a:cs typeface="Arial" charset="0"/>
              </a:rPr>
              <a:t> </a:t>
            </a:r>
            <a:r>
              <a:rPr lang="ca-ES" sz="1000" dirty="0" err="1" smtClean="0">
                <a:latin typeface="Arial" charset="0"/>
                <a:cs typeface="Arial" charset="0"/>
              </a:rPr>
              <a:t>máquinas</a:t>
            </a:r>
            <a:r>
              <a:rPr lang="ca-ES" sz="1000" dirty="0" smtClean="0">
                <a:latin typeface="Arial" charset="0"/>
                <a:cs typeface="Arial" charset="0"/>
              </a:rPr>
              <a:t> que </a:t>
            </a:r>
            <a:r>
              <a:rPr lang="ca-ES" sz="1000" dirty="0" err="1" smtClean="0">
                <a:latin typeface="Arial" charset="0"/>
                <a:cs typeface="Arial" charset="0"/>
              </a:rPr>
              <a:t>permiten</a:t>
            </a:r>
            <a:r>
              <a:rPr lang="ca-ES" sz="1000" dirty="0" smtClean="0">
                <a:latin typeface="Arial" charset="0"/>
                <a:cs typeface="Arial" charset="0"/>
              </a:rPr>
              <a:t> el </a:t>
            </a:r>
            <a:r>
              <a:rPr lang="ca-ES" sz="1000" dirty="0" err="1" smtClean="0">
                <a:latin typeface="Arial" charset="0"/>
                <a:cs typeface="Arial" charset="0"/>
              </a:rPr>
              <a:t>abordaje</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t>
            </a:r>
            <a:r>
              <a:rPr lang="ca-ES" sz="1000" dirty="0" err="1" smtClean="0">
                <a:latin typeface="Arial" charset="0"/>
                <a:cs typeface="Arial" charset="0"/>
              </a:rPr>
              <a:t>basados</a:t>
            </a:r>
            <a:r>
              <a:rPr lang="ca-ES" sz="1000" dirty="0" smtClean="0">
                <a:latin typeface="Arial" charset="0"/>
                <a:cs typeface="Arial" charset="0"/>
              </a:rPr>
              <a:t> en la </a:t>
            </a:r>
            <a:r>
              <a:rPr lang="ca-ES" sz="1000" dirty="0" err="1" smtClean="0">
                <a:latin typeface="Arial" charset="0"/>
                <a:cs typeface="Arial" charset="0"/>
              </a:rPr>
              <a:t>secuenciación</a:t>
            </a:r>
            <a:r>
              <a:rPr lang="ca-ES" sz="1000" dirty="0" smtClean="0">
                <a:latin typeface="Arial" charset="0"/>
                <a:cs typeface="Arial" charset="0"/>
              </a:rPr>
              <a:t>,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también</a:t>
            </a:r>
            <a:r>
              <a:rPr lang="ca-ES" sz="1000" dirty="0" smtClean="0">
                <a:latin typeface="Arial" charset="0"/>
                <a:cs typeface="Arial" charset="0"/>
              </a:rPr>
              <a:t>, cada </a:t>
            </a:r>
            <a:r>
              <a:rPr lang="ca-ES" sz="1000" dirty="0" err="1" smtClean="0">
                <a:latin typeface="Arial" charset="0"/>
                <a:cs typeface="Arial" charset="0"/>
              </a:rPr>
              <a:t>compañía</a:t>
            </a:r>
            <a:r>
              <a:rPr lang="ca-ES" sz="1000" dirty="0" smtClean="0">
                <a:latin typeface="Arial" charset="0"/>
                <a:cs typeface="Arial" charset="0"/>
              </a:rPr>
              <a:t> </a:t>
            </a:r>
            <a:r>
              <a:rPr lang="ca-ES" sz="1000" dirty="0" err="1" smtClean="0">
                <a:latin typeface="Arial" charset="0"/>
                <a:cs typeface="Arial" charset="0"/>
              </a:rPr>
              <a:t>dispone</a:t>
            </a:r>
            <a:r>
              <a:rPr lang="ca-ES" sz="1000" dirty="0" smtClean="0">
                <a:latin typeface="Arial" charset="0"/>
                <a:cs typeface="Arial" charset="0"/>
              </a:rPr>
              <a:t> de </a:t>
            </a:r>
            <a:r>
              <a:rPr lang="ca-ES" sz="1000" dirty="0" err="1" smtClean="0">
                <a:latin typeface="Arial" charset="0"/>
                <a:cs typeface="Arial" charset="0"/>
              </a:rPr>
              <a:t>máquinas</a:t>
            </a:r>
            <a:r>
              <a:rPr lang="ca-ES" sz="1000" dirty="0" smtClean="0">
                <a:latin typeface="Arial" charset="0"/>
                <a:cs typeface="Arial" charset="0"/>
              </a:rPr>
              <a:t> de menor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tamaño</a:t>
            </a:r>
            <a:r>
              <a:rPr lang="ca-ES" sz="1000" dirty="0" smtClean="0">
                <a:latin typeface="Arial" charset="0"/>
                <a:cs typeface="Arial" charset="0"/>
              </a:rPr>
              <a:t> </a:t>
            </a:r>
            <a:r>
              <a:rPr lang="ca-ES" sz="1000" dirty="0" err="1" smtClean="0">
                <a:latin typeface="Arial" charset="0"/>
                <a:cs typeface="Arial" charset="0"/>
              </a:rPr>
              <a:t>poyata</a:t>
            </a:r>
            <a:r>
              <a:rPr lang="ca-ES" sz="1000" dirty="0" smtClean="0">
                <a:latin typeface="Arial" charset="0"/>
                <a:cs typeface="Arial" charset="0"/>
              </a:rPr>
              <a:t>, </a:t>
            </a:r>
            <a:r>
              <a:rPr lang="ca-ES" sz="1000" dirty="0" err="1" smtClean="0">
                <a:latin typeface="Arial" charset="0"/>
                <a:cs typeface="Arial" charset="0"/>
              </a:rPr>
              <a:t>idóneoa</a:t>
            </a:r>
            <a:r>
              <a:rPr lang="ca-ES" sz="1000" dirty="0" smtClean="0">
                <a:latin typeface="Arial" charset="0"/>
                <a:cs typeface="Arial" charset="0"/>
              </a:rPr>
              <a:t> para </a:t>
            </a:r>
            <a:r>
              <a:rPr lang="ca-ES" sz="1000" dirty="0" err="1" smtClean="0">
                <a:latin typeface="Arial" charset="0"/>
                <a:cs typeface="Arial" charset="0"/>
              </a:rPr>
              <a:t>laboratorios</a:t>
            </a:r>
            <a:r>
              <a:rPr lang="ca-ES" sz="1000" dirty="0" smtClean="0">
                <a:latin typeface="Arial" charset="0"/>
                <a:cs typeface="Arial" charset="0"/>
              </a:rPr>
              <a:t> </a:t>
            </a:r>
            <a:r>
              <a:rPr lang="ca-ES" sz="1000" dirty="0" err="1" smtClean="0">
                <a:latin typeface="Arial" charset="0"/>
                <a:cs typeface="Arial" charset="0"/>
              </a:rPr>
              <a:t>pequeños</a:t>
            </a:r>
            <a:r>
              <a:rPr lang="ca-ES" sz="1000" dirty="0" smtClean="0">
                <a:latin typeface="Arial" charset="0"/>
                <a:cs typeface="Arial" charset="0"/>
              </a:rPr>
              <a:t>, </a:t>
            </a:r>
            <a:r>
              <a:rPr lang="ca-ES" sz="1000" dirty="0" err="1" smtClean="0">
                <a:latin typeface="Arial" charset="0"/>
                <a:cs typeface="Arial" charset="0"/>
              </a:rPr>
              <a:t>focalizados</a:t>
            </a:r>
            <a:r>
              <a:rPr lang="ca-ES" sz="1000" dirty="0" smtClean="0">
                <a:latin typeface="Arial" charset="0"/>
                <a:cs typeface="Arial" charset="0"/>
              </a:rPr>
              <a:t> para el uso de </a:t>
            </a:r>
            <a:r>
              <a:rPr lang="ca-ES" sz="1000" dirty="0" err="1" smtClean="0">
                <a:latin typeface="Arial" charset="0"/>
                <a:cs typeface="Arial" charset="0"/>
              </a:rPr>
              <a:t>aplicaciones</a:t>
            </a:r>
            <a:r>
              <a:rPr lang="ca-ES" sz="1000" dirty="0" smtClean="0">
                <a:latin typeface="Arial" charset="0"/>
                <a:cs typeface="Arial" charset="0"/>
              </a:rPr>
              <a:t> </a:t>
            </a:r>
            <a:r>
              <a:rPr lang="ca-ES" sz="1000" dirty="0" err="1" smtClean="0">
                <a:latin typeface="Arial" charset="0"/>
                <a:cs typeface="Arial" charset="0"/>
              </a:rPr>
              <a:t>clínicas</a:t>
            </a:r>
            <a:r>
              <a:rPr lang="ca-ES" sz="1000" dirty="0" smtClean="0">
                <a:latin typeface="Arial" charset="0"/>
                <a:cs typeface="Arial" charset="0"/>
              </a:rPr>
              <a:t>, </a:t>
            </a:r>
            <a:r>
              <a:rPr lang="ca-ES" sz="1000" dirty="0" err="1" smtClean="0">
                <a:latin typeface="Arial" charset="0"/>
                <a:cs typeface="Arial" charset="0"/>
              </a:rPr>
              <a:t>muy</a:t>
            </a:r>
            <a:r>
              <a:rPr lang="ca-ES" sz="1000" dirty="0" smtClean="0">
                <a:latin typeface="Arial" charset="0"/>
                <a:cs typeface="Arial" charset="0"/>
              </a:rPr>
              <a:t> </a:t>
            </a:r>
            <a:r>
              <a:rPr lang="ca-ES" sz="1000" dirty="0" err="1" smtClean="0">
                <a:latin typeface="Arial" charset="0"/>
                <a:cs typeface="Arial" charset="0"/>
              </a:rPr>
              <a:t>útiles</a:t>
            </a:r>
            <a:r>
              <a:rPr lang="ca-ES" sz="1000" dirty="0" smtClean="0">
                <a:latin typeface="Arial" charset="0"/>
                <a:cs typeface="Arial" charset="0"/>
              </a:rPr>
              <a:t> para la </a:t>
            </a:r>
            <a:r>
              <a:rPr lang="ca-ES" sz="1000" dirty="0" err="1" smtClean="0">
                <a:latin typeface="Arial" charset="0"/>
                <a:cs typeface="Arial" charset="0"/>
              </a:rPr>
              <a:t>realización</a:t>
            </a:r>
            <a:r>
              <a:rPr lang="ca-ES" sz="1000" dirty="0" smtClean="0">
                <a:latin typeface="Arial" charset="0"/>
                <a:cs typeface="Arial" charset="0"/>
              </a:rPr>
              <a:t> de </a:t>
            </a:r>
            <a:r>
              <a:rPr lang="ca-ES" sz="1000" dirty="0" err="1" smtClean="0">
                <a:latin typeface="Arial" charset="0"/>
                <a:cs typeface="Arial" charset="0"/>
              </a:rPr>
              <a:t>proyectos</a:t>
            </a:r>
            <a:r>
              <a:rPr lang="ca-ES" sz="1000" dirty="0" smtClean="0">
                <a:latin typeface="Arial" charset="0"/>
                <a:cs typeface="Arial" charset="0"/>
              </a:rPr>
              <a:t> piloto o </a:t>
            </a:r>
            <a:r>
              <a:rPr lang="ca-ES" sz="1000" dirty="0" err="1" smtClean="0">
                <a:latin typeface="Arial" charset="0"/>
                <a:cs typeface="Arial" charset="0"/>
              </a:rPr>
              <a:t>proyectos</a:t>
            </a:r>
            <a:r>
              <a:rPr lang="ca-ES" sz="1000" dirty="0" smtClean="0">
                <a:latin typeface="Arial" charset="0"/>
                <a:cs typeface="Arial" charset="0"/>
              </a:rPr>
              <a:t> </a:t>
            </a:r>
            <a:r>
              <a:rPr lang="ca-ES" sz="1000" dirty="0" err="1" smtClean="0">
                <a:latin typeface="Arial" charset="0"/>
                <a:cs typeface="Arial" charset="0"/>
              </a:rPr>
              <a:t>menos</a:t>
            </a:r>
            <a:r>
              <a:rPr lang="ca-ES" sz="1000" dirty="0" smtClean="0">
                <a:latin typeface="Arial" charset="0"/>
                <a:cs typeface="Arial" charset="0"/>
              </a:rPr>
              <a:t> </a:t>
            </a:r>
            <a:r>
              <a:rPr lang="ca-ES" sz="1000" dirty="0" err="1" smtClean="0">
                <a:latin typeface="Arial" charset="0"/>
                <a:cs typeface="Arial" charset="0"/>
              </a:rPr>
              <a:t>complejos</a:t>
            </a:r>
            <a:r>
              <a:rPr lang="ca-ES" sz="1000" dirty="0" smtClean="0">
                <a:latin typeface="Arial" charset="0"/>
                <a:cs typeface="Arial" charset="0"/>
              </a:rPr>
              <a:t>, ambiciosos </a:t>
            </a:r>
            <a:r>
              <a:rPr lang="ca-ES" sz="1000" dirty="0" err="1" smtClean="0">
                <a:latin typeface="Arial" charset="0"/>
                <a:cs typeface="Arial" charset="0"/>
              </a:rPr>
              <a:t>pero</a:t>
            </a:r>
            <a:r>
              <a:rPr lang="ca-ES" sz="1000" dirty="0" smtClean="0">
                <a:latin typeface="Arial" charset="0"/>
                <a:cs typeface="Arial" charset="0"/>
              </a:rPr>
              <a:t> </a:t>
            </a:r>
            <a:r>
              <a:rPr lang="ca-ES" sz="1000" dirty="0" err="1" smtClean="0">
                <a:latin typeface="Arial" charset="0"/>
                <a:cs typeface="Arial" charset="0"/>
              </a:rPr>
              <a:t>aún</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con </a:t>
            </a:r>
            <a:r>
              <a:rPr lang="ca-ES" sz="1000" dirty="0" err="1" smtClean="0">
                <a:latin typeface="Arial" charset="0"/>
                <a:cs typeface="Arial" charset="0"/>
              </a:rPr>
              <a:t>mayor</a:t>
            </a:r>
            <a:r>
              <a:rPr lang="ca-ES" sz="1000" dirty="0" smtClean="0">
                <a:latin typeface="Arial" charset="0"/>
                <a:cs typeface="Arial" charset="0"/>
              </a:rPr>
              <a:t> </a:t>
            </a:r>
            <a:r>
              <a:rPr lang="ca-ES" sz="1000" dirty="0" err="1" smtClean="0">
                <a:latin typeface="Arial" charset="0"/>
                <a:cs typeface="Arial" charset="0"/>
              </a:rPr>
              <a:t>rendimiento</a:t>
            </a:r>
            <a:r>
              <a:rPr lang="ca-ES" sz="1000" dirty="0" smtClean="0">
                <a:latin typeface="Arial" charset="0"/>
                <a:cs typeface="Arial" charset="0"/>
              </a:rPr>
              <a:t> y </a:t>
            </a:r>
            <a:r>
              <a:rPr lang="ca-ES" sz="1000" dirty="0" err="1" smtClean="0">
                <a:latin typeface="Arial" charset="0"/>
                <a:cs typeface="Arial" charset="0"/>
              </a:rPr>
              <a:t>mejor</a:t>
            </a:r>
            <a:r>
              <a:rPr lang="ca-ES" sz="1000" dirty="0" smtClean="0">
                <a:latin typeface="Arial" charset="0"/>
                <a:cs typeface="Arial" charset="0"/>
              </a:rPr>
              <a:t> </a:t>
            </a:r>
            <a:r>
              <a:rPr lang="ca-ES" sz="1000" dirty="0" err="1" smtClean="0">
                <a:latin typeface="Arial" charset="0"/>
                <a:cs typeface="Arial" charset="0"/>
              </a:rPr>
              <a:t>coste</a:t>
            </a:r>
            <a:r>
              <a:rPr lang="ca-ES" sz="1000" dirty="0" smtClean="0">
                <a:latin typeface="Arial" charset="0"/>
                <a:cs typeface="Arial" charset="0"/>
              </a:rPr>
              <a:t> que </a:t>
            </a:r>
            <a:r>
              <a:rPr lang="ca-ES" sz="1000" dirty="0" err="1" smtClean="0">
                <a:latin typeface="Arial" charset="0"/>
                <a:cs typeface="Arial" charset="0"/>
              </a:rPr>
              <a:t>Sanger</a:t>
            </a:r>
            <a:r>
              <a:rPr lang="ca-ES" sz="1000" dirty="0" smtClean="0">
                <a:latin typeface="Arial" charset="0"/>
                <a:cs typeface="Arial" charset="0"/>
              </a:rPr>
              <a:t>. </a:t>
            </a:r>
            <a:r>
              <a:rPr lang="ca-ES" sz="1000" dirty="0" err="1" smtClean="0">
                <a:latin typeface="Arial" charset="0"/>
                <a:cs typeface="Arial" charset="0"/>
              </a:rPr>
              <a:t>Así</a:t>
            </a:r>
            <a:r>
              <a:rPr lang="ca-ES" sz="1000" dirty="0" smtClean="0">
                <a:latin typeface="Arial" charset="0"/>
                <a:cs typeface="Arial" charset="0"/>
              </a:rPr>
              <a:t> </a:t>
            </a:r>
            <a:r>
              <a:rPr lang="ca-ES" sz="1000" dirty="0" err="1" smtClean="0">
                <a:latin typeface="Arial" charset="0"/>
                <a:cs typeface="Arial" charset="0"/>
              </a:rPr>
              <a:t>cabe</a:t>
            </a:r>
            <a:r>
              <a:rPr lang="ca-ES" sz="1000" dirty="0" smtClean="0">
                <a:latin typeface="Arial" charset="0"/>
                <a:cs typeface="Arial" charset="0"/>
              </a:rPr>
              <a:t> mencionar el Junior, </a:t>
            </a:r>
            <a:r>
              <a:rPr lang="ca-ES" sz="1000" dirty="0" err="1" smtClean="0">
                <a:latin typeface="Arial" charset="0"/>
                <a:cs typeface="Arial" charset="0"/>
              </a:rPr>
              <a:t>Miseq</a:t>
            </a:r>
            <a:r>
              <a:rPr lang="ca-ES" sz="1000" dirty="0" smtClean="0">
                <a:latin typeface="Arial" charset="0"/>
                <a:cs typeface="Arial" charset="0"/>
              </a:rPr>
              <a:t> y el Ion Torrent.</a:t>
            </a:r>
          </a:p>
        </p:txBody>
      </p:sp>
      <p:sp>
        <p:nvSpPr>
          <p:cNvPr id="70660" name="3 Marcador de número de diapositiva"/>
          <p:cNvSpPr>
            <a:spLocks noGrp="1"/>
          </p:cNvSpPr>
          <p:nvPr>
            <p:ph type="sldNum" sz="quarter" idx="5"/>
          </p:nvPr>
        </p:nvSpPr>
        <p:spPr>
          <a:noFill/>
        </p:spPr>
        <p:txBody>
          <a:bodyPr/>
          <a:lstStyle/>
          <a:p>
            <a:fld id="{E5BE6FA5-BF68-47A7-977A-A2794F697AA7}" type="slidenum">
              <a:rPr lang="es-ES"/>
              <a:pPr/>
              <a:t>18</a:t>
            </a:fld>
            <a:endParaRPr lang="es-ES"/>
          </a:p>
        </p:txBody>
      </p:sp>
    </p:spTree>
    <p:extLst>
      <p:ext uri="{BB962C8B-B14F-4D97-AF65-F5344CB8AC3E}">
        <p14:creationId xmlns:p14="http://schemas.microsoft.com/office/powerpoint/2010/main" val="53319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EC6568E6-C0AC-4E60-97CE-6B01270F4F1E}" type="slidenum">
              <a:rPr lang="en-US" smtClean="0"/>
              <a:pPr/>
              <a:t>19</a:t>
            </a:fld>
            <a:endParaRPr lang="en-US"/>
          </a:p>
        </p:txBody>
      </p:sp>
    </p:spTree>
    <p:extLst>
      <p:ext uri="{BB962C8B-B14F-4D97-AF65-F5344CB8AC3E}">
        <p14:creationId xmlns:p14="http://schemas.microsoft.com/office/powerpoint/2010/main" val="2154701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tge amb text">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27526" y="1484644"/>
            <a:ext cx="4597378" cy="488425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dirty="0" smtClean="0"/>
              <a:t>Haga clic para modificar el estilo de texto del patrón</a:t>
            </a:r>
          </a:p>
        </p:txBody>
      </p:sp>
      <p:sp>
        <p:nvSpPr>
          <p:cNvPr id="5"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495300" y="6356351"/>
            <a:ext cx="2311400" cy="365125"/>
          </a:xfrm>
          <a:prstGeom prst="rect">
            <a:avLst/>
          </a:prstGeom>
        </p:spPr>
        <p:txBody>
          <a:bodyPr/>
          <a:lstStyle/>
          <a:p>
            <a:fld id="{0281CC20-6800-4C9F-B615-EC8CEA265F5E}" type="datetimeFigureOut">
              <a:rPr lang="en-US" smtClean="0"/>
              <a:pPr/>
              <a:t>11/21/2023</a:t>
            </a:fld>
            <a:endParaRPr lang="en-US"/>
          </a:p>
        </p:txBody>
      </p:sp>
      <p:sp>
        <p:nvSpPr>
          <p:cNvPr id="3" name="2 Marcador de pie de página"/>
          <p:cNvSpPr>
            <a:spLocks noGrp="1"/>
          </p:cNvSpPr>
          <p:nvPr>
            <p:ph type="ftr" sz="quarter" idx="11"/>
          </p:nvPr>
        </p:nvSpPr>
        <p:spPr>
          <a:xfrm>
            <a:off x="3384550" y="6356351"/>
            <a:ext cx="3136900" cy="365125"/>
          </a:xfrm>
          <a:prstGeom prst="rect">
            <a:avLst/>
          </a:prstGeom>
        </p:spPr>
        <p:txBody>
          <a:bodyPr/>
          <a:lstStyle/>
          <a:p>
            <a:endParaRPr lang="en-US"/>
          </a:p>
        </p:txBody>
      </p:sp>
      <p:sp>
        <p:nvSpPr>
          <p:cNvPr id="4" name="3 Marcador de número de diapositiva"/>
          <p:cNvSpPr>
            <a:spLocks noGrp="1"/>
          </p:cNvSpPr>
          <p:nvPr>
            <p:ph type="sldNum" sz="quarter" idx="12"/>
          </p:nvPr>
        </p:nvSpPr>
        <p:spPr/>
        <p:txBody>
          <a:bodyPr/>
          <a:lstStyle/>
          <a:p>
            <a:fld id="{ED2DDBB6-AE23-41AA-99F2-CA5EA0D54177}"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4" name="3 Marcador de texto"/>
          <p:cNvSpPr>
            <a:spLocks noGrp="1"/>
          </p:cNvSpPr>
          <p:nvPr>
            <p:ph type="body" sz="quarter" idx="10"/>
          </p:nvPr>
        </p:nvSpPr>
        <p:spPr>
          <a:xfrm>
            <a:off x="4943192" y="4526733"/>
            <a:ext cx="4209783" cy="1638677"/>
          </a:xfrm>
          <a:prstGeom prst="rect">
            <a:avLst/>
          </a:prstGeom>
        </p:spPr>
        <p:txBody>
          <a:bodyPr/>
          <a:lstStyle>
            <a:lvl1pPr marL="0" indent="0">
              <a:buNone/>
              <a:defRPr sz="2000" baseline="0"/>
            </a:lvl1pPr>
            <a:lvl4pPr algn="r">
              <a:buNone/>
              <a:defRPr sz="1800"/>
            </a:lvl4pPr>
          </a:lstStyle>
          <a:p>
            <a:pPr lvl="0"/>
            <a:r>
              <a:rPr lang="es-ES" smtClean="0"/>
              <a:t>Haga clic para modificar el estilo de texto del patrón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V professor">
    <p:spTree>
      <p:nvGrpSpPr>
        <p:cNvPr id="1" name=""/>
        <p:cNvGrpSpPr/>
        <p:nvPr/>
      </p:nvGrpSpPr>
      <p:grpSpPr>
        <a:xfrm>
          <a:off x="0" y="0"/>
          <a:ext cx="0" cy="0"/>
          <a:chOff x="0" y="0"/>
          <a:chExt cx="0" cy="0"/>
        </a:xfrm>
      </p:grpSpPr>
      <p:sp>
        <p:nvSpPr>
          <p:cNvPr id="17" name="16 Marcador de contenido"/>
          <p:cNvSpPr>
            <a:spLocks noGrp="1"/>
          </p:cNvSpPr>
          <p:nvPr>
            <p:ph sz="quarter" idx="10"/>
          </p:nvPr>
        </p:nvSpPr>
        <p:spPr>
          <a:xfrm>
            <a:off x="4062413" y="1222375"/>
            <a:ext cx="5665787" cy="5264150"/>
          </a:xfrm>
          <a:prstGeom prst="rect">
            <a:avLst/>
          </a:prstGeom>
        </p:spPr>
        <p:txBody>
          <a:bodyPr/>
          <a:lstStyle>
            <a:lvl1pPr marL="0" indent="0" algn="l">
              <a:buNone/>
              <a:defRPr sz="2000">
                <a:solidFill>
                  <a:schemeClr val="bg2">
                    <a:lumMod val="50000"/>
                  </a:schemeClr>
                </a:solidFill>
              </a:defRPr>
            </a:lvl1pPr>
            <a:lvl2pPr marL="576000">
              <a:buFont typeface="Wingdings" pitchFamily="2" charset="2"/>
              <a:buChar char="§"/>
              <a:defRPr sz="2000">
                <a:solidFill>
                  <a:schemeClr val="bg2">
                    <a:lumMod val="50000"/>
                  </a:schemeClr>
                </a:solidFill>
              </a:defRPr>
            </a:lvl2pPr>
          </a:lstStyle>
          <a:p>
            <a:pPr lvl="0"/>
            <a:r>
              <a:rPr lang="es-ES" dirty="0" smtClean="0"/>
              <a:t>Haga clic para modificar el estilo de texto del patrón</a:t>
            </a:r>
          </a:p>
          <a:p>
            <a:pPr lvl="1"/>
            <a:r>
              <a:rPr lang="es-ES" dirty="0" smtClean="0"/>
              <a:t>Segundo nivel</a:t>
            </a:r>
          </a:p>
        </p:txBody>
      </p:sp>
      <p:sp>
        <p:nvSpPr>
          <p:cNvPr id="4" name="3 Título"/>
          <p:cNvSpPr>
            <a:spLocks noGrp="1"/>
          </p:cNvSpPr>
          <p:nvPr>
            <p:ph type="title" hasCustomPrompt="1"/>
          </p:nvPr>
        </p:nvSpPr>
        <p:spPr>
          <a:xfrm>
            <a:off x="4074056" y="510031"/>
            <a:ext cx="5423029" cy="594495"/>
          </a:xfrm>
          <a:prstGeom prst="rect">
            <a:avLst/>
          </a:prstGeom>
        </p:spPr>
        <p:txBody>
          <a:bodyPr/>
          <a:lstStyle>
            <a:lvl1pPr>
              <a:defRPr baseline="0">
                <a:solidFill>
                  <a:srgbClr val="7D468C"/>
                </a:solidFill>
                <a:sym typeface="Wingdings" pitchFamily="2" charset="2"/>
              </a:defRPr>
            </a:lvl1pPr>
          </a:lstStyle>
          <a:p>
            <a:r>
              <a:rPr lang="es-ES" dirty="0" smtClean="0"/>
              <a:t>Posar aquí el CV del </a:t>
            </a:r>
            <a:r>
              <a:rPr lang="es-ES" dirty="0" err="1" smtClean="0"/>
              <a:t>professor</a:t>
            </a:r>
            <a:r>
              <a:rPr lang="es-ES" dirty="0" smtClean="0"/>
              <a:t> (</a:t>
            </a:r>
            <a:r>
              <a:rPr lang="es-ES" dirty="0" err="1" smtClean="0"/>
              <a:t>escurçat</a:t>
            </a:r>
            <a:r>
              <a:rPr lang="es-ES" dirty="0" smtClean="0"/>
              <a:t>, </a:t>
            </a:r>
            <a:r>
              <a:rPr lang="es-ES" dirty="0" err="1" smtClean="0"/>
              <a:t>només</a:t>
            </a:r>
            <a:r>
              <a:rPr lang="es-ES" dirty="0" smtClean="0"/>
              <a:t> en 1 diapositiva)  OPCIONAL</a:t>
            </a:r>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uió sessió">
    <p:spTree>
      <p:nvGrpSpPr>
        <p:cNvPr id="1" name=""/>
        <p:cNvGrpSpPr/>
        <p:nvPr/>
      </p:nvGrpSpPr>
      <p:grpSpPr>
        <a:xfrm>
          <a:off x="0" y="0"/>
          <a:ext cx="0" cy="0"/>
          <a:chOff x="0" y="0"/>
          <a:chExt cx="0" cy="0"/>
        </a:xfrm>
      </p:grpSpPr>
      <p:sp>
        <p:nvSpPr>
          <p:cNvPr id="11" name="10 Marcador de texto"/>
          <p:cNvSpPr>
            <a:spLocks noGrp="1"/>
          </p:cNvSpPr>
          <p:nvPr>
            <p:ph type="body" sz="quarter" idx="10" hasCustomPrompt="1"/>
          </p:nvPr>
        </p:nvSpPr>
        <p:spPr>
          <a:xfrm>
            <a:off x="3903254" y="578918"/>
            <a:ext cx="6002746" cy="5351102"/>
          </a:xfrm>
          <a:prstGeom prst="rect">
            <a:avLst/>
          </a:prstGeom>
        </p:spPr>
        <p:txBody>
          <a:bodyPr/>
          <a:lstStyle>
            <a:lvl1pPr marL="360000" indent="-360000">
              <a:buFont typeface="+mj-lt"/>
              <a:buAutoNum type="arabicPeriod"/>
              <a:defRPr baseline="0"/>
            </a:lvl1pPr>
            <a:lvl2pPr>
              <a:defRPr sz="2000" baseline="0"/>
            </a:lvl2pPr>
            <a:lvl3pPr>
              <a:buFont typeface="Wingdings" pitchFamily="2" charset="2"/>
              <a:buChar char="§"/>
              <a:defRPr sz="1600"/>
            </a:lvl3pPr>
            <a:lvl4pPr>
              <a:defRPr sz="1600"/>
            </a:lvl4pPr>
          </a:lstStyle>
          <a:p>
            <a:pPr lvl="0"/>
            <a:r>
              <a:rPr lang="es-ES" dirty="0" smtClean="0"/>
              <a:t>Posar </a:t>
            </a:r>
            <a:r>
              <a:rPr lang="es-ES" dirty="0" err="1" smtClean="0"/>
              <a:t>l’índex</a:t>
            </a:r>
            <a:r>
              <a:rPr lang="es-ES" dirty="0" smtClean="0"/>
              <a:t> en </a:t>
            </a:r>
            <a:r>
              <a:rPr lang="es-ES" dirty="0" err="1" smtClean="0"/>
              <a:t>aquesta</a:t>
            </a:r>
            <a:r>
              <a:rPr lang="es-ES" dirty="0" smtClean="0"/>
              <a:t> diapositiva</a:t>
            </a:r>
          </a:p>
          <a:p>
            <a:pPr lvl="1"/>
            <a:r>
              <a:rPr lang="es-ES" dirty="0" smtClean="0"/>
              <a:t>Segundo nivel</a:t>
            </a:r>
          </a:p>
          <a:p>
            <a:pPr lvl="2"/>
            <a:r>
              <a:rPr lang="es-ES" dirty="0" smtClean="0"/>
              <a:t>Tercer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ol d'apartat">
    <p:spTree>
      <p:nvGrpSpPr>
        <p:cNvPr id="1" name=""/>
        <p:cNvGrpSpPr/>
        <p:nvPr/>
      </p:nvGrpSpPr>
      <p:grpSpPr>
        <a:xfrm>
          <a:off x="0" y="0"/>
          <a:ext cx="0" cy="0"/>
          <a:chOff x="0" y="0"/>
          <a:chExt cx="0" cy="0"/>
        </a:xfrm>
      </p:grpSpPr>
      <p:sp>
        <p:nvSpPr>
          <p:cNvPr id="3" name="6 Marcador de texto"/>
          <p:cNvSpPr>
            <a:spLocks noGrp="1"/>
          </p:cNvSpPr>
          <p:nvPr>
            <p:ph type="body" sz="quarter" idx="11" hasCustomPrompt="1"/>
          </p:nvPr>
        </p:nvSpPr>
        <p:spPr>
          <a:xfrm>
            <a:off x="520514" y="2754497"/>
            <a:ext cx="8751075" cy="1679280"/>
          </a:xfrm>
          <a:prstGeom prst="rect">
            <a:avLst/>
          </a:prstGeom>
        </p:spPr>
        <p:txBody>
          <a:bodyPr/>
          <a:lstStyle>
            <a:lvl1pPr algn="ctr">
              <a:defRPr sz="4000" baseline="0">
                <a:sym typeface="Wingdings" pitchFamily="2" charset="2"/>
              </a:defRPr>
            </a:lvl1pPr>
          </a:lstStyle>
          <a:p>
            <a:pPr lvl="0"/>
            <a:r>
              <a:rPr lang="es-ES" dirty="0" err="1" smtClean="0"/>
              <a:t>Títol</a:t>
            </a:r>
            <a:r>
              <a:rPr lang="es-ES" dirty="0" smtClean="0"/>
              <a:t> </a:t>
            </a:r>
            <a:r>
              <a:rPr lang="es-ES" dirty="0" err="1" smtClean="0"/>
              <a:t>d’apartatOPCIONAL</a:t>
            </a:r>
            <a:endParaRPr lang="es-ES"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ol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smtClean="0"/>
              <a:t>Haga clic para modificar el estilo de texto del patrón</a:t>
            </a:r>
          </a:p>
        </p:txBody>
      </p:sp>
      <p:sp>
        <p:nvSpPr>
          <p:cNvPr id="11" name="10 Marcador de texto"/>
          <p:cNvSpPr>
            <a:spLocks noGrp="1"/>
          </p:cNvSpPr>
          <p:nvPr>
            <p:ph type="body" sz="quarter" idx="12"/>
          </p:nvPr>
        </p:nvSpPr>
        <p:spPr>
          <a:xfrm>
            <a:off x="542925" y="2009775"/>
            <a:ext cx="8739298" cy="4369760"/>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5" name="4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baseline="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títols amb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1147" y="1436059"/>
            <a:ext cx="8751075" cy="424638"/>
          </a:xfrm>
          <a:prstGeom prst="rect">
            <a:avLst/>
          </a:prstGeom>
        </p:spPr>
        <p:txBody>
          <a:bodyPr/>
          <a:lstStyle>
            <a:lvl1pPr>
              <a:defRPr baseline="0"/>
            </a:lvl1pPr>
          </a:lstStyle>
          <a:p>
            <a:pPr lvl="0"/>
            <a:r>
              <a:rPr lang="es-ES" dirty="0" smtClean="0"/>
              <a:t>Haga clic para modificar el estilo de texto del patrón</a:t>
            </a:r>
          </a:p>
        </p:txBody>
      </p:sp>
      <p:sp>
        <p:nvSpPr>
          <p:cNvPr id="11" name="10 Marcador de texto"/>
          <p:cNvSpPr>
            <a:spLocks noGrp="1"/>
          </p:cNvSpPr>
          <p:nvPr>
            <p:ph type="body" sz="quarter" idx="12"/>
          </p:nvPr>
        </p:nvSpPr>
        <p:spPr>
          <a:xfrm>
            <a:off x="542925" y="2009775"/>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p:txBody>
      </p:sp>
      <p:sp>
        <p:nvSpPr>
          <p:cNvPr id="4" name="6 Marcador de texto"/>
          <p:cNvSpPr>
            <a:spLocks noGrp="1"/>
          </p:cNvSpPr>
          <p:nvPr>
            <p:ph type="body" sz="quarter" idx="13"/>
          </p:nvPr>
        </p:nvSpPr>
        <p:spPr>
          <a:xfrm>
            <a:off x="534691" y="4097743"/>
            <a:ext cx="8751075" cy="424638"/>
          </a:xfrm>
          <a:prstGeom prst="rect">
            <a:avLst/>
          </a:prstGeom>
        </p:spPr>
        <p:txBody>
          <a:bodyPr/>
          <a:lstStyle>
            <a:lvl1pPr>
              <a:defRPr baseline="0"/>
            </a:lvl1pPr>
          </a:lstStyle>
          <a:p>
            <a:pPr lvl="0"/>
            <a:r>
              <a:rPr lang="es-ES" dirty="0" smtClean="0"/>
              <a:t>Haga clic para modificar el estilo de texto del patrón</a:t>
            </a:r>
          </a:p>
        </p:txBody>
      </p:sp>
      <p:sp>
        <p:nvSpPr>
          <p:cNvPr id="5" name="10 Marcador de texto"/>
          <p:cNvSpPr>
            <a:spLocks noGrp="1"/>
          </p:cNvSpPr>
          <p:nvPr>
            <p:ph type="body" sz="quarter" idx="14"/>
          </p:nvPr>
        </p:nvSpPr>
        <p:spPr>
          <a:xfrm>
            <a:off x="546469" y="4671459"/>
            <a:ext cx="8739298" cy="1817946"/>
          </a:xfrm>
          <a:prstGeom prst="rect">
            <a:avLst/>
          </a:prstGeom>
        </p:spPr>
        <p:txBody>
          <a:bodyPr/>
          <a:lstStyle>
            <a:lvl1pPr>
              <a:defRPr sz="2200" b="0">
                <a:solidFill>
                  <a:schemeClr val="bg2">
                    <a:lumMod val="50000"/>
                  </a:schemeClr>
                </a:solidFill>
              </a:defRPr>
            </a:lvl1pPr>
            <a:lvl2pPr>
              <a:buFont typeface="Wingdings" pitchFamily="2" charset="2"/>
              <a:buChar cha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p:txBody>
      </p:sp>
      <p:sp>
        <p:nvSpPr>
          <p:cNvPr id="8" name="7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tiva text">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5331992" y="1489224"/>
            <a:ext cx="4130991" cy="419472"/>
          </a:xfrm>
          <a:prstGeom prst="rect">
            <a:avLst/>
          </a:prstGeom>
        </p:spPr>
        <p:txBody>
          <a:bodyPr/>
          <a:lstStyle>
            <a:lvl1pPr>
              <a:defRPr baseline="0"/>
            </a:lvl1pPr>
          </a:lstStyle>
          <a:p>
            <a:pPr lvl="0"/>
            <a:r>
              <a:rPr lang="es-ES" smtClean="0"/>
              <a:t>Haga clic para modificar el estilo de texto del patrón</a:t>
            </a:r>
          </a:p>
        </p:txBody>
      </p:sp>
      <p:sp>
        <p:nvSpPr>
          <p:cNvPr id="8" name="10 Marcador de texto"/>
          <p:cNvSpPr>
            <a:spLocks noGrp="1"/>
          </p:cNvSpPr>
          <p:nvPr>
            <p:ph type="body" sz="quarter" idx="12"/>
          </p:nvPr>
        </p:nvSpPr>
        <p:spPr>
          <a:xfrm>
            <a:off x="5337552" y="2062940"/>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5" name="6 Marcador de texto"/>
          <p:cNvSpPr>
            <a:spLocks noGrp="1"/>
          </p:cNvSpPr>
          <p:nvPr>
            <p:ph type="body" sz="quarter" idx="13"/>
          </p:nvPr>
        </p:nvSpPr>
        <p:spPr>
          <a:xfrm>
            <a:off x="593415" y="1482136"/>
            <a:ext cx="4130991" cy="419472"/>
          </a:xfrm>
          <a:prstGeom prst="rect">
            <a:avLst/>
          </a:prstGeom>
        </p:spPr>
        <p:txBody>
          <a:bodyPr/>
          <a:lstStyle>
            <a:lvl1pPr>
              <a:defRPr baseline="0"/>
            </a:lvl1pPr>
          </a:lstStyle>
          <a:p>
            <a:pPr lvl="0"/>
            <a:r>
              <a:rPr lang="es-ES" smtClean="0"/>
              <a:t>Haga clic para modificar el estilo de texto del patrón</a:t>
            </a:r>
          </a:p>
        </p:txBody>
      </p:sp>
      <p:sp>
        <p:nvSpPr>
          <p:cNvPr id="6" name="10 Marcador de texto"/>
          <p:cNvSpPr>
            <a:spLocks noGrp="1"/>
          </p:cNvSpPr>
          <p:nvPr>
            <p:ph type="body" sz="quarter" idx="14"/>
          </p:nvPr>
        </p:nvSpPr>
        <p:spPr>
          <a:xfrm>
            <a:off x="598975" y="2055852"/>
            <a:ext cx="4125432" cy="4316595"/>
          </a:xfrm>
          <a:prstGeom prst="rect">
            <a:avLst/>
          </a:prstGeom>
        </p:spPr>
        <p:txBody>
          <a:bodyPr/>
          <a:lstStyle>
            <a:lvl1pPr>
              <a:defRPr sz="2200" b="0">
                <a:solidFill>
                  <a:schemeClr val="bg2">
                    <a:lumMod val="50000"/>
                  </a:schemeClr>
                </a:solidFill>
              </a:defRPr>
            </a:lvl1pPr>
            <a:lvl2pPr>
              <a:defRPr sz="2000"/>
            </a:lvl2pPr>
            <a:lvl3pPr>
              <a:defRPr sz="2000"/>
            </a:lvl3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10" name="9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tge gran">
    <p:spTree>
      <p:nvGrpSpPr>
        <p:cNvPr id="1" name=""/>
        <p:cNvGrpSpPr/>
        <p:nvPr/>
      </p:nvGrpSpPr>
      <p:grpSpPr>
        <a:xfrm>
          <a:off x="0" y="0"/>
          <a:ext cx="0" cy="0"/>
          <a:chOff x="0" y="0"/>
          <a:chExt cx="0" cy="0"/>
        </a:xfrm>
      </p:grpSpPr>
      <p:sp>
        <p:nvSpPr>
          <p:cNvPr id="3" name="2 Marcador de posición de imagen"/>
          <p:cNvSpPr>
            <a:spLocks noGrp="1"/>
          </p:cNvSpPr>
          <p:nvPr>
            <p:ph type="pic" idx="1"/>
          </p:nvPr>
        </p:nvSpPr>
        <p:spPr>
          <a:xfrm>
            <a:off x="548792" y="1484645"/>
            <a:ext cx="7819044" cy="47065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a-ES" noProof="0"/>
          </a:p>
        </p:txBody>
      </p:sp>
      <p:sp>
        <p:nvSpPr>
          <p:cNvPr id="4" name="3 Marcador de texto"/>
          <p:cNvSpPr>
            <a:spLocks noGrp="1"/>
          </p:cNvSpPr>
          <p:nvPr>
            <p:ph type="body" sz="half" idx="2"/>
          </p:nvPr>
        </p:nvSpPr>
        <p:spPr>
          <a:xfrm>
            <a:off x="548792" y="6180729"/>
            <a:ext cx="5943600" cy="464620"/>
          </a:xfrm>
          <a:prstGeom prst="rect">
            <a:avLst/>
          </a:prstGeom>
        </p:spPr>
        <p:txBody>
          <a:bodyPr/>
          <a:lstStyle>
            <a:lvl1pPr marL="0" indent="0">
              <a:buNone/>
              <a:defRPr sz="1400" baseline="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6" name="5 Título"/>
          <p:cNvSpPr>
            <a:spLocks noGrp="1"/>
          </p:cNvSpPr>
          <p:nvPr>
            <p:ph type="title" hasCustomPrompt="1"/>
          </p:nvPr>
        </p:nvSpPr>
        <p:spPr>
          <a:xfrm>
            <a:off x="495300" y="274638"/>
            <a:ext cx="8915400" cy="1143000"/>
          </a:xfrm>
          <a:prstGeom prst="rect">
            <a:avLst/>
          </a:prstGeom>
        </p:spPr>
        <p:txBody>
          <a:bodyPr/>
          <a:lstStyle>
            <a:lvl1pPr marL="457200" indent="-457200">
              <a:buFont typeface="+mj-lt"/>
              <a:buAutoNum type="arabicPeriod"/>
              <a:defRPr sz="2400"/>
            </a:lvl1pPr>
          </a:lstStyle>
          <a:p>
            <a:r>
              <a:rPr lang="es-ES" dirty="0" smtClean="0"/>
              <a:t>Posar el </a:t>
            </a:r>
            <a:r>
              <a:rPr lang="es-ES" dirty="0" err="1" smtClean="0"/>
              <a:t>títol</a:t>
            </a:r>
            <a:r>
              <a:rPr lang="es-ES" dirty="0" smtClean="0"/>
              <a:t> de la diapositiva </a:t>
            </a:r>
            <a:r>
              <a:rPr lang="es-ES" dirty="0" err="1" smtClean="0"/>
              <a:t>amb</a:t>
            </a:r>
            <a:r>
              <a:rPr lang="es-ES" dirty="0" smtClean="0"/>
              <a:t> el número de </a:t>
            </a:r>
            <a:r>
              <a:rPr lang="es-ES" dirty="0" err="1" smtClean="0"/>
              <a:t>l’índex</a:t>
            </a:r>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4" descr="diapo_horizontales"/>
          <p:cNvPicPr>
            <a:picLocks noChangeAspect="1" noChangeArrowheads="1"/>
          </p:cNvPicPr>
          <p:nvPr/>
        </p:nvPicPr>
        <p:blipFill>
          <a:blip r:embed="rId4" cstate="print"/>
          <a:srcRect/>
          <a:stretch>
            <a:fillRect/>
          </a:stretch>
        </p:blipFill>
        <p:spPr bwMode="auto">
          <a:xfrm>
            <a:off x="0" y="0"/>
            <a:ext cx="9906000" cy="6858000"/>
          </a:xfrm>
          <a:prstGeom prst="rect">
            <a:avLst/>
          </a:prstGeom>
          <a:noFill/>
          <a:ln w="9525">
            <a:noFill/>
            <a:miter lim="800000"/>
            <a:headEnd/>
            <a:tailEnd/>
          </a:ln>
        </p:spPr>
      </p:pic>
      <p:grpSp>
        <p:nvGrpSpPr>
          <p:cNvPr id="1027" name="9 Grupo"/>
          <p:cNvGrpSpPr>
            <a:grpSpLocks/>
          </p:cNvGrpSpPr>
          <p:nvPr/>
        </p:nvGrpSpPr>
        <p:grpSpPr bwMode="auto">
          <a:xfrm>
            <a:off x="200025" y="6376988"/>
            <a:ext cx="6515100" cy="334962"/>
            <a:chOff x="200571" y="6377181"/>
            <a:chExt cx="6514038" cy="335249"/>
          </a:xfrm>
        </p:grpSpPr>
        <p:grpSp>
          <p:nvGrpSpPr>
            <p:cNvPr id="1028" name="17 Grupo"/>
            <p:cNvGrpSpPr>
              <a:grpSpLocks/>
            </p:cNvGrpSpPr>
            <p:nvPr/>
          </p:nvGrpSpPr>
          <p:grpSpPr bwMode="auto">
            <a:xfrm>
              <a:off x="4247708" y="6415939"/>
              <a:ext cx="2466901" cy="261979"/>
              <a:chOff x="4247708" y="6415939"/>
              <a:chExt cx="2466901" cy="261979"/>
            </a:xfrm>
          </p:grpSpPr>
          <p:pic>
            <p:nvPicPr>
              <p:cNvPr id="1036" name="Imagen 1"/>
              <p:cNvPicPr>
                <a:picLocks noChangeAspect="1"/>
              </p:cNvPicPr>
              <p:nvPr/>
            </p:nvPicPr>
            <p:blipFill>
              <a:blip r:embed="rId5" cstate="print"/>
              <a:srcRect/>
              <a:stretch>
                <a:fillRect/>
              </a:stretch>
            </p:blipFill>
            <p:spPr bwMode="auto">
              <a:xfrm>
                <a:off x="4854059" y="6415939"/>
                <a:ext cx="1860550" cy="244769"/>
              </a:xfrm>
              <a:prstGeom prst="rect">
                <a:avLst/>
              </a:prstGeom>
              <a:noFill/>
              <a:ln w="9525">
                <a:noFill/>
                <a:miter lim="800000"/>
                <a:headEnd/>
                <a:tailEnd/>
              </a:ln>
            </p:spPr>
          </p:pic>
          <p:pic>
            <p:nvPicPr>
              <p:cNvPr id="1037" name="Imagen 13"/>
              <p:cNvPicPr>
                <a:picLocks noChangeAspect="1"/>
              </p:cNvPicPr>
              <p:nvPr/>
            </p:nvPicPr>
            <p:blipFill>
              <a:blip r:embed="rId6" cstate="print"/>
              <a:srcRect/>
              <a:stretch>
                <a:fillRect/>
              </a:stretch>
            </p:blipFill>
            <p:spPr bwMode="auto">
              <a:xfrm>
                <a:off x="4247708" y="6422534"/>
                <a:ext cx="485700" cy="255384"/>
              </a:xfrm>
              <a:prstGeom prst="rect">
                <a:avLst/>
              </a:prstGeom>
              <a:noFill/>
              <a:ln w="9525">
                <a:noFill/>
                <a:miter lim="800000"/>
                <a:headEnd/>
                <a:tailEnd/>
              </a:ln>
            </p:spPr>
          </p:pic>
        </p:grpSp>
        <p:grpSp>
          <p:nvGrpSpPr>
            <p:cNvPr id="1029" name="12 Grupo"/>
            <p:cNvGrpSpPr>
              <a:grpSpLocks/>
            </p:cNvGrpSpPr>
            <p:nvPr/>
          </p:nvGrpSpPr>
          <p:grpSpPr bwMode="auto">
            <a:xfrm>
              <a:off x="200571" y="6377181"/>
              <a:ext cx="4069911" cy="335249"/>
              <a:chOff x="200571" y="6377181"/>
              <a:chExt cx="4069911" cy="335249"/>
            </a:xfrm>
          </p:grpSpPr>
          <p:grpSp>
            <p:nvGrpSpPr>
              <p:cNvPr id="1030" name="Agrupar 14"/>
              <p:cNvGrpSpPr>
                <a:grpSpLocks/>
              </p:cNvGrpSpPr>
              <p:nvPr/>
            </p:nvGrpSpPr>
            <p:grpSpPr bwMode="auto">
              <a:xfrm>
                <a:off x="814971" y="6377181"/>
                <a:ext cx="3455511" cy="335249"/>
                <a:chOff x="4732227" y="4143388"/>
                <a:chExt cx="5019615" cy="495049"/>
              </a:xfrm>
            </p:grpSpPr>
            <p:pic>
              <p:nvPicPr>
                <p:cNvPr id="1032" name="Imagen 5"/>
                <p:cNvPicPr>
                  <a:picLocks noChangeAspect="1"/>
                </p:cNvPicPr>
                <p:nvPr/>
              </p:nvPicPr>
              <p:blipFill>
                <a:blip r:embed="rId7" cstate="print"/>
                <a:srcRect/>
                <a:stretch>
                  <a:fillRect/>
                </a:stretch>
              </p:blipFill>
              <p:spPr bwMode="auto">
                <a:xfrm>
                  <a:off x="4732227" y="4155962"/>
                  <a:ext cx="1409700" cy="469900"/>
                </a:xfrm>
                <a:prstGeom prst="rect">
                  <a:avLst/>
                </a:prstGeom>
                <a:noFill/>
                <a:ln w="9525">
                  <a:noFill/>
                  <a:miter lim="800000"/>
                  <a:headEnd/>
                  <a:tailEnd/>
                </a:ln>
              </p:spPr>
            </p:pic>
            <p:pic>
              <p:nvPicPr>
                <p:cNvPr id="1033" name="Imagen 6"/>
                <p:cNvPicPr>
                  <a:picLocks noChangeAspect="1"/>
                </p:cNvPicPr>
                <p:nvPr/>
              </p:nvPicPr>
              <p:blipFill>
                <a:blip r:embed="rId8" cstate="print"/>
                <a:srcRect/>
                <a:stretch>
                  <a:fillRect/>
                </a:stretch>
              </p:blipFill>
              <p:spPr bwMode="auto">
                <a:xfrm>
                  <a:off x="6140134" y="4168537"/>
                  <a:ext cx="1511300" cy="469900"/>
                </a:xfrm>
                <a:prstGeom prst="rect">
                  <a:avLst/>
                </a:prstGeom>
                <a:noFill/>
                <a:ln w="9525">
                  <a:noFill/>
                  <a:miter lim="800000"/>
                  <a:headEnd/>
                  <a:tailEnd/>
                </a:ln>
              </p:spPr>
            </p:pic>
            <p:pic>
              <p:nvPicPr>
                <p:cNvPr id="1034" name="Imagen 7"/>
                <p:cNvPicPr>
                  <a:picLocks noChangeAspect="1"/>
                </p:cNvPicPr>
                <p:nvPr/>
              </p:nvPicPr>
              <p:blipFill>
                <a:blip r:embed="rId9" cstate="print"/>
                <a:srcRect/>
                <a:stretch>
                  <a:fillRect/>
                </a:stretch>
              </p:blipFill>
              <p:spPr bwMode="auto">
                <a:xfrm>
                  <a:off x="7413087" y="4155962"/>
                  <a:ext cx="939800" cy="469900"/>
                </a:xfrm>
                <a:prstGeom prst="rect">
                  <a:avLst/>
                </a:prstGeom>
                <a:noFill/>
                <a:ln w="9525">
                  <a:noFill/>
                  <a:miter lim="800000"/>
                  <a:headEnd/>
                  <a:tailEnd/>
                </a:ln>
              </p:spPr>
            </p:pic>
            <p:pic>
              <p:nvPicPr>
                <p:cNvPr id="1035" name="Imagen 8"/>
                <p:cNvPicPr>
                  <a:picLocks noChangeAspect="1"/>
                </p:cNvPicPr>
                <p:nvPr/>
              </p:nvPicPr>
              <p:blipFill>
                <a:blip r:embed="rId10" cstate="print"/>
                <a:srcRect/>
                <a:stretch>
                  <a:fillRect/>
                </a:stretch>
              </p:blipFill>
              <p:spPr bwMode="auto">
                <a:xfrm>
                  <a:off x="8177042" y="4143388"/>
                  <a:ext cx="1574800" cy="469900"/>
                </a:xfrm>
                <a:prstGeom prst="rect">
                  <a:avLst/>
                </a:prstGeom>
                <a:noFill/>
                <a:ln w="9525">
                  <a:noFill/>
                  <a:miter lim="800000"/>
                  <a:headEnd/>
                  <a:tailEnd/>
                </a:ln>
              </p:spPr>
            </p:pic>
          </p:grpSp>
          <p:pic>
            <p:nvPicPr>
              <p:cNvPr id="1031" name="Imagen 15"/>
              <p:cNvPicPr>
                <a:picLocks noChangeAspect="1"/>
              </p:cNvPicPr>
              <p:nvPr/>
            </p:nvPicPr>
            <p:blipFill>
              <a:blip r:embed="rId11" cstate="print"/>
              <a:srcRect/>
              <a:stretch>
                <a:fillRect/>
              </a:stretch>
            </p:blipFill>
            <p:spPr bwMode="auto">
              <a:xfrm>
                <a:off x="200571" y="6400698"/>
                <a:ext cx="672867" cy="301284"/>
              </a:xfrm>
              <a:prstGeom prst="rect">
                <a:avLst/>
              </a:prstGeom>
              <a:noFill/>
              <a:ln w="9525">
                <a:noFill/>
                <a:miter lim="800000"/>
                <a:headEnd/>
                <a:tailEnd/>
              </a:ln>
            </p:spPr>
          </p:pic>
        </p:grpSp>
      </p:grpSp>
      <p:sp>
        <p:nvSpPr>
          <p:cNvPr id="14" name="13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3E192-06A8-4597-BE46-D113F9CFBA26}"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18" r:id="rId1"/>
    <p:sldLayoutId id="2147484519" r:id="rId2"/>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50" name="Rectangle 6"/>
          <p:cNvSpPr>
            <a:spLocks noGrp="1" noChangeArrowheads="1"/>
          </p:cNvSpPr>
          <p:nvPr>
            <p:ph type="sldNum" sz="quarter" idx="4"/>
          </p:nvPr>
        </p:nvSpPr>
        <p:spPr bwMode="auto">
          <a:xfrm>
            <a:off x="8775700" y="6526213"/>
            <a:ext cx="1063625" cy="287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7D468C"/>
                </a:solidFill>
                <a:latin typeface="Calibri" pitchFamily="34" charset="0"/>
                <a:ea typeface="ＭＳ Ｐゴシック" pitchFamily="1" charset="-128"/>
                <a:cs typeface="+mn-cs"/>
              </a:defRPr>
            </a:lvl1pPr>
          </a:lstStyle>
          <a:p>
            <a:pPr>
              <a:defRPr/>
            </a:pPr>
            <a:fld id="{7CE8679B-3567-4070-9B36-F7AB56206DC1}" type="slidenum">
              <a:rPr lang="ca-ES"/>
              <a:pPr>
                <a:defRPr/>
              </a:pPr>
              <a:t>‹Nº›</a:t>
            </a:fld>
            <a:r>
              <a:rPr lang="ca-ES"/>
              <a:t>1</a:t>
            </a:r>
          </a:p>
        </p:txBody>
      </p:sp>
      <p:pic>
        <p:nvPicPr>
          <p:cNvPr id="2051" name="Picture 2" descr="diapos_verticales"/>
          <p:cNvPicPr>
            <a:picLocks noChangeAspect="1" noChangeArrowheads="1"/>
          </p:cNvPicPr>
          <p:nvPr/>
        </p:nvPicPr>
        <p:blipFill>
          <a:blip r:embed="rId4" cstate="print"/>
          <a:srcRect/>
          <a:stretch>
            <a:fillRect/>
          </a:stretch>
        </p:blipFill>
        <p:spPr bwMode="auto">
          <a:xfrm>
            <a:off x="0" y="0"/>
            <a:ext cx="10102850" cy="69945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1" r:id="rId1"/>
    <p:sldLayoutId id="2147484522" r:id="rId2"/>
  </p:sldLayoutIdLst>
  <p:hf hdr="0" ftr="0" dt="0"/>
  <p:txStyles>
    <p:titleStyle>
      <a:lvl1pPr algn="l" rtl="0" eaLnBrk="0" fontAlgn="base" hangingPunct="0">
        <a:spcBef>
          <a:spcPct val="0"/>
        </a:spcBef>
        <a:spcAft>
          <a:spcPct val="0"/>
        </a:spcAft>
        <a:defRPr sz="1900" b="1">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1900" b="1">
          <a:solidFill>
            <a:schemeClr val="bg1"/>
          </a:solidFill>
          <a:latin typeface="Calibri" pitchFamily="34" charset="0"/>
          <a:ea typeface="ＭＳ Ｐゴシック" charset="0"/>
          <a:cs typeface="ＭＳ Ｐゴシック"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buChar char="•"/>
        <a:defRPr sz="2300" b="1">
          <a:solidFill>
            <a:srgbClr val="7D468C"/>
          </a:solidFill>
          <a:latin typeface="+mn-lt"/>
          <a:ea typeface="ＭＳ Ｐゴシック" charset="0"/>
          <a:cs typeface="ＭＳ Ｐゴシック" charset="0"/>
        </a:defRPr>
      </a:lvl1pPr>
      <a:lvl2pPr marL="800100" indent="-342900" algn="l" rtl="0" eaLnBrk="0" fontAlgn="base" hangingPunct="0">
        <a:spcBef>
          <a:spcPct val="20000"/>
        </a:spcBef>
        <a:spcAft>
          <a:spcPct val="0"/>
        </a:spcAft>
        <a:buChar char="–"/>
        <a:defRPr sz="2800">
          <a:solidFill>
            <a:srgbClr val="4D4D4D"/>
          </a:solidFill>
          <a:latin typeface="+mn-lt"/>
          <a:ea typeface="ＭＳ Ｐゴシック" charset="0"/>
        </a:defRPr>
      </a:lvl2pPr>
      <a:lvl3pPr marL="1371600" indent="-457200" algn="l" rtl="0" eaLnBrk="0" fontAlgn="base" hangingPunct="0">
        <a:spcBef>
          <a:spcPct val="20000"/>
        </a:spcBef>
        <a:spcAft>
          <a:spcPct val="0"/>
        </a:spcAft>
        <a:buChar char="•"/>
        <a:defRPr sz="2400">
          <a:solidFill>
            <a:schemeClr val="tx1"/>
          </a:solidFill>
          <a:latin typeface="Arial" charset="0"/>
          <a:ea typeface="ＭＳ Ｐゴシック" charset="0"/>
        </a:defRPr>
      </a:lvl3pPr>
      <a:lvl4pPr marL="1714500" indent="-342900" algn="l" rtl="0" eaLnBrk="0" fontAlgn="base" hangingPunct="0">
        <a:spcBef>
          <a:spcPct val="20000"/>
        </a:spcBef>
        <a:spcAft>
          <a:spcPct val="0"/>
        </a:spcAft>
        <a:buChar char="–"/>
        <a:defRPr sz="2000">
          <a:solidFill>
            <a:srgbClr val="4D4D4D"/>
          </a:solidFill>
          <a:latin typeface="Arial" charset="0"/>
          <a:ea typeface="ＭＳ Ｐゴシック" charset="0"/>
        </a:defRPr>
      </a:lvl4pPr>
      <a:lvl5pPr marL="2209800" indent="-381000" algn="l" rtl="0" eaLnBrk="0" fontAlgn="base" hangingPunct="0">
        <a:spcBef>
          <a:spcPct val="20000"/>
        </a:spcBef>
        <a:spcAft>
          <a:spcPct val="0"/>
        </a:spcAft>
        <a:buChar char="»"/>
        <a:defRPr sz="2000">
          <a:solidFill>
            <a:schemeClr val="tx1"/>
          </a:solidFill>
          <a:latin typeface="Arial" charset="0"/>
          <a:ea typeface="ＭＳ Ｐゴシック"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diapo_texto"/>
          <p:cNvPicPr>
            <a:picLocks noChangeAspect="1" noChangeArrowheads="1"/>
          </p:cNvPicPr>
          <p:nvPr/>
        </p:nvPicPr>
        <p:blipFill>
          <a:blip r:embed="rId9" cstate="print"/>
          <a:srcRect/>
          <a:stretch>
            <a:fillRect/>
          </a:stretch>
        </p:blipFill>
        <p:spPr bwMode="auto">
          <a:xfrm>
            <a:off x="0" y="0"/>
            <a:ext cx="9906000" cy="6858000"/>
          </a:xfrm>
          <a:prstGeom prst="rect">
            <a:avLst/>
          </a:prstGeom>
          <a:noFill/>
          <a:ln w="9525">
            <a:noFill/>
            <a:miter lim="800000"/>
            <a:headEnd/>
            <a:tailEnd/>
          </a:ln>
        </p:spPr>
      </p:pic>
      <p:sp>
        <p:nvSpPr>
          <p:cNvPr id="3" name="2 Marcador de número de diapositiva"/>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693E6-05C7-4835-B090-7C06735099B0}"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4528" r:id="rId1"/>
    <p:sldLayoutId id="2147484523" r:id="rId2"/>
    <p:sldLayoutId id="2147484524" r:id="rId3"/>
    <p:sldLayoutId id="2147484525" r:id="rId4"/>
    <p:sldLayoutId id="2147484526" r:id="rId5"/>
    <p:sldLayoutId id="2147484527" r:id="rId6"/>
    <p:sldLayoutId id="2147484529" r:id="rId7"/>
  </p:sldLayoutIdLst>
  <p:hf hdr="0" ftr="0" dt="0"/>
  <p:txStyles>
    <p:titleStyle>
      <a:lvl1pPr algn="l" rtl="0" eaLnBrk="0" fontAlgn="base" hangingPunct="0">
        <a:spcBef>
          <a:spcPct val="0"/>
        </a:spcBef>
        <a:spcAft>
          <a:spcPct val="0"/>
        </a:spcAft>
        <a:defRPr sz="1900" b="1">
          <a:solidFill>
            <a:schemeClr val="bg1"/>
          </a:solidFill>
          <a:latin typeface="+mj-lt"/>
          <a:ea typeface="+mj-ea"/>
          <a:cs typeface="+mj-cs"/>
        </a:defRPr>
      </a:lvl1pPr>
      <a:lvl2pPr algn="l" rtl="0" eaLnBrk="0" fontAlgn="base" hangingPunct="0">
        <a:spcBef>
          <a:spcPct val="0"/>
        </a:spcBef>
        <a:spcAft>
          <a:spcPct val="0"/>
        </a:spcAft>
        <a:defRPr sz="1900" b="1">
          <a:solidFill>
            <a:schemeClr val="bg1"/>
          </a:solidFill>
          <a:latin typeface="Calibri" pitchFamily="34" charset="0"/>
        </a:defRPr>
      </a:lvl2pPr>
      <a:lvl3pPr algn="l" rtl="0" eaLnBrk="0" fontAlgn="base" hangingPunct="0">
        <a:spcBef>
          <a:spcPct val="0"/>
        </a:spcBef>
        <a:spcAft>
          <a:spcPct val="0"/>
        </a:spcAft>
        <a:defRPr sz="1900" b="1">
          <a:solidFill>
            <a:schemeClr val="bg1"/>
          </a:solidFill>
          <a:latin typeface="Calibri" pitchFamily="34" charset="0"/>
        </a:defRPr>
      </a:lvl3pPr>
      <a:lvl4pPr algn="l" rtl="0" eaLnBrk="0" fontAlgn="base" hangingPunct="0">
        <a:spcBef>
          <a:spcPct val="0"/>
        </a:spcBef>
        <a:spcAft>
          <a:spcPct val="0"/>
        </a:spcAft>
        <a:defRPr sz="1900" b="1">
          <a:solidFill>
            <a:schemeClr val="bg1"/>
          </a:solidFill>
          <a:latin typeface="Calibri" pitchFamily="34" charset="0"/>
        </a:defRPr>
      </a:lvl4pPr>
      <a:lvl5pPr algn="l" rtl="0" eaLnBrk="0" fontAlgn="base" hangingPunct="0">
        <a:spcBef>
          <a:spcPct val="0"/>
        </a:spcBef>
        <a:spcAft>
          <a:spcPct val="0"/>
        </a:spcAft>
        <a:defRPr sz="1900" b="1">
          <a:solidFill>
            <a:schemeClr val="bg1"/>
          </a:solidFill>
          <a:latin typeface="Calibri" pitchFamily="34" charset="0"/>
        </a:defRPr>
      </a:lvl5pPr>
      <a:lvl6pPr marL="457200" algn="l" rtl="0" fontAlgn="base">
        <a:spcBef>
          <a:spcPct val="0"/>
        </a:spcBef>
        <a:spcAft>
          <a:spcPct val="0"/>
        </a:spcAft>
        <a:defRPr sz="1900" b="1">
          <a:solidFill>
            <a:schemeClr val="bg1"/>
          </a:solidFill>
          <a:latin typeface="Calibri" pitchFamily="34" charset="0"/>
        </a:defRPr>
      </a:lvl6pPr>
      <a:lvl7pPr marL="914400" algn="l" rtl="0" fontAlgn="base">
        <a:spcBef>
          <a:spcPct val="0"/>
        </a:spcBef>
        <a:spcAft>
          <a:spcPct val="0"/>
        </a:spcAft>
        <a:defRPr sz="1900" b="1">
          <a:solidFill>
            <a:schemeClr val="bg1"/>
          </a:solidFill>
          <a:latin typeface="Calibri" pitchFamily="34" charset="0"/>
        </a:defRPr>
      </a:lvl7pPr>
      <a:lvl8pPr marL="1371600" algn="l" rtl="0" fontAlgn="base">
        <a:spcBef>
          <a:spcPct val="0"/>
        </a:spcBef>
        <a:spcAft>
          <a:spcPct val="0"/>
        </a:spcAft>
        <a:defRPr sz="1900" b="1">
          <a:solidFill>
            <a:schemeClr val="bg1"/>
          </a:solidFill>
          <a:latin typeface="Calibri" pitchFamily="34" charset="0"/>
        </a:defRPr>
      </a:lvl8pPr>
      <a:lvl9pPr marL="1828800" algn="l" rtl="0" fontAlgn="base">
        <a:spcBef>
          <a:spcPct val="0"/>
        </a:spcBef>
        <a:spcAft>
          <a:spcPct val="0"/>
        </a:spcAft>
        <a:defRPr sz="1900" b="1">
          <a:solidFill>
            <a:schemeClr val="bg1"/>
          </a:solidFill>
          <a:latin typeface="Calibri" pitchFamily="34" charset="0"/>
        </a:defRPr>
      </a:lvl9pPr>
    </p:titleStyle>
    <p:bodyStyle>
      <a:lvl1pPr marL="609600" indent="-609600" algn="l" rtl="0" eaLnBrk="0" fontAlgn="base" hangingPunct="0">
        <a:spcBef>
          <a:spcPct val="20000"/>
        </a:spcBef>
        <a:spcAft>
          <a:spcPct val="0"/>
        </a:spcAft>
        <a:defRPr sz="2300" b="1">
          <a:solidFill>
            <a:srgbClr val="7D468C"/>
          </a:solidFill>
          <a:latin typeface="+mn-lt"/>
          <a:ea typeface="+mn-ea"/>
          <a:cs typeface="+mn-cs"/>
        </a:defRPr>
      </a:lvl1pPr>
      <a:lvl2pPr marL="800100" indent="-342900" algn="l" rtl="0" eaLnBrk="0" fontAlgn="base" hangingPunct="0">
        <a:spcBef>
          <a:spcPct val="20000"/>
        </a:spcBef>
        <a:spcAft>
          <a:spcPct val="0"/>
        </a:spcAft>
        <a:defRPr>
          <a:solidFill>
            <a:srgbClr val="4D4D4D"/>
          </a:solidFill>
          <a:latin typeface="+mn-lt"/>
        </a:defRPr>
      </a:lvl2pPr>
      <a:lvl3pPr marL="1371600" indent="-457200" algn="l" rtl="0" eaLnBrk="0" fontAlgn="base" hangingPunct="0">
        <a:spcBef>
          <a:spcPct val="20000"/>
        </a:spcBef>
        <a:spcAft>
          <a:spcPct val="0"/>
        </a:spcAft>
        <a:defRPr sz="2400">
          <a:solidFill>
            <a:schemeClr val="tx1"/>
          </a:solidFill>
          <a:latin typeface="Arial" charset="0"/>
        </a:defRPr>
      </a:lvl3pPr>
      <a:lvl4pPr marL="1714500" indent="-342900" algn="l" rtl="0" eaLnBrk="0" fontAlgn="base" hangingPunct="0">
        <a:spcBef>
          <a:spcPct val="20000"/>
        </a:spcBef>
        <a:spcAft>
          <a:spcPct val="0"/>
        </a:spcAft>
        <a:defRPr>
          <a:solidFill>
            <a:srgbClr val="4D4D4D"/>
          </a:solidFill>
          <a:latin typeface="Arial" charset="0"/>
        </a:defRPr>
      </a:lvl4pPr>
      <a:lvl5pPr marL="2209800" indent="-381000" algn="l" rtl="0" eaLnBrk="0" fontAlgn="base" hangingPunct="0">
        <a:spcBef>
          <a:spcPct val="20000"/>
        </a:spcBef>
        <a:spcAft>
          <a:spcPct val="0"/>
        </a:spcAft>
        <a:defRPr sz="2000">
          <a:solidFill>
            <a:schemeClr val="tx1"/>
          </a:solidFill>
          <a:latin typeface="Arial" charset="0"/>
        </a:defRPr>
      </a:lvl5pPr>
      <a:lvl6pPr marL="2667000" indent="-381000" algn="l" rtl="0" fontAlgn="base">
        <a:spcBef>
          <a:spcPct val="20000"/>
        </a:spcBef>
        <a:spcAft>
          <a:spcPct val="0"/>
        </a:spcAft>
        <a:defRPr sz="2000">
          <a:solidFill>
            <a:schemeClr val="tx1"/>
          </a:solidFill>
          <a:latin typeface="Arial" charset="0"/>
        </a:defRPr>
      </a:lvl6pPr>
      <a:lvl7pPr marL="3124200" indent="-381000" algn="l" rtl="0" fontAlgn="base">
        <a:spcBef>
          <a:spcPct val="20000"/>
        </a:spcBef>
        <a:spcAft>
          <a:spcPct val="0"/>
        </a:spcAft>
        <a:defRPr sz="2000">
          <a:solidFill>
            <a:schemeClr val="tx1"/>
          </a:solidFill>
          <a:latin typeface="Arial" charset="0"/>
        </a:defRPr>
      </a:lvl7pPr>
      <a:lvl8pPr marL="3581400" indent="-381000" algn="l" rtl="0" fontAlgn="base">
        <a:spcBef>
          <a:spcPct val="20000"/>
        </a:spcBef>
        <a:spcAft>
          <a:spcPct val="0"/>
        </a:spcAft>
        <a:defRPr sz="2000">
          <a:solidFill>
            <a:schemeClr val="tx1"/>
          </a:solidFill>
          <a:latin typeface="Arial" charset="0"/>
        </a:defRPr>
      </a:lvl8pPr>
      <a:lvl9pPr marL="4038600" indent="-381000" algn="l" rtl="0" fontAlgn="base">
        <a:spcBef>
          <a:spcPct val="20000"/>
        </a:spcBef>
        <a:spcAft>
          <a:spcPct val="0"/>
        </a:spcAft>
        <a:defRPr sz="2000">
          <a:solidFill>
            <a:schemeClr val="tx1"/>
          </a:solidFill>
          <a:latin typeface="Arial" charset="0"/>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youtube.com/watch?v=vK-HlMaitn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3.jpe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www.pharmgkb.org/" TargetMode="Externa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 Id="rId9"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hyperlink" Target="http://www.atdbio.com/img/articles/reversible-terminator-sequencing-large.png"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63.jpeg"/><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hyperlink" Target="https://www.youtube.com/watch?annotation_id=annotation_1533942809&amp;feature=iv&amp;src_vid=HMyCqWhwB8E&amp;v=fCd6B5HRaZ8"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67.jpe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hyperlink" Target="https://www.youtube.com/watch?v=WYBzbxIfuK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67.jpeg"/><Relationship Id="rId4" Type="http://schemas.openxmlformats.org/officeDocument/2006/relationships/image" Target="../media/image72.jpe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hyperlink" Target="https://www.youtube.com/watch?v=_lD8JyAbwEo&amp;feature=emb_rel_end&amp;ab_channel=PacBio"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93.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GUb1TZvMWsw"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95.png"/><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www.yourgenome.org/stories/third-generation-sequencing" TargetMode="External"/><Relationship Id="rId2" Type="http://schemas.openxmlformats.org/officeDocument/2006/relationships/image" Target="../media/image100.png"/><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hyperlink" Target="https://www.mdpi.com/2079-7737/12/7/99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112.png"/><Relationship Id="rId3" Type="http://schemas.openxmlformats.org/officeDocument/2006/relationships/image" Target="../media/image104.png"/><Relationship Id="rId7" Type="http://schemas.openxmlformats.org/officeDocument/2006/relationships/image" Target="../media/image107.jpeg"/><Relationship Id="rId12"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upload.wikimedia.org/wikipedia/commons/4/4c/CE_Basic_esp.jpg" TargetMode="External"/><Relationship Id="rId11" Type="http://schemas.openxmlformats.org/officeDocument/2006/relationships/image" Target="../media/image110.png"/><Relationship Id="rId5" Type="http://schemas.openxmlformats.org/officeDocument/2006/relationships/image" Target="../media/image106.png"/><Relationship Id="rId10"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53.png"/><Relationship Id="rId1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hyperlink" Target="https://genohub.com/ngs-instrument-guide/" TargetMode="Externa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hyperlink" Target="https://genohub.com/recommended-sequencing-coverage-by-application/"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hyperlink" Target="https://genohub.com/recommended-sequencing-coverage-by-application/"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8" Type="http://schemas.openxmlformats.org/officeDocument/2006/relationships/hyperlink" Target="https://genohub.com/shop-by-next-gen-sequencing-project/?refid=mt3789#query=edaf1978c06bc9020b664fb7e4e298b3" TargetMode="External"/><Relationship Id="rId13" Type="http://schemas.openxmlformats.org/officeDocument/2006/relationships/hyperlink" Target="https://genohub.com/shop-by-next-gen-sequencing-project/?refid=mt3789#query=56622e273362a8b048423d4b2a7fde6e" TargetMode="External"/><Relationship Id="rId18" Type="http://schemas.openxmlformats.org/officeDocument/2006/relationships/hyperlink" Target="https://genohub.com/shop-by-next-gen-sequencing-project/?refid=mt3789#query=fe0897ce1260b1d5c2f0a7dd0cf9ed2a" TargetMode="External"/><Relationship Id="rId3" Type="http://schemas.openxmlformats.org/officeDocument/2006/relationships/hyperlink" Target="https://genohub.com/shop-by-next-gen-sequencing-project/?refid=mt3789#query=3c5c8bec4953d7ffe6e0b3c3da7000fd" TargetMode="External"/><Relationship Id="rId21" Type="http://schemas.openxmlformats.org/officeDocument/2006/relationships/hyperlink" Target="https://genohub.com/shop-by-next-gen-sequencing-project/?refid=mt3789#query=cf3a891daf7474532323b262c23360d0" TargetMode="External"/><Relationship Id="rId7" Type="http://schemas.openxmlformats.org/officeDocument/2006/relationships/hyperlink" Target="https://genohub.com/shop-by-next-gen-sequencing-project/?refid=mt3789#query=03dd1561beb4ab88687a7b36a0176e99" TargetMode="External"/><Relationship Id="rId12" Type="http://schemas.openxmlformats.org/officeDocument/2006/relationships/hyperlink" Target="https://genohub.com/shop-by-next-gen-sequencing-project/?refid=mt3789#query=7748b2f0bb597235e302e3e2d6df7d33" TargetMode="External"/><Relationship Id="rId17" Type="http://schemas.openxmlformats.org/officeDocument/2006/relationships/hyperlink" Target="https://genohub.com/shop-by-next-gen-sequencing-project/?refid=mt3789#query=d5a0e8954a93f9a5a3dc527638d32741" TargetMode="External"/><Relationship Id="rId25" Type="http://schemas.openxmlformats.org/officeDocument/2006/relationships/hyperlink" Target="https://genohub.com/recommended-sequencing-coverage-by-application/" TargetMode="External"/><Relationship Id="rId2" Type="http://schemas.openxmlformats.org/officeDocument/2006/relationships/notesSlide" Target="../notesSlides/notesSlide49.xml"/><Relationship Id="rId16" Type="http://schemas.openxmlformats.org/officeDocument/2006/relationships/hyperlink" Target="https://genohub.com/shop-by-next-gen-sequencing-project/?refid=mt3789#query=5a379b42d7331a5db9a63dbca8d740e1" TargetMode="External"/><Relationship Id="rId20" Type="http://schemas.openxmlformats.org/officeDocument/2006/relationships/hyperlink" Target="https://genohub.com/shop-by-next-gen-sequencing-project/?refid=mt3789#query=0e363e6ca277d88d0dece875508815a1" TargetMode="External"/><Relationship Id="rId1" Type="http://schemas.openxmlformats.org/officeDocument/2006/relationships/slideLayout" Target="../slideLayouts/slideLayout5.xml"/><Relationship Id="rId6" Type="http://schemas.openxmlformats.org/officeDocument/2006/relationships/hyperlink" Target="https://genohub.com/shop-by-next-gen-sequencing-project/?refid=mt3789#query=e9163235c01bf01083e32aa937f3271c" TargetMode="External"/><Relationship Id="rId11" Type="http://schemas.openxmlformats.org/officeDocument/2006/relationships/hyperlink" Target="https://genohub.com/shop-by-next-gen-sequencing-project/?refid=mt3789#query=a2eb7951b2a3566f0d972bdae11bbe5d" TargetMode="External"/><Relationship Id="rId24" Type="http://schemas.openxmlformats.org/officeDocument/2006/relationships/hyperlink" Target="https://genohub.com/shop-by-next-gen-sequencing-project/?refid=mt3789#query=677a42a1d1254764eec84287a9915f76" TargetMode="External"/><Relationship Id="rId5" Type="http://schemas.openxmlformats.org/officeDocument/2006/relationships/hyperlink" Target="https://genohub.com/shop-by-next-gen-sequencing-project/?refid=mt3789#query=ebbb524833eff0bb3de7922f1aa2411a" TargetMode="External"/><Relationship Id="rId15" Type="http://schemas.openxmlformats.org/officeDocument/2006/relationships/hyperlink" Target="https://genohub.com/shop-by-next-gen-sequencing-project/?refid=mt3789#query=22666285b470071e79443cfaddb0821f" TargetMode="External"/><Relationship Id="rId23" Type="http://schemas.openxmlformats.org/officeDocument/2006/relationships/hyperlink" Target="https://genohub.com/shop-by-next-gen-sequencing-project/?refid=mt3789#query=41e9017047d30ab17ea57205b7a015b2" TargetMode="External"/><Relationship Id="rId10" Type="http://schemas.openxmlformats.org/officeDocument/2006/relationships/hyperlink" Target="https://genohub.com/shop-by-next-gen-sequencing-project/?refid=mt3789#query=2610d3424bf942ed0da49df8016edc5d" TargetMode="External"/><Relationship Id="rId19" Type="http://schemas.openxmlformats.org/officeDocument/2006/relationships/hyperlink" Target="https://genohub.com/shop-by-next-gen-sequencing-project/?refid=mt3789#query=e918086bf82e1a4430379ec03503aa4d" TargetMode="External"/><Relationship Id="rId4" Type="http://schemas.openxmlformats.org/officeDocument/2006/relationships/hyperlink" Target="https://genohub.com/shop-by-next-gen-sequencing-project/?refid=mt3789#query=a52d0c3a4f4525e6b289e18c6bfc7ec7" TargetMode="External"/><Relationship Id="rId9" Type="http://schemas.openxmlformats.org/officeDocument/2006/relationships/hyperlink" Target="https://genohub.com/shop-by-next-gen-sequencing-project/?refid=mt3789" TargetMode="External"/><Relationship Id="rId14" Type="http://schemas.openxmlformats.org/officeDocument/2006/relationships/hyperlink" Target="https://genohub.com/shop-by-next-gen-sequencing-project/?refid=mt3789#query=e5c7f0526c7198d54ff9eba1ec13b07a" TargetMode="External"/><Relationship Id="rId22" Type="http://schemas.openxmlformats.org/officeDocument/2006/relationships/hyperlink" Target="https://genohub.com/shop-by-next-gen-sequencing-project/?refid=mt3789#query=759c58045950225b7d27a24757e9ee3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5.jpeg"/><Relationship Id="rId7" Type="http://schemas.openxmlformats.org/officeDocument/2006/relationships/image" Target="../media/image129.jpeg"/><Relationship Id="rId2" Type="http://schemas.openxmlformats.org/officeDocument/2006/relationships/image" Target="../media/image124.jpeg"/><Relationship Id="rId1" Type="http://schemas.openxmlformats.org/officeDocument/2006/relationships/slideLayout" Target="../slideLayouts/slideLayout1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jpeg"/><Relationship Id="rId9" Type="http://schemas.openxmlformats.org/officeDocument/2006/relationships/image" Target="../media/image13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9.png"/></Relationships>
</file>

<file path=ppt/slides/_rels/slide84.xml.rels><?xml version="1.0" encoding="UTF-8" standalone="yes"?>
<Relationships xmlns="http://schemas.openxmlformats.org/package/2006/relationships"><Relationship Id="rId3" Type="http://schemas.openxmlformats.org/officeDocument/2006/relationships/hyperlink" Target="https://www.humancellatlas.org/"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141.png"/></Relationships>
</file>

<file path=ppt/slides/_rels/slide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44.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126/science.abj6987" TargetMode="External"/><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hyperlink" Target="https://www.illumina.com/content/dam/illumina-marketing/documents/products/technotes/technote_coverage_calculation.pdf" TargetMode="Externa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texto"/>
          <p:cNvSpPr>
            <a:spLocks noGrp="1"/>
          </p:cNvSpPr>
          <p:nvPr>
            <p:ph type="body" sz="quarter" idx="4294967295"/>
          </p:nvPr>
        </p:nvSpPr>
        <p:spPr>
          <a:xfrm>
            <a:off x="328249" y="4911725"/>
            <a:ext cx="9153404" cy="1620838"/>
          </a:xfrm>
          <a:prstGeom prst="rect">
            <a:avLst/>
          </a:prstGeom>
        </p:spPr>
        <p:txBody>
          <a:bodyPr/>
          <a:lstStyle>
            <a:lvl1pPr>
              <a:buNone/>
              <a:defRPr lang="ca-ES" sz="3200" b="0" baseline="0" smtClean="0">
                <a:solidFill>
                  <a:schemeClr val="tx1">
                    <a:lumMod val="50000"/>
                    <a:lumOff val="50000"/>
                  </a:schemeClr>
                </a:solidFill>
              </a:defRPr>
            </a:lvl1pPr>
          </a:lstStyle>
          <a:p>
            <a:pPr marL="0" lvl="0" indent="0" algn="ctr">
              <a:spcBef>
                <a:spcPct val="0"/>
              </a:spcBef>
            </a:pPr>
            <a:r>
              <a:rPr lang="es-ES" sz="1800" b="1" u="sng" dirty="0">
                <a:solidFill>
                  <a:prstClr val="white">
                    <a:lumMod val="50000"/>
                  </a:prstClr>
                </a:solidFill>
                <a:latin typeface="Arial" panose="020B0604020202020204" pitchFamily="34" charset="0"/>
                <a:ea typeface="ＭＳ Ｐゴシック" pitchFamily="34" charset="-128"/>
                <a:cs typeface="Arial" charset="0"/>
              </a:rPr>
              <a:t>Esther Camacho</a:t>
            </a:r>
            <a:r>
              <a:rPr lang="es-ES" sz="1800" b="1" u="sng"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800" dirty="0">
                <a:solidFill>
                  <a:prstClr val="white">
                    <a:lumMod val="50000"/>
                  </a:prstClr>
                </a:solidFill>
                <a:latin typeface="Arial" panose="020B0604020202020204" pitchFamily="34" charset="0"/>
                <a:ea typeface="ＭＳ Ｐゴシック" pitchFamily="34" charset="-128"/>
                <a:cs typeface="Arial" charset="0"/>
              </a:rPr>
              <a:t>, Mireia Ferrer</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800" dirty="0">
                <a:solidFill>
                  <a:prstClr val="white">
                    <a:lumMod val="50000"/>
                  </a:prstClr>
                </a:solidFill>
                <a:latin typeface="Arial" panose="020B0604020202020204" pitchFamily="34" charset="0"/>
                <a:ea typeface="ＭＳ Ｐゴシック" pitchFamily="34" charset="-128"/>
                <a:cs typeface="Arial" charset="0"/>
              </a:rPr>
              <a:t>, Álex Sánchez</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1,2</a:t>
            </a:r>
            <a:r>
              <a:rPr lang="es-ES" sz="1800" dirty="0">
                <a:solidFill>
                  <a:prstClr val="white">
                    <a:lumMod val="50000"/>
                  </a:prstClr>
                </a:solidFill>
                <a:latin typeface="Arial" panose="020B0604020202020204" pitchFamily="34" charset="0"/>
                <a:ea typeface="ＭＳ Ｐゴシック" pitchFamily="34" charset="-128"/>
                <a:cs typeface="Arial" charset="0"/>
              </a:rPr>
              <a:t>, </a:t>
            </a:r>
            <a:r>
              <a:rPr lang="es-ES" sz="1800" dirty="0" err="1">
                <a:solidFill>
                  <a:prstClr val="white">
                    <a:lumMod val="50000"/>
                  </a:prstClr>
                </a:solidFill>
                <a:latin typeface="Arial" panose="020B0604020202020204" pitchFamily="34" charset="0"/>
                <a:ea typeface="ＭＳ Ｐゴシック" pitchFamily="34" charset="-128"/>
                <a:cs typeface="Arial" charset="0"/>
              </a:rPr>
              <a:t>Angel</a:t>
            </a:r>
            <a:r>
              <a:rPr lang="es-ES" sz="1800" dirty="0">
                <a:solidFill>
                  <a:prstClr val="white">
                    <a:lumMod val="50000"/>
                  </a:prstClr>
                </a:solidFill>
                <a:latin typeface="Arial" panose="020B0604020202020204" pitchFamily="34" charset="0"/>
                <a:ea typeface="ＭＳ Ｐゴシック" pitchFamily="34" charset="-128"/>
                <a:cs typeface="Arial" charset="0"/>
              </a:rPr>
              <a:t> Blanco</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1,2</a:t>
            </a:r>
            <a:r>
              <a:rPr lang="es-ES" sz="1800" dirty="0">
                <a:solidFill>
                  <a:prstClr val="white">
                    <a:lumMod val="50000"/>
                  </a:prstClr>
                </a:solidFill>
                <a:latin typeface="Arial" panose="020B0604020202020204" pitchFamily="34" charset="0"/>
                <a:ea typeface="ＭＳ Ｐゴシック" pitchFamily="34" charset="-128"/>
                <a:cs typeface="Arial" charset="0"/>
              </a:rPr>
              <a:t>, Berta Miró</a:t>
            </a:r>
            <a:r>
              <a:rPr lang="es-ES" sz="1800"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800" dirty="0">
                <a:solidFill>
                  <a:prstClr val="white">
                    <a:lumMod val="50000"/>
                  </a:prstClr>
                </a:solidFill>
                <a:latin typeface="Arial" charset="0"/>
                <a:ea typeface="ＭＳ Ｐゴシック" pitchFamily="34" charset="-128"/>
                <a:cs typeface="Arial" charset="0"/>
              </a:rPr>
              <a:t/>
            </a:r>
            <a:br>
              <a:rPr lang="es-ES" sz="1800" dirty="0">
                <a:solidFill>
                  <a:prstClr val="white">
                    <a:lumMod val="50000"/>
                  </a:prstClr>
                </a:solidFill>
                <a:latin typeface="Arial" charset="0"/>
                <a:ea typeface="ＭＳ Ｐゴシック" pitchFamily="34" charset="-128"/>
                <a:cs typeface="Arial" charset="0"/>
              </a:rPr>
            </a:br>
            <a:r>
              <a:rPr lang="es-ES" sz="1600" baseline="30000" dirty="0">
                <a:solidFill>
                  <a:prstClr val="white">
                    <a:lumMod val="50000"/>
                  </a:prstClr>
                </a:solidFill>
                <a:latin typeface="Arial" panose="020B0604020202020204" pitchFamily="34" charset="0"/>
                <a:ea typeface="ＭＳ Ｐゴシック" pitchFamily="34" charset="-128"/>
                <a:cs typeface="Arial" charset="0"/>
              </a:rPr>
              <a:t>1</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Unitat</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d’Estadística</a:t>
            </a:r>
            <a:r>
              <a:rPr lang="es-ES" sz="1600" dirty="0">
                <a:solidFill>
                  <a:prstClr val="white">
                    <a:lumMod val="50000"/>
                  </a:prstClr>
                </a:solidFill>
                <a:latin typeface="Arial" panose="020B0604020202020204" pitchFamily="34" charset="0"/>
                <a:ea typeface="ＭＳ Ｐゴシック" pitchFamily="34" charset="-128"/>
                <a:cs typeface="Arial" charset="0"/>
              </a:rPr>
              <a:t> i </a:t>
            </a:r>
            <a:r>
              <a:rPr lang="es-ES" sz="1600" dirty="0" err="1">
                <a:solidFill>
                  <a:prstClr val="white">
                    <a:lumMod val="50000"/>
                  </a:prstClr>
                </a:solidFill>
                <a:latin typeface="Arial" panose="020B0604020202020204" pitchFamily="34" charset="0"/>
                <a:ea typeface="ＭＳ Ｐゴシック" pitchFamily="34" charset="-128"/>
                <a:cs typeface="Arial" charset="0"/>
              </a:rPr>
              <a:t>Bioinformàtica</a:t>
            </a:r>
            <a:r>
              <a:rPr lang="es-ES" sz="1600" dirty="0">
                <a:solidFill>
                  <a:prstClr val="white">
                    <a:lumMod val="50000"/>
                  </a:prstClr>
                </a:solidFill>
                <a:latin typeface="Arial" panose="020B0604020202020204" pitchFamily="34" charset="0"/>
                <a:ea typeface="ＭＳ Ｐゴシック" pitchFamily="34" charset="-128"/>
                <a:cs typeface="Arial" charset="0"/>
              </a:rPr>
              <a:t> (UEB) VHIR </a:t>
            </a:r>
            <a:r>
              <a:rPr lang="es-ES" sz="1600" baseline="30000" dirty="0">
                <a:solidFill>
                  <a:prstClr val="white">
                    <a:lumMod val="50000"/>
                  </a:prstClr>
                </a:solidFill>
                <a:latin typeface="Arial" panose="020B0604020202020204" pitchFamily="34" charset="0"/>
                <a:ea typeface="ＭＳ Ｐゴシック" pitchFamily="34" charset="-128"/>
                <a:cs typeface="Arial" charset="0"/>
              </a:rPr>
              <a:t>2</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Departament</a:t>
            </a:r>
            <a:r>
              <a:rPr lang="es-ES" sz="1600" dirty="0">
                <a:solidFill>
                  <a:prstClr val="white">
                    <a:lumMod val="50000"/>
                  </a:prstClr>
                </a:solidFill>
                <a:latin typeface="Arial" panose="020B0604020202020204" pitchFamily="34" charset="0"/>
                <a:ea typeface="ＭＳ Ｐゴシック" pitchFamily="34" charset="-128"/>
                <a:cs typeface="Arial" charset="0"/>
              </a:rPr>
              <a:t> de </a:t>
            </a:r>
            <a:r>
              <a:rPr lang="es-ES" sz="1600" dirty="0" err="1">
                <a:solidFill>
                  <a:prstClr val="white">
                    <a:lumMod val="50000"/>
                  </a:prstClr>
                </a:solidFill>
                <a:latin typeface="Arial" panose="020B0604020202020204" pitchFamily="34" charset="0"/>
                <a:ea typeface="ＭＳ Ｐゴシック" pitchFamily="34" charset="-128"/>
                <a:cs typeface="Arial" charset="0"/>
              </a:rPr>
              <a:t>Genètica</a:t>
            </a:r>
            <a:r>
              <a:rPr lang="es-ES" sz="1600" dirty="0">
                <a:solidFill>
                  <a:prstClr val="white">
                    <a:lumMod val="50000"/>
                  </a:prstClr>
                </a:solidFill>
                <a:latin typeface="Arial" panose="020B0604020202020204" pitchFamily="34" charset="0"/>
                <a:ea typeface="ＭＳ Ｐゴシック" pitchFamily="34" charset="-128"/>
                <a:cs typeface="Arial" charset="0"/>
              </a:rPr>
              <a:t> </a:t>
            </a:r>
            <a:r>
              <a:rPr lang="es-ES" sz="1600" dirty="0" err="1">
                <a:solidFill>
                  <a:prstClr val="white">
                    <a:lumMod val="50000"/>
                  </a:prstClr>
                </a:solidFill>
                <a:latin typeface="Arial" panose="020B0604020202020204" pitchFamily="34" charset="0"/>
                <a:ea typeface="ＭＳ Ｐゴシック" pitchFamily="34" charset="-128"/>
                <a:cs typeface="Arial" charset="0"/>
              </a:rPr>
              <a:t>Microbiologia</a:t>
            </a:r>
            <a:r>
              <a:rPr lang="es-ES" sz="1600" dirty="0">
                <a:solidFill>
                  <a:prstClr val="white">
                    <a:lumMod val="50000"/>
                  </a:prstClr>
                </a:solidFill>
                <a:latin typeface="Arial" panose="020B0604020202020204" pitchFamily="34" charset="0"/>
                <a:ea typeface="ＭＳ Ｐゴシック" pitchFamily="34" charset="-128"/>
                <a:cs typeface="Arial" charset="0"/>
              </a:rPr>
              <a:t> i Estadística, UB</a:t>
            </a:r>
            <a:endParaRPr lang="es-ES" sz="1600" dirty="0">
              <a:solidFill>
                <a:prstClr val="white">
                  <a:lumMod val="50000"/>
                </a:prstClr>
              </a:solidFill>
              <a:latin typeface="Arial" charset="0"/>
              <a:ea typeface="ＭＳ Ｐゴシック" pitchFamily="34" charset="-128"/>
              <a:cs typeface="Arial" charset="0"/>
            </a:endParaRPr>
          </a:p>
          <a:p>
            <a:pPr marL="457200" indent="-457200" algn="r">
              <a:spcBef>
                <a:spcPts val="0"/>
              </a:spcBef>
              <a:spcAft>
                <a:spcPts val="0"/>
              </a:spcAft>
              <a:defRPr/>
            </a:pPr>
            <a:endParaRPr lang="pt-BR" sz="1400" b="1" dirty="0"/>
          </a:p>
        </p:txBody>
      </p:sp>
      <p:sp>
        <p:nvSpPr>
          <p:cNvPr id="6" name="4 Marcador de texto"/>
          <p:cNvSpPr>
            <a:spLocks noGrp="1"/>
          </p:cNvSpPr>
          <p:nvPr>
            <p:ph type="body" sz="quarter" idx="4294967295"/>
          </p:nvPr>
        </p:nvSpPr>
        <p:spPr>
          <a:xfrm>
            <a:off x="72294" y="4129616"/>
            <a:ext cx="9575800" cy="696383"/>
          </a:xfrm>
          <a:prstGeom prst="rect">
            <a:avLst/>
          </a:prstGeom>
        </p:spPr>
        <p:txBody>
          <a:bodyPr/>
          <a:lstStyle>
            <a:lvl1pPr>
              <a:buNone/>
              <a:defRPr lang="ca-ES" sz="3200" b="0" baseline="0" smtClean="0">
                <a:solidFill>
                  <a:schemeClr val="tx1">
                    <a:lumMod val="50000"/>
                    <a:lumOff val="50000"/>
                  </a:schemeClr>
                </a:solidFill>
              </a:defRPr>
            </a:lvl1pPr>
          </a:lstStyle>
          <a:p>
            <a:pPr marL="457200" indent="-457200" algn="r" eaLnBrk="1" hangingPunct="1">
              <a:spcBef>
                <a:spcPts val="0"/>
              </a:spcBef>
              <a:spcAft>
                <a:spcPts val="0"/>
              </a:spcAft>
              <a:defRPr/>
            </a:pPr>
            <a:r>
              <a:rPr b="1" dirty="0" smtClean="0">
                <a:solidFill>
                  <a:srgbClr val="7D468C"/>
                </a:solidFill>
                <a:latin typeface="+mj-lt"/>
              </a:rPr>
              <a:t>INTRODUCTION TO  'NEXT GENERATION </a:t>
            </a:r>
            <a:r>
              <a:rPr b="1" dirty="0">
                <a:solidFill>
                  <a:srgbClr val="7D468C"/>
                </a:solidFill>
                <a:latin typeface="+mj-lt"/>
              </a:rPr>
              <a:t>S</a:t>
            </a:r>
            <a:r>
              <a:rPr b="1" dirty="0" smtClean="0">
                <a:solidFill>
                  <a:srgbClr val="7D468C"/>
                </a:solidFill>
                <a:latin typeface="+mj-lt"/>
              </a:rPr>
              <a:t>EQUENCING'</a:t>
            </a:r>
            <a:endParaRPr lang="es-E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522135" y="1339339"/>
            <a:ext cx="7920880" cy="4247317"/>
          </a:xfrm>
          <a:prstGeom prst="rect">
            <a:avLst/>
          </a:prstGeom>
          <a:noFill/>
        </p:spPr>
        <p:txBody>
          <a:bodyPr wrap="square" rtlCol="0">
            <a:spAutoFit/>
          </a:bodyPr>
          <a:lstStyle/>
          <a:p>
            <a:pPr marL="174625" indent="-174625" algn="just">
              <a:lnSpc>
                <a:spcPct val="150000"/>
              </a:lnSpc>
            </a:pPr>
            <a:r>
              <a:rPr lang="en-US" dirty="0" smtClean="0">
                <a:solidFill>
                  <a:schemeClr val="bg1">
                    <a:lumMod val="50000"/>
                  </a:schemeClr>
                </a:solidFill>
                <a:effectLst>
                  <a:outerShdw blurRad="38100" dist="38100" dir="2700000" algn="tl">
                    <a:srgbClr val="000000">
                      <a:alpha val="43137"/>
                    </a:srgbClr>
                  </a:outerShdw>
                </a:effectLst>
              </a:rPr>
              <a:t>Why is genome sequencing so important?</a:t>
            </a:r>
          </a:p>
          <a:p>
            <a:pPr marL="174625" indent="-174625" algn="just">
              <a:lnSpc>
                <a:spcPct val="150000"/>
              </a:lnSpc>
            </a:pPr>
            <a:endParaRPr lang="en-US" dirty="0" smtClean="0">
              <a:solidFill>
                <a:schemeClr val="bg1">
                  <a:lumMod val="50000"/>
                </a:schemeClr>
              </a:solidFill>
            </a:endParaRPr>
          </a:p>
          <a:p>
            <a:pPr marL="631825" lvl="1" indent="-174625" algn="just">
              <a:lnSpc>
                <a:spcPct val="150000"/>
              </a:lnSpc>
              <a:buFont typeface="Arial" pitchFamily="34" charset="0"/>
              <a:buChar char="•"/>
            </a:pPr>
            <a:r>
              <a:rPr lang="en-US" dirty="0" smtClean="0">
                <a:solidFill>
                  <a:schemeClr val="bg1">
                    <a:lumMod val="50000"/>
                  </a:schemeClr>
                </a:solidFill>
                <a:effectLst>
                  <a:outerShdw blurRad="38100" dist="38100" dir="2700000" algn="tl">
                    <a:srgbClr val="000000">
                      <a:alpha val="43137"/>
                    </a:srgbClr>
                  </a:outerShdw>
                </a:effectLst>
              </a:rPr>
              <a:t>How the genome as a whole works: </a:t>
            </a:r>
            <a:r>
              <a:rPr lang="en-US" dirty="0" smtClean="0">
                <a:solidFill>
                  <a:schemeClr val="bg1">
                    <a:lumMod val="50000"/>
                  </a:schemeClr>
                </a:solidFill>
              </a:rPr>
              <a:t>how genes work together to direct the growth, development and maintenance of an entire organism.</a:t>
            </a:r>
          </a:p>
          <a:p>
            <a:pPr marL="631825" lvl="1" indent="-174625" algn="just">
              <a:lnSpc>
                <a:spcPct val="150000"/>
              </a:lnSpc>
              <a:buFont typeface="Arial" pitchFamily="34" charset="0"/>
              <a:buChar char="•"/>
            </a:pPr>
            <a:endParaRPr lang="en-US" dirty="0" smtClean="0">
              <a:solidFill>
                <a:schemeClr val="bg1">
                  <a:lumMod val="50000"/>
                </a:schemeClr>
              </a:solidFill>
            </a:endParaRPr>
          </a:p>
          <a:p>
            <a:pPr marL="631825" lvl="1" indent="-174625" algn="just">
              <a:lnSpc>
                <a:spcPct val="150000"/>
              </a:lnSpc>
              <a:buFont typeface="Arial" pitchFamily="34" charset="0"/>
              <a:buChar char="•"/>
            </a:pPr>
            <a:r>
              <a:rPr lang="en-US" dirty="0" smtClean="0">
                <a:solidFill>
                  <a:schemeClr val="bg1">
                    <a:lumMod val="50000"/>
                  </a:schemeClr>
                </a:solidFill>
                <a:effectLst>
                  <a:outerShdw blurRad="38100" dist="38100" dir="2700000" algn="tl">
                    <a:srgbClr val="000000">
                      <a:alpha val="43137"/>
                    </a:srgbClr>
                  </a:outerShdw>
                </a:effectLst>
              </a:rPr>
              <a:t>Find </a:t>
            </a:r>
            <a:r>
              <a:rPr lang="en-US" dirty="0">
                <a:solidFill>
                  <a:schemeClr val="bg1">
                    <a:lumMod val="50000"/>
                  </a:schemeClr>
                </a:solidFill>
                <a:effectLst>
                  <a:outerShdw blurRad="38100" dist="38100" dir="2700000" algn="tl">
                    <a:srgbClr val="000000">
                      <a:alpha val="43137"/>
                    </a:srgbClr>
                  </a:outerShdw>
                </a:effectLst>
              </a:rPr>
              <a:t>genes</a:t>
            </a:r>
            <a:r>
              <a:rPr lang="en-US" dirty="0">
                <a:solidFill>
                  <a:schemeClr val="bg1">
                    <a:lumMod val="50000"/>
                  </a:schemeClr>
                </a:solidFill>
              </a:rPr>
              <a:t> much more easily and quickly.</a:t>
            </a:r>
          </a:p>
          <a:p>
            <a:pPr marL="631825" lvl="1" indent="-174625" algn="just">
              <a:lnSpc>
                <a:spcPct val="150000"/>
              </a:lnSpc>
            </a:pPr>
            <a:endParaRPr lang="en-US" dirty="0" smtClean="0">
              <a:solidFill>
                <a:schemeClr val="bg1">
                  <a:lumMod val="50000"/>
                </a:schemeClr>
              </a:solidFill>
            </a:endParaRPr>
          </a:p>
          <a:p>
            <a:pPr marL="631825" lvl="1" indent="-174625" algn="just">
              <a:lnSpc>
                <a:spcPct val="150000"/>
              </a:lnSpc>
              <a:buFont typeface="Arial" pitchFamily="34" charset="0"/>
              <a:buChar char="•"/>
            </a:pPr>
            <a:r>
              <a:rPr lang="en-US" dirty="0" smtClean="0">
                <a:solidFill>
                  <a:schemeClr val="bg1">
                    <a:lumMod val="50000"/>
                  </a:schemeClr>
                </a:solidFill>
              </a:rPr>
              <a:t>Genes account for less than 25 percent of the DNA in the genome, and so knowing the entire genome sequence will help scientists </a:t>
            </a:r>
            <a:r>
              <a:rPr lang="en-US" dirty="0" smtClean="0">
                <a:solidFill>
                  <a:schemeClr val="bg1">
                    <a:lumMod val="50000"/>
                  </a:schemeClr>
                </a:solidFill>
                <a:effectLst>
                  <a:outerShdw blurRad="38100" dist="38100" dir="2700000" algn="tl">
                    <a:srgbClr val="000000">
                      <a:alpha val="43137"/>
                    </a:srgbClr>
                  </a:outerShdw>
                </a:effectLst>
              </a:rPr>
              <a:t>study the parts of the genome outside the genes</a:t>
            </a:r>
            <a:r>
              <a:rPr lang="en-US" dirty="0" smtClean="0">
                <a:solidFill>
                  <a:schemeClr val="bg1">
                    <a:lumMod val="50000"/>
                  </a:schemeClr>
                </a:solidFill>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7" name="6 Marcador de texto"/>
          <p:cNvSpPr>
            <a:spLocks noGrp="1"/>
          </p:cNvSpPr>
          <p:nvPr>
            <p:ph type="body" sz="quarter" idx="11"/>
          </p:nvPr>
        </p:nvSpPr>
        <p:spPr>
          <a:xfrm>
            <a:off x="281468" y="1231342"/>
            <a:ext cx="8751075" cy="424638"/>
          </a:xfrm>
        </p:spPr>
        <p:txBody>
          <a:bodyPr/>
          <a:lstStyle/>
          <a:p>
            <a:r>
              <a:rPr lang="en-US" dirty="0" smtClean="0"/>
              <a:t>Cost of sequencing</a:t>
            </a:r>
            <a:endParaRPr lang="en-US" dirty="0"/>
          </a:p>
        </p:txBody>
      </p:sp>
      <p:sp>
        <p:nvSpPr>
          <p:cNvPr id="6" name="5 CuadroTexto"/>
          <p:cNvSpPr txBox="1"/>
          <p:nvPr/>
        </p:nvSpPr>
        <p:spPr>
          <a:xfrm>
            <a:off x="6826935" y="1907043"/>
            <a:ext cx="2834424" cy="3477875"/>
          </a:xfrm>
          <a:prstGeom prst="rect">
            <a:avLst/>
          </a:prstGeom>
          <a:noFill/>
        </p:spPr>
        <p:txBody>
          <a:bodyPr wrap="square" rtlCol="0">
            <a:spAutoFit/>
          </a:bodyPr>
          <a:lstStyle/>
          <a:p>
            <a:pPr algn="just"/>
            <a:r>
              <a:rPr lang="en-US" sz="2200" u="sng" dirty="0" smtClean="0">
                <a:solidFill>
                  <a:schemeClr val="bg1">
                    <a:lumMod val="50000"/>
                  </a:schemeClr>
                </a:solidFill>
                <a:latin typeface="+mn-lt"/>
              </a:rPr>
              <a:t>Cost of human genome sequence</a:t>
            </a:r>
            <a:r>
              <a:rPr lang="en-US" sz="2200" dirty="0" smtClean="0">
                <a:solidFill>
                  <a:schemeClr val="bg1">
                    <a:lumMod val="50000"/>
                  </a:schemeClr>
                </a:solidFill>
                <a:latin typeface="+mn-lt"/>
              </a:rPr>
              <a:t>:</a:t>
            </a:r>
          </a:p>
          <a:p>
            <a:pPr algn="just"/>
            <a:endParaRPr lang="en-US" sz="2200" dirty="0" smtClean="0">
              <a:solidFill>
                <a:schemeClr val="bg1">
                  <a:lumMod val="50000"/>
                </a:schemeClr>
              </a:solidFill>
              <a:latin typeface="+mn-lt"/>
            </a:endParaRPr>
          </a:p>
          <a:p>
            <a:pPr lvl="1" algn="just"/>
            <a:r>
              <a:rPr lang="en-US" sz="2200" dirty="0" smtClean="0">
                <a:solidFill>
                  <a:schemeClr val="bg1">
                    <a:lumMod val="50000"/>
                  </a:schemeClr>
                </a:solidFill>
                <a:latin typeface="+mn-lt"/>
              </a:rPr>
              <a:t>HGP: 1 - 3x10</a:t>
            </a:r>
            <a:r>
              <a:rPr lang="en-US" sz="2200" baseline="30000" dirty="0" smtClean="0">
                <a:solidFill>
                  <a:schemeClr val="bg1">
                    <a:lumMod val="50000"/>
                  </a:schemeClr>
                </a:solidFill>
                <a:latin typeface="+mn-lt"/>
              </a:rPr>
              <a:t>12</a:t>
            </a:r>
            <a:r>
              <a:rPr lang="en-US" sz="2200" dirty="0" smtClean="0">
                <a:solidFill>
                  <a:schemeClr val="bg1">
                    <a:lumMod val="50000"/>
                  </a:schemeClr>
                </a:solidFill>
                <a:latin typeface="+mn-lt"/>
              </a:rPr>
              <a:t>$</a:t>
            </a:r>
          </a:p>
          <a:p>
            <a:pPr lvl="1" algn="just"/>
            <a:endParaRPr lang="en-US" sz="2200" dirty="0" smtClean="0">
              <a:solidFill>
                <a:schemeClr val="bg1">
                  <a:lumMod val="50000"/>
                </a:schemeClr>
              </a:solidFill>
              <a:latin typeface="+mn-lt"/>
            </a:endParaRPr>
          </a:p>
          <a:p>
            <a:pPr lvl="1" algn="just"/>
            <a:r>
              <a:rPr lang="en-US" sz="2200" dirty="0" smtClean="0">
                <a:solidFill>
                  <a:schemeClr val="bg1">
                    <a:lumMod val="50000"/>
                  </a:schemeClr>
                </a:solidFill>
                <a:latin typeface="+mn-lt"/>
              </a:rPr>
              <a:t>2006: 14x10</a:t>
            </a:r>
            <a:r>
              <a:rPr lang="en-US" sz="2200" baseline="30000" dirty="0" smtClean="0">
                <a:solidFill>
                  <a:schemeClr val="bg1">
                    <a:lumMod val="50000"/>
                  </a:schemeClr>
                </a:solidFill>
                <a:latin typeface="+mn-lt"/>
              </a:rPr>
              <a:t>6</a:t>
            </a:r>
            <a:r>
              <a:rPr lang="en-US" sz="2200" dirty="0" smtClean="0">
                <a:solidFill>
                  <a:schemeClr val="bg1">
                    <a:lumMod val="50000"/>
                  </a:schemeClr>
                </a:solidFill>
                <a:latin typeface="+mn-lt"/>
              </a:rPr>
              <a:t>$</a:t>
            </a:r>
          </a:p>
          <a:p>
            <a:pPr lvl="1" algn="just"/>
            <a:endParaRPr lang="en-US" sz="2200" dirty="0" smtClean="0">
              <a:solidFill>
                <a:schemeClr val="bg1">
                  <a:lumMod val="50000"/>
                </a:schemeClr>
              </a:solidFill>
              <a:latin typeface="+mn-lt"/>
            </a:endParaRPr>
          </a:p>
          <a:p>
            <a:pPr lvl="1" algn="just"/>
            <a:r>
              <a:rPr lang="en-US" sz="2200" dirty="0" smtClean="0">
                <a:solidFill>
                  <a:schemeClr val="bg1">
                    <a:lumMod val="50000"/>
                  </a:schemeClr>
                </a:solidFill>
                <a:latin typeface="+mn-lt"/>
              </a:rPr>
              <a:t>2016: 1000-4000$</a:t>
            </a:r>
          </a:p>
          <a:p>
            <a:pPr lvl="1" algn="just"/>
            <a:endParaRPr lang="en-US" sz="2200" dirty="0" smtClean="0">
              <a:solidFill>
                <a:schemeClr val="bg1">
                  <a:lumMod val="50000"/>
                </a:schemeClr>
              </a:solidFill>
              <a:latin typeface="+mn-lt"/>
            </a:endParaRPr>
          </a:p>
          <a:p>
            <a:pPr lvl="1" algn="just"/>
            <a:r>
              <a:rPr lang="en-US" sz="2200" dirty="0">
                <a:solidFill>
                  <a:schemeClr val="bg1">
                    <a:lumMod val="50000"/>
                  </a:schemeClr>
                </a:solidFill>
                <a:latin typeface="+mn-lt"/>
              </a:rPr>
              <a:t>2019: 200 – 500</a:t>
            </a:r>
            <a:r>
              <a:rPr lang="en-US" sz="2200" dirty="0" smtClean="0">
                <a:solidFill>
                  <a:schemeClr val="bg1">
                    <a:lumMod val="50000"/>
                  </a:schemeClr>
                </a:solidFill>
                <a:latin typeface="+mn-lt"/>
              </a:rPr>
              <a:t>$</a:t>
            </a:r>
            <a:endParaRPr lang="en-US" sz="2200" dirty="0">
              <a:solidFill>
                <a:schemeClr val="bg1">
                  <a:lumMod val="50000"/>
                </a:schemeClr>
              </a:solidFill>
              <a:latin typeface="+mn-lt"/>
            </a:endParaRPr>
          </a:p>
        </p:txBody>
      </p:sp>
      <p:sp>
        <p:nvSpPr>
          <p:cNvPr id="2" name="Rectángulo 1"/>
          <p:cNvSpPr/>
          <p:nvPr/>
        </p:nvSpPr>
        <p:spPr>
          <a:xfrm>
            <a:off x="711309" y="5547032"/>
            <a:ext cx="4871344" cy="215444"/>
          </a:xfrm>
          <a:prstGeom prst="rect">
            <a:avLst/>
          </a:prstGeom>
        </p:spPr>
        <p:txBody>
          <a:bodyPr wrap="square">
            <a:spAutoFit/>
          </a:bodyPr>
          <a:lstStyle/>
          <a:p>
            <a:r>
              <a:rPr lang="en-US" sz="800" dirty="0"/>
              <a:t>https://www.genome.gov/about-genomics/fact-sheets/Sequencing-Human-Genome-cost</a:t>
            </a:r>
            <a:endParaRPr lang="en-US" sz="800"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222" y="1907043"/>
            <a:ext cx="6044685" cy="340164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2"/>
            </a:pPr>
            <a:r>
              <a:rPr lang="en-GB" dirty="0" smtClean="0">
                <a:ea typeface="ＭＳ Ｐゴシック" pitchFamily="34" charset="-128"/>
              </a:rPr>
              <a:t>First Generation Sequencing</a:t>
            </a:r>
          </a:p>
        </p:txBody>
      </p:sp>
      <p:sp>
        <p:nvSpPr>
          <p:cNvPr id="5" name="4 Rectángulo"/>
          <p:cNvSpPr/>
          <p:nvPr/>
        </p:nvSpPr>
        <p:spPr>
          <a:xfrm>
            <a:off x="2566960" y="6104160"/>
            <a:ext cx="4953000" cy="276999"/>
          </a:xfrm>
          <a:prstGeom prst="rect">
            <a:avLst/>
          </a:prstGeom>
        </p:spPr>
        <p:txBody>
          <a:bodyPr>
            <a:spAutoFit/>
          </a:bodyPr>
          <a:lstStyle/>
          <a:p>
            <a:r>
              <a:rPr lang="en-US" sz="1200" dirty="0" smtClean="0">
                <a:solidFill>
                  <a:schemeClr val="bg1">
                    <a:lumMod val="50000"/>
                  </a:schemeClr>
                </a:solidFill>
              </a:rPr>
              <a:t>http://www.yourgenome.org/stories/third-generation-sequencing</a:t>
            </a:r>
            <a:endParaRPr lang="en-US" sz="1200" dirty="0">
              <a:solidFill>
                <a:schemeClr val="bg1">
                  <a:lumMod val="50000"/>
                </a:schemeClr>
              </a:solidFill>
            </a:endParaRPr>
          </a:p>
        </p:txBody>
      </p:sp>
      <p:sp>
        <p:nvSpPr>
          <p:cNvPr id="7" name="6 CuadroTexto"/>
          <p:cNvSpPr txBox="1"/>
          <p:nvPr/>
        </p:nvSpPr>
        <p:spPr>
          <a:xfrm>
            <a:off x="412953" y="1140732"/>
            <a:ext cx="7920880" cy="1138773"/>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Sanger sequencing</a:t>
            </a:r>
          </a:p>
          <a:p>
            <a:endParaRPr lang="en-US" sz="2400" dirty="0" smtClean="0">
              <a:solidFill>
                <a:schemeClr val="bg1">
                  <a:lumMod val="50000"/>
                </a:schemeClr>
              </a:solidFill>
              <a:effectLst>
                <a:outerShdw blurRad="38100" dist="38100" dir="2700000" algn="tl">
                  <a:srgbClr val="000000">
                    <a:alpha val="43137"/>
                  </a:srgbClr>
                </a:outerShdw>
              </a:effectLst>
            </a:endParaRPr>
          </a:p>
          <a:p>
            <a:endParaRPr lang="en-US" sz="2000" dirty="0" smtClean="0">
              <a:solidFill>
                <a:schemeClr val="bg1">
                  <a:lumMod val="50000"/>
                </a:schemeClr>
              </a:solidFill>
            </a:endParaRPr>
          </a:p>
        </p:txBody>
      </p:sp>
      <p:pic>
        <p:nvPicPr>
          <p:cNvPr id="9" name="Picture 2" descr="Richard Roberts"/>
          <p:cNvPicPr>
            <a:picLocks noChangeAspect="1" noChangeArrowheads="1"/>
          </p:cNvPicPr>
          <p:nvPr/>
        </p:nvPicPr>
        <p:blipFill>
          <a:blip r:embed="rId2" cstate="print"/>
          <a:srcRect/>
          <a:stretch>
            <a:fillRect/>
          </a:stretch>
        </p:blipFill>
        <p:spPr bwMode="auto">
          <a:xfrm>
            <a:off x="642910" y="4071942"/>
            <a:ext cx="1924050" cy="2476501"/>
          </a:xfrm>
          <a:prstGeom prst="rect">
            <a:avLst/>
          </a:prstGeom>
          <a:noFill/>
        </p:spPr>
      </p:pic>
      <p:sp>
        <p:nvSpPr>
          <p:cNvPr id="10" name="9 Rectángulo"/>
          <p:cNvSpPr/>
          <p:nvPr/>
        </p:nvSpPr>
        <p:spPr>
          <a:xfrm>
            <a:off x="2524440" y="4761194"/>
            <a:ext cx="4857784" cy="923330"/>
          </a:xfrm>
          <a:prstGeom prst="rect">
            <a:avLst/>
          </a:prstGeom>
        </p:spPr>
        <p:txBody>
          <a:bodyPr wrap="square">
            <a:spAutoFit/>
          </a:bodyPr>
          <a:lstStyle/>
          <a:p>
            <a:r>
              <a:rPr lang="en-US" dirty="0" smtClean="0">
                <a:solidFill>
                  <a:schemeClr val="bg1">
                    <a:lumMod val="50000"/>
                  </a:schemeClr>
                </a:solidFill>
              </a:rPr>
              <a:t>Frederick Sanger received two Nobel prizes (in the same category), for his work on protein sequencing and DNA sequencing</a:t>
            </a:r>
            <a:endParaRPr lang="en-GB" dirty="0">
              <a:solidFill>
                <a:schemeClr val="bg1">
                  <a:lumMod val="50000"/>
                </a:schemeClr>
              </a:solidFill>
            </a:endParaRPr>
          </a:p>
        </p:txBody>
      </p:sp>
      <p:pic>
        <p:nvPicPr>
          <p:cNvPr id="11" name="Picture 4" descr="https://upload.wikimedia.org/wikipedia/commons/c/cb/Sequencing.jpg"/>
          <p:cNvPicPr>
            <a:picLocks noChangeAspect="1" noChangeArrowheads="1"/>
          </p:cNvPicPr>
          <p:nvPr/>
        </p:nvPicPr>
        <p:blipFill>
          <a:blip r:embed="rId3" cstate="print"/>
          <a:srcRect/>
          <a:stretch>
            <a:fillRect/>
          </a:stretch>
        </p:blipFill>
        <p:spPr bwMode="auto">
          <a:xfrm>
            <a:off x="7047186" y="1480979"/>
            <a:ext cx="2213188" cy="3162301"/>
          </a:xfrm>
          <a:prstGeom prst="rect">
            <a:avLst/>
          </a:prstGeom>
          <a:noFill/>
        </p:spPr>
      </p:pic>
      <p:sp>
        <p:nvSpPr>
          <p:cNvPr id="12" name="11 Rectángulo"/>
          <p:cNvSpPr/>
          <p:nvPr/>
        </p:nvSpPr>
        <p:spPr>
          <a:xfrm>
            <a:off x="434992" y="1759480"/>
            <a:ext cx="5501784" cy="1754326"/>
          </a:xfrm>
          <a:prstGeom prst="rect">
            <a:avLst/>
          </a:prstGeom>
        </p:spPr>
        <p:txBody>
          <a:bodyPr wrap="square">
            <a:spAutoFit/>
          </a:bodyPr>
          <a:lstStyle/>
          <a:p>
            <a:pPr algn="just"/>
            <a:r>
              <a:rPr lang="en-US" dirty="0" smtClean="0">
                <a:solidFill>
                  <a:schemeClr val="bg1">
                    <a:lumMod val="50000"/>
                  </a:schemeClr>
                </a:solidFill>
                <a:latin typeface="+mj-lt"/>
              </a:rPr>
              <a:t>Method of </a:t>
            </a:r>
            <a:r>
              <a:rPr lang="en-US" b="1" dirty="0" smtClean="0">
                <a:solidFill>
                  <a:schemeClr val="bg1">
                    <a:lumMod val="50000"/>
                  </a:schemeClr>
                </a:solidFill>
                <a:latin typeface="+mj-lt"/>
              </a:rPr>
              <a:t>DNA sequencing</a:t>
            </a:r>
            <a:r>
              <a:rPr lang="en-US" dirty="0" smtClean="0">
                <a:solidFill>
                  <a:schemeClr val="bg1">
                    <a:lumMod val="50000"/>
                  </a:schemeClr>
                </a:solidFill>
                <a:latin typeface="+mj-lt"/>
              </a:rPr>
              <a:t> based on the selective incorporation of chain  terminating  </a:t>
            </a:r>
            <a:r>
              <a:rPr lang="en-US" dirty="0" err="1" smtClean="0">
                <a:solidFill>
                  <a:schemeClr val="bg1">
                    <a:lumMod val="50000"/>
                  </a:schemeClr>
                </a:solidFill>
                <a:latin typeface="+mj-lt"/>
              </a:rPr>
              <a:t>dideoxynucleotides</a:t>
            </a:r>
            <a:r>
              <a:rPr lang="en-US" dirty="0" smtClean="0">
                <a:solidFill>
                  <a:schemeClr val="bg1">
                    <a:lumMod val="50000"/>
                  </a:schemeClr>
                </a:solidFill>
                <a:latin typeface="+mj-lt"/>
              </a:rPr>
              <a:t> by DNA polymerase during in vitro DNA replication. Developed by Frederick Sanger and colleagues in 1977, it was the most widely used sequencing method for approximately 25 years.</a:t>
            </a:r>
            <a:r>
              <a:rPr lang="en-US" dirty="0" smtClean="0">
                <a:solidFill>
                  <a:schemeClr val="bg1">
                    <a:lumMod val="50000"/>
                  </a:schemeClr>
                </a:solidFill>
              </a:rPr>
              <a:t> </a:t>
            </a:r>
            <a:endParaRPr lang="en-GB"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2"/>
            </a:pPr>
            <a:r>
              <a:rPr lang="en-GB" dirty="0" smtClean="0">
                <a:ea typeface="ＭＳ Ｐゴシック" pitchFamily="34" charset="-128"/>
              </a:rPr>
              <a:t>First Generation Sequencing</a:t>
            </a:r>
          </a:p>
        </p:txBody>
      </p:sp>
      <p:sp>
        <p:nvSpPr>
          <p:cNvPr id="13" name="12 CuadroTexto"/>
          <p:cNvSpPr txBox="1"/>
          <p:nvPr/>
        </p:nvSpPr>
        <p:spPr>
          <a:xfrm>
            <a:off x="358362" y="1181675"/>
            <a:ext cx="7920880"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Sanger sequencing. How it works?</a:t>
            </a:r>
            <a:endParaRPr lang="en-US" sz="2000" dirty="0" smtClean="0">
              <a:solidFill>
                <a:schemeClr val="bg1">
                  <a:lumMod val="50000"/>
                </a:schemeClr>
              </a:solidFill>
            </a:endParaRPr>
          </a:p>
        </p:txBody>
      </p:sp>
      <p:pic>
        <p:nvPicPr>
          <p:cNvPr id="14" name="Picture 2" descr="https://upload.wikimedia.org/wikipedia/commons/thumb/b/b2/Sanger-sequencing.svg/673px-Sanger-sequencing.svg.png"/>
          <p:cNvPicPr>
            <a:picLocks noChangeAspect="1" noChangeArrowheads="1"/>
          </p:cNvPicPr>
          <p:nvPr/>
        </p:nvPicPr>
        <p:blipFill>
          <a:blip r:embed="rId3" cstate="print"/>
          <a:srcRect/>
          <a:stretch>
            <a:fillRect/>
          </a:stretch>
        </p:blipFill>
        <p:spPr bwMode="auto">
          <a:xfrm>
            <a:off x="4755686" y="1824521"/>
            <a:ext cx="4838689" cy="4410076"/>
          </a:xfrm>
          <a:prstGeom prst="rect">
            <a:avLst/>
          </a:prstGeom>
          <a:noFill/>
        </p:spPr>
      </p:pic>
      <p:sp>
        <p:nvSpPr>
          <p:cNvPr id="15" name="14 Rectángulo"/>
          <p:cNvSpPr/>
          <p:nvPr/>
        </p:nvSpPr>
        <p:spPr>
          <a:xfrm>
            <a:off x="427745" y="1857364"/>
            <a:ext cx="4007777" cy="3624069"/>
          </a:xfrm>
          <a:prstGeom prst="rect">
            <a:avLst/>
          </a:prstGeom>
        </p:spPr>
        <p:txBody>
          <a:bodyPr wrap="square">
            <a:spAutoFit/>
          </a:bodyPr>
          <a:lstStyle/>
          <a:p>
            <a:pPr marL="85725" indent="-85725" algn="just">
              <a:lnSpc>
                <a:spcPct val="150000"/>
              </a:lnSpc>
              <a:buFont typeface="Arial" pitchFamily="34" charset="0"/>
              <a:buChar char="•"/>
            </a:pPr>
            <a:r>
              <a:rPr lang="en-US" sz="1700" dirty="0" smtClean="0">
                <a:solidFill>
                  <a:schemeClr val="bg1">
                    <a:lumMod val="50000"/>
                  </a:schemeClr>
                </a:solidFill>
              </a:rPr>
              <a:t>A </a:t>
            </a:r>
            <a:r>
              <a:rPr lang="en-US" sz="1700" dirty="0" err="1" smtClean="0">
                <a:solidFill>
                  <a:schemeClr val="bg1">
                    <a:lumMod val="50000"/>
                  </a:schemeClr>
                </a:solidFill>
              </a:rPr>
              <a:t>DNAp</a:t>
            </a:r>
            <a:r>
              <a:rPr lang="en-US" sz="1700" dirty="0" smtClean="0">
                <a:solidFill>
                  <a:schemeClr val="bg1">
                    <a:lumMod val="50000"/>
                  </a:schemeClr>
                </a:solidFill>
              </a:rPr>
              <a:t> enzyme is used to</a:t>
            </a:r>
            <a:r>
              <a:rPr lang="en-US" sz="1700" b="1" dirty="0" smtClean="0">
                <a:solidFill>
                  <a:schemeClr val="bg1">
                    <a:lumMod val="50000"/>
                  </a:schemeClr>
                </a:solidFill>
              </a:rPr>
              <a:t> replicate a </a:t>
            </a:r>
            <a:r>
              <a:rPr lang="en-US" sz="1700" b="1" dirty="0" err="1" smtClean="0">
                <a:solidFill>
                  <a:schemeClr val="bg1">
                    <a:lumMod val="50000"/>
                  </a:schemeClr>
                </a:solidFill>
              </a:rPr>
              <a:t>ssDNA</a:t>
            </a:r>
            <a:r>
              <a:rPr lang="en-US" sz="1700" dirty="0" smtClean="0">
                <a:solidFill>
                  <a:schemeClr val="bg1">
                    <a:lumMod val="50000"/>
                  </a:schemeClr>
                </a:solidFill>
              </a:rPr>
              <a:t>. In the mix reaction, there exist normal and modified nucleotides.</a:t>
            </a:r>
          </a:p>
          <a:p>
            <a:pPr marL="85725" indent="-85725" algn="just">
              <a:lnSpc>
                <a:spcPct val="150000"/>
              </a:lnSpc>
              <a:buFont typeface="Arial" pitchFamily="34" charset="0"/>
              <a:buChar char="•"/>
            </a:pPr>
            <a:r>
              <a:rPr lang="en-US" sz="1700" dirty="0" smtClean="0">
                <a:solidFill>
                  <a:schemeClr val="bg1">
                    <a:lumMod val="50000"/>
                  </a:schemeClr>
                </a:solidFill>
              </a:rPr>
              <a:t>Random </a:t>
            </a:r>
            <a:r>
              <a:rPr lang="en-US" sz="1700" b="1" dirty="0" smtClean="0">
                <a:solidFill>
                  <a:schemeClr val="bg1">
                    <a:lumMod val="50000"/>
                  </a:schemeClr>
                </a:solidFill>
              </a:rPr>
              <a:t>incorporation of  modified nucleotides</a:t>
            </a:r>
            <a:r>
              <a:rPr lang="en-US" sz="1700" dirty="0" smtClean="0">
                <a:solidFill>
                  <a:schemeClr val="bg1">
                    <a:lumMod val="50000"/>
                  </a:schemeClr>
                </a:solidFill>
              </a:rPr>
              <a:t> stops the synthesis reaction.</a:t>
            </a:r>
          </a:p>
          <a:p>
            <a:pPr marL="85725" indent="-85725" algn="just">
              <a:lnSpc>
                <a:spcPct val="150000"/>
              </a:lnSpc>
              <a:buFont typeface="Arial" pitchFamily="34" charset="0"/>
              <a:buChar char="•"/>
            </a:pPr>
            <a:r>
              <a:rPr lang="en-US" sz="1700" dirty="0" smtClean="0">
                <a:solidFill>
                  <a:schemeClr val="bg1">
                    <a:lumMod val="50000"/>
                  </a:schemeClr>
                </a:solidFill>
              </a:rPr>
              <a:t>Each generated fragment will have a different length that could be  distinguish by </a:t>
            </a:r>
            <a:r>
              <a:rPr lang="en-US" sz="1700" b="1" dirty="0" smtClean="0">
                <a:solidFill>
                  <a:schemeClr val="bg1">
                    <a:lumMod val="50000"/>
                  </a:schemeClr>
                </a:solidFill>
              </a:rPr>
              <a:t>gel electrophoresis</a:t>
            </a:r>
            <a:r>
              <a:rPr lang="en-US" sz="1700" dirty="0" smtClean="0">
                <a:solidFill>
                  <a:schemeClr val="bg1">
                    <a:lumMod val="50000"/>
                  </a:schemeClr>
                </a:solidFill>
              </a:rPr>
              <a:t>.</a:t>
            </a:r>
            <a:endParaRPr lang="en-GB" sz="1700" dirty="0">
              <a:solidFill>
                <a:schemeClr val="bg1">
                  <a:lumMod val="50000"/>
                </a:schemeClr>
              </a:solidFill>
            </a:endParaRPr>
          </a:p>
        </p:txBody>
      </p:sp>
      <p:sp>
        <p:nvSpPr>
          <p:cNvPr id="16" name="15 Rectángulo"/>
          <p:cNvSpPr/>
          <p:nvPr/>
        </p:nvSpPr>
        <p:spPr>
          <a:xfrm>
            <a:off x="427745" y="6211669"/>
            <a:ext cx="6429420" cy="646331"/>
          </a:xfrm>
          <a:prstGeom prst="rect">
            <a:avLst/>
          </a:prstGeom>
        </p:spPr>
        <p:txBody>
          <a:bodyPr wrap="square">
            <a:spAutoFit/>
          </a:bodyPr>
          <a:lstStyle/>
          <a:p>
            <a:r>
              <a:rPr lang="en-US" dirty="0" smtClean="0">
                <a:hlinkClick r:id="rId4"/>
              </a:rPr>
              <a:t>https://www.youtube.com/watch?v=vK-HlMaitnE</a:t>
            </a:r>
            <a:endParaRPr lang="en-US" dirty="0" smtClean="0"/>
          </a:p>
          <a:p>
            <a:endParaRPr lang="en-US" dirty="0"/>
          </a:p>
        </p:txBody>
      </p:sp>
      <p:sp>
        <p:nvSpPr>
          <p:cNvPr id="17" name="16 CuadroTexto"/>
          <p:cNvSpPr txBox="1"/>
          <p:nvPr/>
        </p:nvSpPr>
        <p:spPr>
          <a:xfrm>
            <a:off x="6114198" y="6222397"/>
            <a:ext cx="2183642" cy="523220"/>
          </a:xfrm>
          <a:prstGeom prst="rect">
            <a:avLst/>
          </a:prstGeom>
          <a:noFill/>
        </p:spPr>
        <p:txBody>
          <a:bodyPr wrap="square" rtlCol="0">
            <a:spAutoFit/>
          </a:bodyPr>
          <a:lstStyle/>
          <a:p>
            <a:pPr algn="just"/>
            <a:r>
              <a:rPr lang="en-US" sz="2800" b="1" dirty="0" smtClean="0">
                <a:solidFill>
                  <a:schemeClr val="bg1">
                    <a:lumMod val="50000"/>
                  </a:schemeClr>
                </a:solidFill>
                <a:latin typeface="+mn-lt"/>
              </a:rPr>
              <a:t>&lt;1kb read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3"/>
            </a:pPr>
            <a:r>
              <a:rPr lang="en-GB" dirty="0" smtClean="0">
                <a:ea typeface="ＭＳ Ｐゴシック" pitchFamily="34" charset="-128"/>
              </a:rPr>
              <a:t>Second Generation Sequencing</a:t>
            </a:r>
          </a:p>
        </p:txBody>
      </p:sp>
      <p:sp>
        <p:nvSpPr>
          <p:cNvPr id="6" name="5 Marcador de texto"/>
          <p:cNvSpPr>
            <a:spLocks noGrp="1"/>
          </p:cNvSpPr>
          <p:nvPr>
            <p:ph type="body" sz="quarter" idx="11"/>
          </p:nvPr>
        </p:nvSpPr>
        <p:spPr>
          <a:xfrm>
            <a:off x="544795" y="1326877"/>
            <a:ext cx="8751075" cy="424638"/>
          </a:xfrm>
        </p:spPr>
        <p:txBody>
          <a:bodyPr/>
          <a:lstStyle/>
          <a:p>
            <a:r>
              <a:rPr lang="en-US" dirty="0" smtClean="0"/>
              <a:t>Why second generation sequencing?</a:t>
            </a:r>
            <a:endParaRPr lang="en-US" dirty="0"/>
          </a:p>
        </p:txBody>
      </p:sp>
      <p:sp>
        <p:nvSpPr>
          <p:cNvPr id="9" name="8 CuadroTexto"/>
          <p:cNvSpPr txBox="1"/>
          <p:nvPr/>
        </p:nvSpPr>
        <p:spPr>
          <a:xfrm>
            <a:off x="683568" y="1772816"/>
            <a:ext cx="7848872" cy="1938992"/>
          </a:xfrm>
          <a:prstGeom prst="rect">
            <a:avLst/>
          </a:prstGeom>
          <a:noFill/>
        </p:spPr>
        <p:txBody>
          <a:bodyPr wrap="square" rtlCol="0">
            <a:spAutoFit/>
          </a:bodyPr>
          <a:lstStyle/>
          <a:p>
            <a:pPr marL="87313" indent="-87313">
              <a:lnSpc>
                <a:spcPct val="150000"/>
              </a:lnSpc>
              <a:buFont typeface="Arial" pitchFamily="34" charset="0"/>
              <a:buChar char="•"/>
            </a:pPr>
            <a:r>
              <a:rPr lang="en-US" sz="2000" dirty="0" smtClean="0">
                <a:solidFill>
                  <a:schemeClr val="bg1">
                    <a:lumMod val="50000"/>
                  </a:schemeClr>
                </a:solidFill>
              </a:rPr>
              <a:t> Disadvantage of Sanger sequencing: </a:t>
            </a:r>
            <a:r>
              <a:rPr lang="en-US" sz="2000" dirty="0" smtClean="0">
                <a:solidFill>
                  <a:srgbClr val="FF0000"/>
                </a:solidFill>
                <a:effectLst>
                  <a:outerShdw blurRad="38100" dist="38100" dir="2700000" algn="tl">
                    <a:srgbClr val="000000">
                      <a:alpha val="43137"/>
                    </a:srgbClr>
                  </a:outerShdw>
                </a:effectLst>
              </a:rPr>
              <a:t>low sequence output</a:t>
            </a:r>
          </a:p>
          <a:p>
            <a:pPr marL="544513" lvl="1" indent="-87313">
              <a:lnSpc>
                <a:spcPct val="150000"/>
              </a:lnSpc>
              <a:buFont typeface="Wingdings" pitchFamily="2" charset="2"/>
              <a:buChar char="Ø"/>
            </a:pPr>
            <a:r>
              <a:rPr lang="en-US" sz="2000" dirty="0" smtClean="0">
                <a:solidFill>
                  <a:schemeClr val="bg1">
                    <a:lumMod val="50000"/>
                  </a:schemeClr>
                </a:solidFill>
              </a:rPr>
              <a:t> using of gels or polymers as separation media</a:t>
            </a:r>
          </a:p>
          <a:p>
            <a:pPr marL="544513" lvl="1" indent="-87313">
              <a:lnSpc>
                <a:spcPct val="150000"/>
              </a:lnSpc>
              <a:buFont typeface="Wingdings" pitchFamily="2" charset="2"/>
              <a:buChar char="Ø"/>
            </a:pPr>
            <a:r>
              <a:rPr lang="en-US" sz="2000" dirty="0" smtClean="0">
                <a:solidFill>
                  <a:schemeClr val="bg1">
                    <a:lumMod val="50000"/>
                  </a:schemeClr>
                </a:solidFill>
              </a:rPr>
              <a:t> limited number of samples which could be handled in parallel</a:t>
            </a:r>
          </a:p>
          <a:p>
            <a:pPr marL="544513" lvl="1" indent="-87313">
              <a:lnSpc>
                <a:spcPct val="150000"/>
              </a:lnSpc>
              <a:buFont typeface="Wingdings" pitchFamily="2" charset="2"/>
              <a:buChar char="Ø"/>
            </a:pPr>
            <a:r>
              <a:rPr lang="en-US" sz="2000" dirty="0" smtClean="0">
                <a:solidFill>
                  <a:schemeClr val="bg1">
                    <a:lumMod val="50000"/>
                  </a:schemeClr>
                </a:solidFill>
              </a:rPr>
              <a:t> difficulties with automation of the sample preparation</a:t>
            </a:r>
          </a:p>
        </p:txBody>
      </p:sp>
      <p:sp>
        <p:nvSpPr>
          <p:cNvPr id="10" name="9 Flecha abajo"/>
          <p:cNvSpPr/>
          <p:nvPr/>
        </p:nvSpPr>
        <p:spPr>
          <a:xfrm>
            <a:off x="3863622" y="4165067"/>
            <a:ext cx="720080" cy="792088"/>
          </a:xfrm>
          <a:prstGeom prst="downArrow">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90099"/>
              </a:solidFill>
            </a:endParaRPr>
          </a:p>
        </p:txBody>
      </p:sp>
      <p:sp>
        <p:nvSpPr>
          <p:cNvPr id="11" name="10 CuadroTexto"/>
          <p:cNvSpPr txBox="1"/>
          <p:nvPr/>
        </p:nvSpPr>
        <p:spPr>
          <a:xfrm>
            <a:off x="1273280" y="5504496"/>
            <a:ext cx="7433992" cy="400110"/>
          </a:xfrm>
          <a:prstGeom prst="rect">
            <a:avLst/>
          </a:prstGeom>
          <a:noFill/>
        </p:spPr>
        <p:txBody>
          <a:bodyPr wrap="square" rtlCol="0">
            <a:spAutoFit/>
          </a:bodyPr>
          <a:lstStyle/>
          <a:p>
            <a:r>
              <a:rPr lang="en-US" sz="2000" dirty="0" smtClean="0">
                <a:solidFill>
                  <a:schemeClr val="bg1">
                    <a:lumMod val="50000"/>
                  </a:schemeClr>
                </a:solidFill>
              </a:rPr>
              <a:t>These limitations triggered the efforts to develop new techniques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3"/>
            </a:pPr>
            <a:r>
              <a:rPr lang="en-GB" dirty="0" smtClean="0">
                <a:ea typeface="ＭＳ Ｐゴシック" pitchFamily="34" charset="-128"/>
              </a:rPr>
              <a:t>Second Generation Sequencing</a:t>
            </a:r>
          </a:p>
        </p:txBody>
      </p:sp>
      <p:pic>
        <p:nvPicPr>
          <p:cNvPr id="8" name="Picture 4" descr="http://www.osflash.com/upload/2/21/221e8c6841962d7384a08d722597aed6.jpg"/>
          <p:cNvPicPr>
            <a:picLocks noChangeAspect="1" noChangeArrowheads="1"/>
          </p:cNvPicPr>
          <p:nvPr/>
        </p:nvPicPr>
        <p:blipFill>
          <a:blip r:embed="rId3" cstate="print"/>
          <a:srcRect/>
          <a:stretch>
            <a:fillRect/>
          </a:stretch>
        </p:blipFill>
        <p:spPr bwMode="auto">
          <a:xfrm>
            <a:off x="5045968" y="2592199"/>
            <a:ext cx="4860032" cy="4057650"/>
          </a:xfrm>
          <a:prstGeom prst="rect">
            <a:avLst/>
          </a:prstGeom>
          <a:noFill/>
        </p:spPr>
      </p:pic>
      <p:sp>
        <p:nvSpPr>
          <p:cNvPr id="12" name="11 CuadroTexto"/>
          <p:cNvSpPr txBox="1"/>
          <p:nvPr/>
        </p:nvSpPr>
        <p:spPr>
          <a:xfrm>
            <a:off x="317419" y="1246144"/>
            <a:ext cx="7920880"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Main characteristics of NGS:</a:t>
            </a:r>
            <a:endParaRPr lang="en-US" sz="2000" dirty="0" smtClean="0">
              <a:solidFill>
                <a:schemeClr val="bg1">
                  <a:lumMod val="50000"/>
                </a:schemeClr>
              </a:solidFill>
            </a:endParaRPr>
          </a:p>
        </p:txBody>
      </p:sp>
      <p:sp>
        <p:nvSpPr>
          <p:cNvPr id="13" name="12 CuadroTexto"/>
          <p:cNvSpPr txBox="1"/>
          <p:nvPr/>
        </p:nvSpPr>
        <p:spPr>
          <a:xfrm>
            <a:off x="386642" y="1924002"/>
            <a:ext cx="6480720" cy="2169825"/>
          </a:xfrm>
          <a:prstGeom prst="rect">
            <a:avLst/>
          </a:prstGeom>
          <a:noFill/>
        </p:spPr>
        <p:txBody>
          <a:bodyPr wrap="square" rtlCol="0">
            <a:spAutoFit/>
          </a:bodyPr>
          <a:lstStyle/>
          <a:p>
            <a:pPr marL="87313" indent="-87313">
              <a:lnSpc>
                <a:spcPct val="150000"/>
              </a:lnSpc>
              <a:buFont typeface="Arial" pitchFamily="34" charset="0"/>
              <a:buChar char="•"/>
            </a:pPr>
            <a:r>
              <a:rPr lang="en-US" dirty="0" smtClean="0">
                <a:solidFill>
                  <a:schemeClr val="bg1">
                    <a:lumMod val="50000"/>
                  </a:schemeClr>
                </a:solidFill>
              </a:rPr>
              <a:t> high speed and throughput</a:t>
            </a:r>
          </a:p>
          <a:p>
            <a:pPr marL="87313" indent="-87313">
              <a:lnSpc>
                <a:spcPct val="150000"/>
              </a:lnSpc>
              <a:buFont typeface="Arial" pitchFamily="34" charset="0"/>
              <a:buChar char="•"/>
            </a:pPr>
            <a:r>
              <a:rPr lang="en-US" dirty="0" smtClean="0">
                <a:solidFill>
                  <a:schemeClr val="bg1">
                    <a:lumMod val="50000"/>
                  </a:schemeClr>
                </a:solidFill>
              </a:rPr>
              <a:t> </a:t>
            </a:r>
            <a:r>
              <a:rPr lang="en-US" dirty="0" smtClean="0">
                <a:solidFill>
                  <a:schemeClr val="bg1">
                    <a:lumMod val="50000"/>
                  </a:schemeClr>
                </a:solidFill>
                <a:effectLst>
                  <a:outerShdw blurRad="38100" dist="38100" dir="2700000" algn="tl">
                    <a:srgbClr val="000000">
                      <a:alpha val="43137"/>
                    </a:srgbClr>
                  </a:outerShdw>
                </a:effectLst>
              </a:rPr>
              <a:t>shorter reads</a:t>
            </a:r>
          </a:p>
          <a:p>
            <a:pPr marL="87313" indent="-87313">
              <a:lnSpc>
                <a:spcPct val="150000"/>
              </a:lnSpc>
              <a:buFont typeface="Arial" pitchFamily="34" charset="0"/>
              <a:buChar char="•"/>
            </a:pPr>
            <a:r>
              <a:rPr lang="en-US" dirty="0" smtClean="0">
                <a:solidFill>
                  <a:schemeClr val="bg1">
                    <a:lumMod val="50000"/>
                  </a:schemeClr>
                </a:solidFill>
              </a:rPr>
              <a:t> accuracy</a:t>
            </a:r>
          </a:p>
          <a:p>
            <a:pPr marL="87313" indent="-87313">
              <a:lnSpc>
                <a:spcPct val="150000"/>
              </a:lnSpc>
              <a:buFont typeface="Arial" pitchFamily="34" charset="0"/>
              <a:buChar char="•"/>
            </a:pPr>
            <a:r>
              <a:rPr lang="en-US" dirty="0" smtClean="0">
                <a:solidFill>
                  <a:schemeClr val="bg1">
                    <a:lumMod val="50000"/>
                  </a:schemeClr>
                </a:solidFill>
              </a:rPr>
              <a:t> much higher degree of sequence coverage</a:t>
            </a:r>
          </a:p>
          <a:p>
            <a:pPr marL="87313" indent="-87313">
              <a:lnSpc>
                <a:spcPct val="150000"/>
              </a:lnSpc>
              <a:buFont typeface="Arial" pitchFamily="34" charset="0"/>
              <a:buChar char="•"/>
            </a:pPr>
            <a:r>
              <a:rPr lang="en-US" dirty="0" smtClean="0">
                <a:solidFill>
                  <a:schemeClr val="bg1">
                    <a:lumMod val="50000"/>
                  </a:schemeClr>
                </a:solidFill>
              </a:rPr>
              <a:t> Huge data storage demands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7368677" y="3485064"/>
            <a:ext cx="1333686" cy="1143160"/>
          </a:xfrm>
          <a:prstGeom prst="rect">
            <a:avLst/>
          </a:prstGeom>
        </p:spPr>
      </p:pic>
      <p:sp>
        <p:nvSpPr>
          <p:cNvPr id="12291" name="10 CuadroTexto"/>
          <p:cNvSpPr txBox="1">
            <a:spLocks noChangeArrowheads="1"/>
          </p:cNvSpPr>
          <p:nvPr/>
        </p:nvSpPr>
        <p:spPr bwMode="auto">
          <a:xfrm>
            <a:off x="392543" y="3804138"/>
            <a:ext cx="962124" cy="338554"/>
          </a:xfrm>
          <a:prstGeom prst="rect">
            <a:avLst/>
          </a:prstGeom>
          <a:noFill/>
          <a:ln w="9525">
            <a:noFill/>
            <a:miter lim="800000"/>
            <a:headEnd/>
            <a:tailEnd/>
          </a:ln>
        </p:spPr>
        <p:txBody>
          <a:bodyPr wrap="none">
            <a:spAutoFit/>
          </a:bodyPr>
          <a:lstStyle/>
          <a:p>
            <a:r>
              <a:rPr lang="es-ES" sz="1600" b="1" u="none" dirty="0" err="1"/>
              <a:t>Illumina</a:t>
            </a:r>
            <a:endParaRPr lang="es-ES" sz="1600" b="1" u="none" dirty="0"/>
          </a:p>
        </p:txBody>
      </p:sp>
      <p:sp>
        <p:nvSpPr>
          <p:cNvPr id="12292" name="11 CuadroTexto"/>
          <p:cNvSpPr txBox="1">
            <a:spLocks noChangeArrowheads="1"/>
          </p:cNvSpPr>
          <p:nvPr/>
        </p:nvSpPr>
        <p:spPr bwMode="auto">
          <a:xfrm>
            <a:off x="125646" y="5301210"/>
            <a:ext cx="1495923" cy="338554"/>
          </a:xfrm>
          <a:prstGeom prst="rect">
            <a:avLst/>
          </a:prstGeom>
          <a:noFill/>
          <a:ln w="9525">
            <a:noFill/>
            <a:miter lim="800000"/>
            <a:headEnd/>
            <a:tailEnd/>
          </a:ln>
        </p:spPr>
        <p:txBody>
          <a:bodyPr wrap="none">
            <a:spAutoFit/>
          </a:bodyPr>
          <a:lstStyle/>
          <a:p>
            <a:pPr algn="ctr"/>
            <a:r>
              <a:rPr lang="es-ES" sz="1600" b="1" u="none" dirty="0" err="1" smtClean="0"/>
              <a:t>Thermofisher</a:t>
            </a:r>
            <a:endParaRPr lang="es-ES" sz="1600" b="1" u="none" dirty="0"/>
          </a:p>
        </p:txBody>
      </p:sp>
      <p:sp>
        <p:nvSpPr>
          <p:cNvPr id="12293" name="12 CuadroTexto"/>
          <p:cNvSpPr txBox="1">
            <a:spLocks noChangeArrowheads="1"/>
          </p:cNvSpPr>
          <p:nvPr/>
        </p:nvSpPr>
        <p:spPr bwMode="auto">
          <a:xfrm>
            <a:off x="411779" y="2349894"/>
            <a:ext cx="923651" cy="338554"/>
          </a:xfrm>
          <a:prstGeom prst="rect">
            <a:avLst/>
          </a:prstGeom>
          <a:noFill/>
          <a:ln w="9525">
            <a:noFill/>
            <a:miter lim="800000"/>
            <a:headEnd/>
            <a:tailEnd/>
          </a:ln>
        </p:spPr>
        <p:txBody>
          <a:bodyPr wrap="none">
            <a:spAutoFit/>
          </a:bodyPr>
          <a:lstStyle/>
          <a:p>
            <a:r>
              <a:rPr lang="es-ES" sz="1600" b="1" u="none" dirty="0">
                <a:solidFill>
                  <a:schemeClr val="bg1">
                    <a:lumMod val="75000"/>
                  </a:schemeClr>
                </a:solidFill>
              </a:rPr>
              <a:t>ROCHE</a:t>
            </a:r>
          </a:p>
        </p:txBody>
      </p:sp>
      <p:sp>
        <p:nvSpPr>
          <p:cNvPr id="12302" name="9 Rectángulo"/>
          <p:cNvSpPr>
            <a:spLocks noChangeArrowheads="1"/>
          </p:cNvSpPr>
          <p:nvPr/>
        </p:nvSpPr>
        <p:spPr bwMode="auto">
          <a:xfrm>
            <a:off x="6784268" y="2889034"/>
            <a:ext cx="1042273" cy="246221"/>
          </a:xfrm>
          <a:prstGeom prst="rect">
            <a:avLst/>
          </a:prstGeom>
          <a:noFill/>
          <a:ln w="9525">
            <a:noFill/>
            <a:miter lim="800000"/>
            <a:headEnd/>
            <a:tailEnd/>
          </a:ln>
        </p:spPr>
        <p:txBody>
          <a:bodyPr wrap="none">
            <a:spAutoFit/>
          </a:bodyPr>
          <a:lstStyle/>
          <a:p>
            <a:r>
              <a:rPr lang="es-ES" sz="1000" b="1" u="none" dirty="0">
                <a:solidFill>
                  <a:schemeClr val="bg1">
                    <a:lumMod val="75000"/>
                  </a:schemeClr>
                </a:solidFill>
              </a:rPr>
              <a:t>GS Junior 454</a:t>
            </a:r>
          </a:p>
        </p:txBody>
      </p:sp>
      <p:sp>
        <p:nvSpPr>
          <p:cNvPr id="12303" name="9 Rectángulo"/>
          <p:cNvSpPr>
            <a:spLocks noChangeArrowheads="1"/>
          </p:cNvSpPr>
          <p:nvPr/>
        </p:nvSpPr>
        <p:spPr bwMode="auto">
          <a:xfrm>
            <a:off x="2872271" y="2911463"/>
            <a:ext cx="968535" cy="246221"/>
          </a:xfrm>
          <a:prstGeom prst="rect">
            <a:avLst/>
          </a:prstGeom>
          <a:noFill/>
          <a:ln w="9525">
            <a:noFill/>
            <a:miter lim="800000"/>
            <a:headEnd/>
            <a:tailEnd/>
          </a:ln>
        </p:spPr>
        <p:txBody>
          <a:bodyPr wrap="none">
            <a:spAutoFit/>
          </a:bodyPr>
          <a:lstStyle/>
          <a:p>
            <a:r>
              <a:rPr lang="es-ES" sz="1000" b="1" u="none" dirty="0">
                <a:solidFill>
                  <a:schemeClr val="bg1">
                    <a:lumMod val="75000"/>
                  </a:schemeClr>
                </a:solidFill>
              </a:rPr>
              <a:t>GS FLX+ 454</a:t>
            </a:r>
          </a:p>
        </p:txBody>
      </p:sp>
      <p:pic>
        <p:nvPicPr>
          <p:cNvPr id="12304"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96586" y="1914304"/>
            <a:ext cx="991701" cy="9142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305" name="Picture 40" descr="http://t1.gstatic.com/images?q=tbn:ANd9GcQ3ZfPglv_auf4Ngr1CwYmYNkF3BP1GjUmsvgdTY5o4EXaqBMU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716475" y="1994089"/>
            <a:ext cx="1272597" cy="834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332" name="Line 44"/>
          <p:cNvSpPr>
            <a:spLocks noChangeShapeType="1"/>
          </p:cNvSpPr>
          <p:nvPr/>
        </p:nvSpPr>
        <p:spPr bwMode="auto">
          <a:xfrm>
            <a:off x="1599406" y="1269702"/>
            <a:ext cx="0" cy="5327650"/>
          </a:xfrm>
          <a:prstGeom prst="line">
            <a:avLst/>
          </a:prstGeom>
          <a:noFill/>
          <a:ln w="9525">
            <a:solidFill>
              <a:schemeClr val="tx1"/>
            </a:solidFill>
            <a:round/>
            <a:headEnd/>
            <a:tailEnd/>
          </a:ln>
          <a:effectLst/>
        </p:spPr>
        <p:txBody>
          <a:bodyPr/>
          <a:lstStyle/>
          <a:p>
            <a:endParaRPr lang="ca-ES" u="none"/>
          </a:p>
        </p:txBody>
      </p:sp>
      <p:pic>
        <p:nvPicPr>
          <p:cNvPr id="81924" name="Picture 4"/>
          <p:cNvPicPr>
            <a:picLocks noChangeAspect="1" noChangeArrowheads="1"/>
          </p:cNvPicPr>
          <p:nvPr/>
        </p:nvPicPr>
        <p:blipFill>
          <a:blip r:embed="rId6" cstate="print"/>
          <a:srcRect/>
          <a:stretch>
            <a:fillRect/>
          </a:stretch>
        </p:blipFill>
        <p:spPr bwMode="auto">
          <a:xfrm>
            <a:off x="8224946" y="4943632"/>
            <a:ext cx="1368153" cy="1305648"/>
          </a:xfrm>
          <a:prstGeom prst="rect">
            <a:avLst/>
          </a:prstGeom>
          <a:noFill/>
          <a:ln w="9525">
            <a:noFill/>
            <a:miter lim="800000"/>
            <a:headEnd/>
            <a:tailEnd/>
          </a:ln>
        </p:spPr>
      </p:pic>
      <p:sp>
        <p:nvSpPr>
          <p:cNvPr id="48" name="9 Rectángulo"/>
          <p:cNvSpPr>
            <a:spLocks noChangeArrowheads="1"/>
          </p:cNvSpPr>
          <p:nvPr/>
        </p:nvSpPr>
        <p:spPr bwMode="auto">
          <a:xfrm>
            <a:off x="8327106" y="6249280"/>
            <a:ext cx="1164402" cy="276999"/>
          </a:xfrm>
          <a:prstGeom prst="rect">
            <a:avLst/>
          </a:prstGeom>
          <a:noFill/>
          <a:ln w="9525">
            <a:noFill/>
            <a:miter lim="800000"/>
            <a:headEnd/>
            <a:tailEnd/>
          </a:ln>
        </p:spPr>
        <p:txBody>
          <a:bodyPr>
            <a:spAutoFit/>
          </a:bodyPr>
          <a:lstStyle/>
          <a:p>
            <a:r>
              <a:rPr lang="es-ES" sz="1200" u="none" dirty="0" err="1" smtClean="0">
                <a:solidFill>
                  <a:srgbClr val="3E97F8"/>
                </a:solidFill>
                <a:latin typeface="+mj-lt"/>
              </a:rPr>
              <a:t>IonPGM</a:t>
            </a:r>
            <a:endParaRPr lang="es-ES" sz="1200" u="none" dirty="0">
              <a:solidFill>
                <a:srgbClr val="3E97F8"/>
              </a:solidFill>
              <a:latin typeface="+mj-lt"/>
            </a:endParaRPr>
          </a:p>
        </p:txBody>
      </p:sp>
      <p:sp>
        <p:nvSpPr>
          <p:cNvPr id="50" name="9 Rectángulo"/>
          <p:cNvSpPr>
            <a:spLocks noChangeArrowheads="1"/>
          </p:cNvSpPr>
          <p:nvPr/>
        </p:nvSpPr>
        <p:spPr bwMode="auto">
          <a:xfrm>
            <a:off x="2982167" y="6228391"/>
            <a:ext cx="2459596" cy="276999"/>
          </a:xfrm>
          <a:prstGeom prst="rect">
            <a:avLst/>
          </a:prstGeom>
          <a:noFill/>
          <a:ln w="9525">
            <a:noFill/>
            <a:miter lim="800000"/>
            <a:headEnd/>
            <a:tailEnd/>
          </a:ln>
        </p:spPr>
        <p:txBody>
          <a:bodyPr wrap="square">
            <a:spAutoFit/>
          </a:bodyPr>
          <a:lstStyle/>
          <a:p>
            <a:r>
              <a:rPr lang="es-ES" sz="1200" u="none" dirty="0" smtClean="0">
                <a:solidFill>
                  <a:srgbClr val="3E97F8"/>
                </a:solidFill>
                <a:latin typeface="+mj-lt"/>
              </a:rPr>
              <a:t>Ion Gene Studio S5 </a:t>
            </a:r>
            <a:r>
              <a:rPr lang="es-ES" sz="1200" u="none" dirty="0" err="1" smtClean="0">
                <a:solidFill>
                  <a:srgbClr val="3E97F8"/>
                </a:solidFill>
                <a:latin typeface="+mj-lt"/>
              </a:rPr>
              <a:t>PrimeSystem</a:t>
            </a:r>
            <a:r>
              <a:rPr lang="es-ES" sz="1200" u="none" dirty="0" smtClean="0">
                <a:solidFill>
                  <a:srgbClr val="3E97F8"/>
                </a:solidFill>
                <a:latin typeface="+mj-lt"/>
              </a:rPr>
              <a:t> </a:t>
            </a:r>
            <a:endParaRPr lang="es-ES" sz="1200" u="none" dirty="0">
              <a:solidFill>
                <a:srgbClr val="3E97F8"/>
              </a:solidFill>
              <a:latin typeface="+mj-lt"/>
            </a:endParaRPr>
          </a:p>
        </p:txBody>
      </p:sp>
      <p:sp>
        <p:nvSpPr>
          <p:cNvPr id="33" name="32 CuadroTexto"/>
          <p:cNvSpPr txBox="1"/>
          <p:nvPr/>
        </p:nvSpPr>
        <p:spPr>
          <a:xfrm>
            <a:off x="3001920" y="1458189"/>
            <a:ext cx="628150" cy="1569660"/>
          </a:xfrm>
          <a:prstGeom prst="rect">
            <a:avLst/>
          </a:prstGeom>
          <a:noFill/>
        </p:spPr>
        <p:txBody>
          <a:bodyPr wrap="square" rtlCol="0">
            <a:spAutoFit/>
          </a:bodyPr>
          <a:lstStyle/>
          <a:p>
            <a:r>
              <a:rPr lang="ca-ES" sz="9600" dirty="0" smtClean="0">
                <a:solidFill>
                  <a:srgbClr val="FF0000"/>
                </a:solidFill>
              </a:rPr>
              <a:t>x</a:t>
            </a:r>
            <a:endParaRPr lang="ca-ES" sz="9600" dirty="0">
              <a:solidFill>
                <a:srgbClr val="FF0000"/>
              </a:solidFill>
            </a:endParaRPr>
          </a:p>
        </p:txBody>
      </p:sp>
      <p:sp>
        <p:nvSpPr>
          <p:cNvPr id="31" name="Text Box 42"/>
          <p:cNvSpPr txBox="1">
            <a:spLocks noChangeArrowheads="1"/>
          </p:cNvSpPr>
          <p:nvPr/>
        </p:nvSpPr>
        <p:spPr bwMode="auto">
          <a:xfrm>
            <a:off x="2417011" y="1338645"/>
            <a:ext cx="7017664" cy="338554"/>
          </a:xfrm>
          <a:prstGeom prst="rect">
            <a:avLst/>
          </a:prstGeom>
          <a:noFill/>
          <a:ln w="9525">
            <a:noFill/>
            <a:miter lim="800000"/>
            <a:headEnd/>
            <a:tailEnd/>
          </a:ln>
          <a:effectLst/>
        </p:spPr>
        <p:txBody>
          <a:bodyPr wrap="square">
            <a:spAutoFit/>
          </a:bodyPr>
          <a:lstStyle/>
          <a:p>
            <a:r>
              <a:rPr lang="ca-ES" sz="1600" b="1" u="none" dirty="0" err="1" smtClean="0">
                <a:solidFill>
                  <a:srgbClr val="0070C0"/>
                </a:solidFill>
                <a:effectLst>
                  <a:outerShdw blurRad="38100" dist="38100" dir="2700000" algn="tl">
                    <a:srgbClr val="000000">
                      <a:alpha val="43137"/>
                    </a:srgbClr>
                  </a:outerShdw>
                </a:effectLst>
              </a:rPr>
              <a:t>High</a:t>
            </a:r>
            <a:r>
              <a:rPr lang="ca-ES" sz="1600" b="1" u="none" dirty="0" smtClean="0">
                <a:solidFill>
                  <a:srgbClr val="0070C0"/>
                </a:solidFill>
                <a:effectLst>
                  <a:outerShdw blurRad="38100" dist="38100" dir="2700000" algn="tl">
                    <a:srgbClr val="000000">
                      <a:alpha val="43137"/>
                    </a:srgbClr>
                  </a:outerShdw>
                </a:effectLst>
              </a:rPr>
              <a:t> </a:t>
            </a:r>
            <a:r>
              <a:rPr lang="ca-ES" sz="1600" b="1" u="none" dirty="0" err="1" smtClean="0">
                <a:solidFill>
                  <a:srgbClr val="0070C0"/>
                </a:solidFill>
                <a:effectLst>
                  <a:outerShdw blurRad="38100" dist="38100" dir="2700000" algn="tl">
                    <a:srgbClr val="000000">
                      <a:alpha val="43137"/>
                    </a:srgbClr>
                  </a:outerShdw>
                </a:effectLst>
              </a:rPr>
              <a:t>throughput</a:t>
            </a:r>
            <a:r>
              <a:rPr lang="ca-ES" sz="1600" b="1" u="none" dirty="0" smtClean="0">
                <a:solidFill>
                  <a:srgbClr val="0070C0"/>
                </a:solidFill>
                <a:effectLst>
                  <a:outerShdw blurRad="38100" dist="38100" dir="2700000" algn="tl">
                    <a:srgbClr val="000000">
                      <a:alpha val="43137"/>
                    </a:srgbClr>
                  </a:outerShdw>
                </a:effectLst>
              </a:rPr>
              <a:t>				</a:t>
            </a:r>
            <a:r>
              <a:rPr lang="ca-ES" sz="1600" b="1" u="none" dirty="0" err="1" smtClean="0">
                <a:solidFill>
                  <a:srgbClr val="0070C0"/>
                </a:solidFill>
                <a:effectLst>
                  <a:outerShdw blurRad="38100" dist="38100" dir="2700000" algn="tl">
                    <a:srgbClr val="000000">
                      <a:alpha val="43137"/>
                    </a:srgbClr>
                  </a:outerShdw>
                </a:effectLst>
              </a:rPr>
              <a:t>Benchtop</a:t>
            </a:r>
            <a:endParaRPr lang="es-ES" sz="1600" b="1" u="none" dirty="0">
              <a:solidFill>
                <a:srgbClr val="0070C0"/>
              </a:solidFill>
              <a:effectLst>
                <a:outerShdw blurRad="38100" dist="38100" dir="2700000" algn="tl">
                  <a:srgbClr val="000000">
                    <a:alpha val="43137"/>
                  </a:srgbClr>
                </a:outerShdw>
              </a:effectLst>
            </a:endParaRPr>
          </a:p>
        </p:txBody>
      </p:sp>
      <p:sp>
        <p:nvSpPr>
          <p:cNvPr id="32" name="31 CuadroTexto"/>
          <p:cNvSpPr txBox="1"/>
          <p:nvPr/>
        </p:nvSpPr>
        <p:spPr>
          <a:xfrm>
            <a:off x="6882349" y="1641126"/>
            <a:ext cx="780087" cy="1323439"/>
          </a:xfrm>
          <a:prstGeom prst="rect">
            <a:avLst/>
          </a:prstGeom>
          <a:noFill/>
        </p:spPr>
        <p:txBody>
          <a:bodyPr wrap="square" rtlCol="0">
            <a:spAutoFit/>
          </a:bodyPr>
          <a:lstStyle/>
          <a:p>
            <a:r>
              <a:rPr lang="ca-ES" sz="8000" dirty="0" smtClean="0">
                <a:solidFill>
                  <a:srgbClr val="FF0000"/>
                </a:solidFill>
              </a:rPr>
              <a:t>x</a:t>
            </a:r>
            <a:endParaRPr lang="ca-ES" sz="8000" dirty="0">
              <a:solidFill>
                <a:srgbClr val="FF0000"/>
              </a:solidFill>
            </a:endParaRPr>
          </a:p>
        </p:txBody>
      </p:sp>
      <p:sp>
        <p:nvSpPr>
          <p:cNvPr id="36" name="35 CuadroTexto"/>
          <p:cNvSpPr txBox="1"/>
          <p:nvPr/>
        </p:nvSpPr>
        <p:spPr>
          <a:xfrm>
            <a:off x="4750218" y="1016031"/>
            <a:ext cx="1946367" cy="461665"/>
          </a:xfrm>
          <a:prstGeom prst="rect">
            <a:avLst/>
          </a:prstGeom>
          <a:noFill/>
        </p:spPr>
        <p:txBody>
          <a:bodyPr wrap="none" rtlCol="0">
            <a:spAutoFit/>
          </a:bodyPr>
          <a:lstStyle/>
          <a:p>
            <a:r>
              <a:rPr lang="en-US" sz="2400" b="1" dirty="0" smtClean="0">
                <a:solidFill>
                  <a:srgbClr val="0070C0"/>
                </a:solidFill>
                <a:effectLst>
                  <a:outerShdw blurRad="38100" dist="38100" dir="2700000" algn="tl">
                    <a:srgbClr val="000000">
                      <a:alpha val="43137"/>
                    </a:srgbClr>
                  </a:outerShdw>
                </a:effectLst>
              </a:rPr>
              <a:t>Instruments</a:t>
            </a:r>
            <a:endParaRPr lang="en-US" sz="2400" b="1" dirty="0">
              <a:solidFill>
                <a:srgbClr val="0070C0"/>
              </a:solidFill>
              <a:effectLst>
                <a:outerShdw blurRad="38100" dist="38100" dir="2700000" algn="tl">
                  <a:srgbClr val="000000">
                    <a:alpha val="43137"/>
                  </a:srgbClr>
                </a:outerShdw>
              </a:effectLst>
            </a:endParaRPr>
          </a:p>
        </p:txBody>
      </p:sp>
      <p:sp>
        <p:nvSpPr>
          <p:cNvPr id="37" name="3 Título"/>
          <p:cNvSpPr txBox="1">
            <a:spLocks/>
          </p:cNvSpPr>
          <p:nvPr/>
        </p:nvSpPr>
        <p:spPr>
          <a:xfrm>
            <a:off x="454357" y="206399"/>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smtClean="0">
                <a:ln>
                  <a:noFill/>
                </a:ln>
                <a:solidFill>
                  <a:schemeClr val="bg1"/>
                </a:solidFill>
                <a:effectLst/>
                <a:uLnTx/>
                <a:uFillTx/>
                <a:latin typeface="+mj-lt"/>
                <a:ea typeface="ＭＳ Ｐゴシック" pitchFamily="34" charset="-128"/>
                <a:cs typeface="+mj-cs"/>
              </a:rPr>
              <a:t>Second Generation Sequencing</a:t>
            </a:r>
            <a:endPar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endParaRPr>
          </a:p>
        </p:txBody>
      </p:sp>
      <p:pic>
        <p:nvPicPr>
          <p:cNvPr id="97285" name="Picture 5"/>
          <p:cNvPicPr>
            <a:picLocks noChangeAspect="1" noChangeArrowheads="1"/>
          </p:cNvPicPr>
          <p:nvPr/>
        </p:nvPicPr>
        <p:blipFill>
          <a:blip r:embed="rId7" cstate="print"/>
          <a:srcRect/>
          <a:stretch>
            <a:fillRect/>
          </a:stretch>
        </p:blipFill>
        <p:spPr bwMode="auto">
          <a:xfrm>
            <a:off x="4493339" y="3261814"/>
            <a:ext cx="878903" cy="1539959"/>
          </a:xfrm>
          <a:prstGeom prst="rect">
            <a:avLst/>
          </a:prstGeom>
          <a:noFill/>
          <a:ln w="9525">
            <a:noFill/>
            <a:miter lim="800000"/>
            <a:headEnd/>
            <a:tailEnd/>
          </a:ln>
          <a:effectLst/>
        </p:spPr>
      </p:pic>
      <p:pic>
        <p:nvPicPr>
          <p:cNvPr id="4" name="Imagen 3"/>
          <p:cNvPicPr>
            <a:picLocks noChangeAspect="1"/>
          </p:cNvPicPr>
          <p:nvPr/>
        </p:nvPicPr>
        <p:blipFill>
          <a:blip r:embed="rId8"/>
          <a:stretch>
            <a:fillRect/>
          </a:stretch>
        </p:blipFill>
        <p:spPr>
          <a:xfrm>
            <a:off x="6312449" y="3399328"/>
            <a:ext cx="1181265" cy="1228896"/>
          </a:xfrm>
          <a:prstGeom prst="rect">
            <a:avLst/>
          </a:prstGeom>
        </p:spPr>
      </p:pic>
      <p:pic>
        <p:nvPicPr>
          <p:cNvPr id="6" name="Imagen 5"/>
          <p:cNvPicPr>
            <a:picLocks noChangeAspect="1"/>
          </p:cNvPicPr>
          <p:nvPr/>
        </p:nvPicPr>
        <p:blipFill>
          <a:blip r:embed="rId9"/>
          <a:stretch>
            <a:fillRect/>
          </a:stretch>
        </p:blipFill>
        <p:spPr>
          <a:xfrm>
            <a:off x="8523651" y="3499827"/>
            <a:ext cx="1190791" cy="1152686"/>
          </a:xfrm>
          <a:prstGeom prst="rect">
            <a:avLst/>
          </a:prstGeom>
        </p:spPr>
      </p:pic>
      <p:sp>
        <p:nvSpPr>
          <p:cNvPr id="8" name="Rectángulo redondeado 7"/>
          <p:cNvSpPr/>
          <p:nvPr/>
        </p:nvSpPr>
        <p:spPr bwMode="auto">
          <a:xfrm>
            <a:off x="5750784" y="3290355"/>
            <a:ext cx="111968" cy="1211024"/>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sp>
        <p:nvSpPr>
          <p:cNvPr id="11" name="Rectángulo 10"/>
          <p:cNvSpPr/>
          <p:nvPr/>
        </p:nvSpPr>
        <p:spPr>
          <a:xfrm>
            <a:off x="6355445" y="6239853"/>
            <a:ext cx="1446165" cy="276999"/>
          </a:xfrm>
          <a:prstGeom prst="rect">
            <a:avLst/>
          </a:prstGeom>
        </p:spPr>
        <p:txBody>
          <a:bodyPr wrap="none">
            <a:spAutoFit/>
          </a:bodyPr>
          <a:lstStyle/>
          <a:p>
            <a:r>
              <a:rPr lang="en-GB" sz="1200" dirty="0">
                <a:solidFill>
                  <a:srgbClr val="3E97F8"/>
                </a:solidFill>
                <a:latin typeface="+mj-lt"/>
              </a:rPr>
              <a:t>Ion </a:t>
            </a:r>
            <a:r>
              <a:rPr lang="en-GB" sz="1200" dirty="0" smtClean="0">
                <a:solidFill>
                  <a:srgbClr val="3E97F8"/>
                </a:solidFill>
                <a:latin typeface="+mj-lt"/>
              </a:rPr>
              <a:t>Torrent </a:t>
            </a:r>
            <a:r>
              <a:rPr lang="en-GB" sz="1200" dirty="0" err="1" smtClean="0">
                <a:solidFill>
                  <a:srgbClr val="3E97F8"/>
                </a:solidFill>
                <a:latin typeface="+mj-lt"/>
              </a:rPr>
              <a:t>Genexus</a:t>
            </a:r>
            <a:endParaRPr lang="en-GB" sz="1200" i="0" dirty="0">
              <a:solidFill>
                <a:srgbClr val="3E97F8"/>
              </a:solidFill>
              <a:effectLst/>
              <a:latin typeface="+mj-lt"/>
            </a:endParaRPr>
          </a:p>
        </p:txBody>
      </p:sp>
      <p:pic>
        <p:nvPicPr>
          <p:cNvPr id="12" name="Imagen 11"/>
          <p:cNvPicPr>
            <a:picLocks noChangeAspect="1"/>
          </p:cNvPicPr>
          <p:nvPr/>
        </p:nvPicPr>
        <p:blipFill>
          <a:blip r:embed="rId10"/>
          <a:stretch>
            <a:fillRect/>
          </a:stretch>
        </p:blipFill>
        <p:spPr>
          <a:xfrm>
            <a:off x="3136831" y="5188333"/>
            <a:ext cx="1724266" cy="1066949"/>
          </a:xfrm>
          <a:prstGeom prst="rect">
            <a:avLst/>
          </a:prstGeom>
        </p:spPr>
      </p:pic>
      <p:sp>
        <p:nvSpPr>
          <p:cNvPr id="42" name="Rectángulo redondeado 41"/>
          <p:cNvSpPr/>
          <p:nvPr/>
        </p:nvSpPr>
        <p:spPr bwMode="auto">
          <a:xfrm>
            <a:off x="5750743" y="5131987"/>
            <a:ext cx="111968" cy="1211024"/>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pic>
        <p:nvPicPr>
          <p:cNvPr id="3" name="Imagen 2"/>
          <p:cNvPicPr>
            <a:picLocks noChangeAspect="1"/>
          </p:cNvPicPr>
          <p:nvPr/>
        </p:nvPicPr>
        <p:blipFill>
          <a:blip r:embed="rId11"/>
          <a:stretch>
            <a:fillRect/>
          </a:stretch>
        </p:blipFill>
        <p:spPr>
          <a:xfrm>
            <a:off x="1729242" y="3429000"/>
            <a:ext cx="1771897" cy="1314633"/>
          </a:xfrm>
          <a:prstGeom prst="rect">
            <a:avLst/>
          </a:prstGeom>
        </p:spPr>
      </p:pic>
      <p:pic>
        <p:nvPicPr>
          <p:cNvPr id="9" name="Imagen 8"/>
          <p:cNvPicPr>
            <a:picLocks noChangeAspect="1"/>
          </p:cNvPicPr>
          <p:nvPr/>
        </p:nvPicPr>
        <p:blipFill>
          <a:blip r:embed="rId12"/>
          <a:stretch>
            <a:fillRect/>
          </a:stretch>
        </p:blipFill>
        <p:spPr>
          <a:xfrm>
            <a:off x="3190420" y="3388775"/>
            <a:ext cx="1324160" cy="1257475"/>
          </a:xfrm>
          <a:prstGeom prst="rect">
            <a:avLst/>
          </a:prstGeom>
        </p:spPr>
      </p:pic>
      <p:sp>
        <p:nvSpPr>
          <p:cNvPr id="39" name="Rectángulo redondeado 38"/>
          <p:cNvSpPr/>
          <p:nvPr/>
        </p:nvSpPr>
        <p:spPr bwMode="auto">
          <a:xfrm>
            <a:off x="5750743" y="1864256"/>
            <a:ext cx="111968" cy="1211024"/>
          </a:xfrm>
          <a:prstGeom prst="roundRect">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Calibri" pitchFamily="34" charset="0"/>
            </a:endParaRPr>
          </a:p>
        </p:txBody>
      </p:sp>
      <p:pic>
        <p:nvPicPr>
          <p:cNvPr id="13" name="Imagen 12"/>
          <p:cNvPicPr>
            <a:picLocks noChangeAspect="1"/>
          </p:cNvPicPr>
          <p:nvPr/>
        </p:nvPicPr>
        <p:blipFill>
          <a:blip r:embed="rId13"/>
          <a:stretch>
            <a:fillRect/>
          </a:stretch>
        </p:blipFill>
        <p:spPr>
          <a:xfrm>
            <a:off x="6388207" y="5144926"/>
            <a:ext cx="1528221" cy="1109052"/>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CuadroTexto"/>
          <p:cNvSpPr txBox="1"/>
          <p:nvPr/>
        </p:nvSpPr>
        <p:spPr>
          <a:xfrm>
            <a:off x="506506" y="1202862"/>
            <a:ext cx="8580953"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Basic NGS workflow.</a:t>
            </a:r>
            <a:endParaRPr lang="en-US" sz="2000" dirty="0" smtClean="0">
              <a:solidFill>
                <a:schemeClr val="bg1">
                  <a:lumMod val="50000"/>
                </a:schemeClr>
              </a:solidFill>
            </a:endParaRPr>
          </a:p>
        </p:txBody>
      </p:sp>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12 Rectángulo redondeado"/>
          <p:cNvSpPr/>
          <p:nvPr/>
        </p:nvSpPr>
        <p:spPr>
          <a:xfrm>
            <a:off x="623519" y="2204864"/>
            <a:ext cx="2418269" cy="93610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 Library Preparation</a:t>
            </a:r>
            <a:endParaRPr lang="en-US" dirty="0"/>
          </a:p>
        </p:txBody>
      </p:sp>
      <p:sp>
        <p:nvSpPr>
          <p:cNvPr id="14" name="13 Rectángulo redondeado"/>
          <p:cNvSpPr/>
          <p:nvPr/>
        </p:nvSpPr>
        <p:spPr>
          <a:xfrm>
            <a:off x="623519" y="3380995"/>
            <a:ext cx="2418269" cy="93610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2. </a:t>
            </a:r>
            <a:r>
              <a:rPr lang="en-US" dirty="0" err="1" smtClean="0"/>
              <a:t>Clonal</a:t>
            </a:r>
            <a:r>
              <a:rPr lang="en-US" dirty="0" smtClean="0"/>
              <a:t> amplification</a:t>
            </a:r>
            <a:endParaRPr lang="en-US" dirty="0"/>
          </a:p>
        </p:txBody>
      </p:sp>
      <p:sp>
        <p:nvSpPr>
          <p:cNvPr id="15" name="14 Rectángulo redondeado"/>
          <p:cNvSpPr/>
          <p:nvPr/>
        </p:nvSpPr>
        <p:spPr>
          <a:xfrm>
            <a:off x="623519" y="4557126"/>
            <a:ext cx="2418269" cy="93610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3. Sequencing</a:t>
            </a:r>
            <a:endParaRPr lang="en-US" dirty="0"/>
          </a:p>
        </p:txBody>
      </p:sp>
      <p:sp>
        <p:nvSpPr>
          <p:cNvPr id="18" name="17 Rectángulo redondeado"/>
          <p:cNvSpPr/>
          <p:nvPr/>
        </p:nvSpPr>
        <p:spPr>
          <a:xfrm>
            <a:off x="3470835" y="2204864"/>
            <a:ext cx="6084676"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t>It is prepared by </a:t>
            </a:r>
            <a:r>
              <a:rPr lang="en-US" b="1" dirty="0" smtClean="0"/>
              <a:t>random fragmentation of DNA </a:t>
            </a:r>
            <a:r>
              <a:rPr lang="en-US" dirty="0" smtClean="0"/>
              <a:t>or cDNA sample, followed by </a:t>
            </a:r>
            <a:r>
              <a:rPr lang="en-US" b="1" dirty="0" smtClean="0"/>
              <a:t>adapter ligation</a:t>
            </a:r>
            <a:r>
              <a:rPr lang="en-US" dirty="0" smtClean="0"/>
              <a:t>. Adapter-</a:t>
            </a:r>
            <a:r>
              <a:rPr lang="en-US" dirty="0" err="1" smtClean="0"/>
              <a:t>ligated</a:t>
            </a:r>
            <a:r>
              <a:rPr lang="en-US" dirty="0" smtClean="0"/>
              <a:t> fragments are then </a:t>
            </a:r>
            <a:r>
              <a:rPr lang="en-US" b="1" dirty="0" smtClean="0"/>
              <a:t>PCR</a:t>
            </a:r>
            <a:r>
              <a:rPr lang="en-US" dirty="0" smtClean="0"/>
              <a:t> amplified and </a:t>
            </a:r>
            <a:r>
              <a:rPr lang="en-US" b="1" dirty="0" smtClean="0"/>
              <a:t>gel purified</a:t>
            </a:r>
            <a:endParaRPr lang="en-US" b="1" dirty="0"/>
          </a:p>
        </p:txBody>
      </p:sp>
      <p:sp>
        <p:nvSpPr>
          <p:cNvPr id="19" name="18 Rectángulo redondeado"/>
          <p:cNvSpPr/>
          <p:nvPr/>
        </p:nvSpPr>
        <p:spPr>
          <a:xfrm>
            <a:off x="3470835" y="3429000"/>
            <a:ext cx="6084676"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t>Each DNA fragment is amplified </a:t>
            </a:r>
            <a:r>
              <a:rPr lang="en-US" b="1" dirty="0" smtClean="0"/>
              <a:t>millions of times</a:t>
            </a:r>
            <a:r>
              <a:rPr lang="en-US" dirty="0" smtClean="0"/>
              <a:t>.</a:t>
            </a:r>
            <a:endParaRPr lang="en-US" dirty="0"/>
          </a:p>
        </p:txBody>
      </p:sp>
      <p:sp>
        <p:nvSpPr>
          <p:cNvPr id="20" name="19 Rectángulo redondeado"/>
          <p:cNvSpPr/>
          <p:nvPr/>
        </p:nvSpPr>
        <p:spPr>
          <a:xfrm>
            <a:off x="3470835" y="4653136"/>
            <a:ext cx="6084676"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t>The nucleotides incorporated are read by the </a:t>
            </a:r>
            <a:r>
              <a:rPr lang="en-US" b="1" dirty="0" smtClean="0"/>
              <a:t>detector</a:t>
            </a:r>
            <a:endParaRPr lang="en-US" b="1" dirty="0"/>
          </a:p>
        </p:txBody>
      </p:sp>
      <p:sp>
        <p:nvSpPr>
          <p:cNvPr id="1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6802" name="Picture 2"/>
          <p:cNvPicPr>
            <a:picLocks noChangeAspect="1" noChangeArrowheads="1"/>
          </p:cNvPicPr>
          <p:nvPr/>
        </p:nvPicPr>
        <p:blipFill>
          <a:blip r:embed="rId3" cstate="print"/>
          <a:srcRect/>
          <a:stretch>
            <a:fillRect/>
          </a:stretch>
        </p:blipFill>
        <p:spPr bwMode="auto">
          <a:xfrm>
            <a:off x="706079" y="2101755"/>
            <a:ext cx="4480947" cy="4119779"/>
          </a:xfrm>
          <a:prstGeom prst="rect">
            <a:avLst/>
          </a:prstGeom>
          <a:noFill/>
          <a:ln w="9525">
            <a:noFill/>
            <a:miter lim="800000"/>
            <a:headEnd/>
            <a:tailEnd/>
          </a:ln>
          <a:effectLst/>
        </p:spPr>
      </p:pic>
      <p:pic>
        <p:nvPicPr>
          <p:cNvPr id="76803" name="Picture 3"/>
          <p:cNvPicPr>
            <a:picLocks noChangeAspect="1" noChangeArrowheads="1"/>
          </p:cNvPicPr>
          <p:nvPr/>
        </p:nvPicPr>
        <p:blipFill>
          <a:blip r:embed="rId4" cstate="print"/>
          <a:srcRect/>
          <a:stretch>
            <a:fillRect/>
          </a:stretch>
        </p:blipFill>
        <p:spPr bwMode="auto">
          <a:xfrm>
            <a:off x="5499061" y="3429001"/>
            <a:ext cx="4003675" cy="1343025"/>
          </a:xfrm>
          <a:prstGeom prst="rect">
            <a:avLst/>
          </a:prstGeom>
          <a:noFill/>
          <a:ln w="9525">
            <a:noFill/>
            <a:miter lim="800000"/>
            <a:headEnd/>
            <a:tailEnd/>
          </a:ln>
          <a:effectLst/>
        </p:spPr>
      </p:pic>
      <p:sp>
        <p:nvSpPr>
          <p:cNvPr id="17" name="16 Rectángulo redondeado"/>
          <p:cNvSpPr/>
          <p:nvPr/>
        </p:nvSpPr>
        <p:spPr>
          <a:xfrm>
            <a:off x="5499061" y="5229200"/>
            <a:ext cx="3900433" cy="86409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dirty="0" smtClean="0">
                <a:solidFill>
                  <a:schemeClr val="tx1">
                    <a:lumMod val="65000"/>
                    <a:lumOff val="35000"/>
                  </a:schemeClr>
                </a:solidFill>
              </a:rPr>
              <a:t>Depending on the final application and method used for sequencing, different kits are available</a:t>
            </a:r>
            <a:endParaRPr lang="en-US" dirty="0">
              <a:solidFill>
                <a:schemeClr val="tx1">
                  <a:lumMod val="65000"/>
                  <a:lumOff val="35000"/>
                </a:schemeClr>
              </a:solidFill>
            </a:endParaRPr>
          </a:p>
        </p:txBody>
      </p:sp>
      <p:cxnSp>
        <p:nvCxnSpPr>
          <p:cNvPr id="22" name="21 Conector recto de flecha"/>
          <p:cNvCxnSpPr/>
          <p:nvPr/>
        </p:nvCxnSpPr>
        <p:spPr>
          <a:xfrm>
            <a:off x="8619407" y="2996952"/>
            <a:ext cx="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6747200" y="2636912"/>
            <a:ext cx="3432381" cy="338554"/>
          </a:xfrm>
          <a:prstGeom prst="rect">
            <a:avLst/>
          </a:prstGeom>
          <a:noFill/>
        </p:spPr>
        <p:txBody>
          <a:bodyPr wrap="square" rtlCol="0">
            <a:spAutoFit/>
          </a:bodyPr>
          <a:lstStyle/>
          <a:p>
            <a:r>
              <a:rPr lang="en-US" sz="1600" dirty="0" smtClean="0">
                <a:solidFill>
                  <a:schemeClr val="bg1">
                    <a:lumMod val="50000"/>
                  </a:schemeClr>
                </a:solidFill>
              </a:rPr>
              <a:t>Useful for multiplexing samples</a:t>
            </a:r>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spTree>
    <p:extLst>
      <p:ext uri="{BB962C8B-B14F-4D97-AF65-F5344CB8AC3E}">
        <p14:creationId xmlns:p14="http://schemas.microsoft.com/office/powerpoint/2010/main" val="35640387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spTree>
    <p:extLst>
      <p:ext uri="{BB962C8B-B14F-4D97-AF65-F5344CB8AC3E}">
        <p14:creationId xmlns:p14="http://schemas.microsoft.com/office/powerpoint/2010/main" val="13734335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334127" y="1962357"/>
            <a:ext cx="3248673" cy="209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154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534601" y="1730739"/>
            <a:ext cx="3248673" cy="2096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library preparation kits typ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15478">
            <a:off x="746314" y="2838940"/>
            <a:ext cx="4170119" cy="269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066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534601" y="1730739"/>
            <a:ext cx="3248673" cy="2096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library preparation kits typ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15478">
            <a:off x="746314" y="2838940"/>
            <a:ext cx="4170119" cy="269131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library preparation kits typ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9874">
            <a:off x="5228620" y="4244375"/>
            <a:ext cx="4020549" cy="22615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ibrary preparation kits typ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1761" y="2516893"/>
            <a:ext cx="2667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40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6" name="5 Marcador de texto"/>
          <p:cNvSpPr txBox="1">
            <a:spLocks/>
          </p:cNvSpPr>
          <p:nvPr/>
        </p:nvSpPr>
        <p:spPr>
          <a:xfrm>
            <a:off x="544795" y="1326877"/>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Library preparation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 Too many</a:t>
            </a:r>
            <a:r>
              <a:rPr kumimoji="0" lang="en-US" sz="1800" b="0" i="0" u="none" strike="noStrike" kern="1200" cap="none" spc="0" normalizeH="0" noProof="0" dirty="0" smtClean="0">
                <a:ln>
                  <a:noFill/>
                </a:ln>
                <a:solidFill>
                  <a:schemeClr val="tx1"/>
                </a:solidFill>
                <a:effectLst/>
                <a:uLnTx/>
                <a:uFillTx/>
                <a:latin typeface="Arial" charset="0"/>
                <a:ea typeface="ＭＳ Ｐゴシック" pitchFamily="34" charset="-128"/>
                <a:cs typeface="Arial" charset="0"/>
              </a:rPr>
              <a:t> methods / kits available</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026" name="Picture 2" descr="An external file that holds a picture, illustration, etc.&#10;Object name is nihms92359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41" y="2028819"/>
            <a:ext cx="4519191" cy="45530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ternal file that holds a picture, illustration, etc.&#10;Object name is nihms923593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821" y="1694942"/>
            <a:ext cx="3323953" cy="4269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3064328" y="6366460"/>
            <a:ext cx="4953000" cy="430887"/>
          </a:xfrm>
          <a:prstGeom prst="rect">
            <a:avLst/>
          </a:prstGeom>
        </p:spPr>
        <p:txBody>
          <a:bodyPr>
            <a:spAutoFit/>
          </a:bodyPr>
          <a:lstStyle/>
          <a:p>
            <a:r>
              <a:rPr lang="en-GB" sz="1050" dirty="0" err="1">
                <a:solidFill>
                  <a:srgbClr val="303030"/>
                </a:solidFill>
                <a:latin typeface="arial" panose="020B0604020202020204" pitchFamily="34" charset="0"/>
              </a:rPr>
              <a:t>Hrdlickova</a:t>
            </a:r>
            <a:r>
              <a:rPr lang="en-GB" sz="1050" dirty="0">
                <a:solidFill>
                  <a:srgbClr val="303030"/>
                </a:solidFill>
                <a:latin typeface="arial" panose="020B0604020202020204" pitchFamily="34" charset="0"/>
              </a:rPr>
              <a:t> R, </a:t>
            </a:r>
            <a:r>
              <a:rPr lang="en-GB" sz="1050" dirty="0" err="1">
                <a:solidFill>
                  <a:srgbClr val="303030"/>
                </a:solidFill>
                <a:latin typeface="arial" panose="020B0604020202020204" pitchFamily="34" charset="0"/>
              </a:rPr>
              <a:t>Toloue</a:t>
            </a:r>
            <a:r>
              <a:rPr lang="en-GB" sz="1050" dirty="0">
                <a:solidFill>
                  <a:srgbClr val="303030"/>
                </a:solidFill>
                <a:latin typeface="arial" panose="020B0604020202020204" pitchFamily="34" charset="0"/>
              </a:rPr>
              <a:t> M, </a:t>
            </a:r>
            <a:r>
              <a:rPr lang="en-GB" sz="1050" dirty="0" err="1">
                <a:solidFill>
                  <a:srgbClr val="303030"/>
                </a:solidFill>
                <a:latin typeface="arial" panose="020B0604020202020204" pitchFamily="34" charset="0"/>
              </a:rPr>
              <a:t>Tian</a:t>
            </a:r>
            <a:r>
              <a:rPr lang="en-GB" sz="1050" dirty="0">
                <a:solidFill>
                  <a:srgbClr val="303030"/>
                </a:solidFill>
                <a:latin typeface="arial" panose="020B0604020202020204" pitchFamily="34" charset="0"/>
              </a:rPr>
              <a:t> B. RNA-</a:t>
            </a:r>
            <a:r>
              <a:rPr lang="en-GB" sz="1050" dirty="0" err="1">
                <a:solidFill>
                  <a:srgbClr val="303030"/>
                </a:solidFill>
                <a:latin typeface="arial" panose="020B0604020202020204" pitchFamily="34" charset="0"/>
              </a:rPr>
              <a:t>Seq</a:t>
            </a:r>
            <a:r>
              <a:rPr lang="en-GB" sz="1050" dirty="0">
                <a:solidFill>
                  <a:srgbClr val="303030"/>
                </a:solidFill>
                <a:latin typeface="arial" panose="020B0604020202020204" pitchFamily="34" charset="0"/>
              </a:rPr>
              <a:t> methods for </a:t>
            </a:r>
            <a:r>
              <a:rPr lang="en-GB" sz="1050" dirty="0" err="1">
                <a:solidFill>
                  <a:srgbClr val="303030"/>
                </a:solidFill>
                <a:latin typeface="arial" panose="020B0604020202020204" pitchFamily="34" charset="0"/>
              </a:rPr>
              <a:t>transcriptome</a:t>
            </a:r>
            <a:r>
              <a:rPr lang="en-GB" sz="1050" dirty="0">
                <a:solidFill>
                  <a:srgbClr val="303030"/>
                </a:solidFill>
                <a:latin typeface="arial" panose="020B0604020202020204" pitchFamily="34" charset="0"/>
              </a:rPr>
              <a:t> analysis. </a:t>
            </a:r>
            <a:r>
              <a:rPr lang="en-GB" sz="1050" i="1" dirty="0">
                <a:solidFill>
                  <a:srgbClr val="303030"/>
                </a:solidFill>
                <a:latin typeface="arial" panose="020B0604020202020204" pitchFamily="34" charset="0"/>
              </a:rPr>
              <a:t>Wiley </a:t>
            </a:r>
            <a:r>
              <a:rPr lang="en-GB" sz="1050" i="1" dirty="0" err="1">
                <a:solidFill>
                  <a:srgbClr val="303030"/>
                </a:solidFill>
                <a:latin typeface="arial" panose="020B0604020202020204" pitchFamily="34" charset="0"/>
              </a:rPr>
              <a:t>Interdiscip</a:t>
            </a:r>
            <a:r>
              <a:rPr lang="en-GB" sz="1050" i="1" dirty="0">
                <a:solidFill>
                  <a:srgbClr val="303030"/>
                </a:solidFill>
                <a:latin typeface="arial" panose="020B0604020202020204" pitchFamily="34" charset="0"/>
              </a:rPr>
              <a:t> Rev RNA</a:t>
            </a:r>
            <a:r>
              <a:rPr lang="en-GB" sz="1050" dirty="0">
                <a:solidFill>
                  <a:srgbClr val="303030"/>
                </a:solidFill>
                <a:latin typeface="arial" panose="020B0604020202020204" pitchFamily="34" charset="0"/>
              </a:rPr>
              <a:t>. 2016;8(1):10.1002/wrna.1364.</a:t>
            </a:r>
            <a:endParaRPr lang="en-US" sz="1050" dirty="0"/>
          </a:p>
        </p:txBody>
      </p:sp>
      <p:pic>
        <p:nvPicPr>
          <p:cNvPr id="2050" name="Picture 2" descr="Image result for library preparation kits ty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5632">
            <a:off x="5534601" y="1730739"/>
            <a:ext cx="3248673" cy="2096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library preparation kits typ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15478">
            <a:off x="746314" y="2838940"/>
            <a:ext cx="4170119" cy="269131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library preparation kits typ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9874">
            <a:off x="5228620" y="4244375"/>
            <a:ext cx="4020549" cy="22615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ibrary preparation kits typ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1761" y="2516893"/>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9"/>
          <a:stretch>
            <a:fillRect/>
          </a:stretch>
        </p:blipFill>
        <p:spPr>
          <a:xfrm>
            <a:off x="2522483" y="2187250"/>
            <a:ext cx="3867523" cy="3304529"/>
          </a:xfrm>
          <a:prstGeom prst="rect">
            <a:avLst/>
          </a:prstGeom>
        </p:spPr>
      </p:pic>
    </p:spTree>
    <p:extLst>
      <p:ext uri="{BB962C8B-B14F-4D97-AF65-F5344CB8AC3E}">
        <p14:creationId xmlns:p14="http://schemas.microsoft.com/office/powerpoint/2010/main" val="2627743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6" name="5 Marcador de texto"/>
          <p:cNvSpPr txBox="1">
            <a:spLocks/>
          </p:cNvSpPr>
          <p:nvPr/>
        </p:nvSpPr>
        <p:spPr>
          <a:xfrm>
            <a:off x="394670" y="1340525"/>
            <a:ext cx="8751075" cy="424638"/>
          </a:xfrm>
          <a:prstGeom prst="rect">
            <a:avLst/>
          </a:prstGeom>
        </p:spPr>
        <p:txBody>
          <a:bodyPr/>
          <a:lstStyle/>
          <a:p>
            <a:pPr lvl="0">
              <a:defRPr/>
            </a:pPr>
            <a:r>
              <a:rPr lang="en-US" sz="2300" b="1" dirty="0" smtClean="0">
                <a:solidFill>
                  <a:srgbClr val="7D468C"/>
                </a:solidFill>
                <a:latin typeface="+mn-lt"/>
                <a:ea typeface="+mn-ea"/>
                <a:cs typeface="+mn-cs"/>
              </a:rPr>
              <a:t>Clonal amplification: </a:t>
            </a:r>
            <a:r>
              <a:rPr lang="en-US" sz="2300" b="1" dirty="0">
                <a:solidFill>
                  <a:srgbClr val="7D468C"/>
                </a:solidFill>
              </a:rPr>
              <a:t>Bridge PCR (Illumina)</a:t>
            </a:r>
            <a:r>
              <a:rPr lang="en-US" dirty="0"/>
              <a:t>:</a:t>
            </a:r>
            <a:endParaRPr kumimoji="0" lang="en-US" sz="1800" i="0" u="none" strike="noStrike" kern="1200" cap="none" spc="0" normalizeH="0" baseline="0" noProof="0" dirty="0">
              <a:ln>
                <a:noFill/>
              </a:ln>
              <a:effectLst/>
              <a:uLnTx/>
              <a:uFillTx/>
              <a:latin typeface="Arial" charset="0"/>
              <a:ea typeface="ＭＳ Ｐゴシック" pitchFamily="34" charset="-128"/>
              <a:cs typeface="Arial" charset="0"/>
            </a:endParaRPr>
          </a:p>
        </p:txBody>
      </p:sp>
      <p:pic>
        <p:nvPicPr>
          <p:cNvPr id="2" name="Imagen 1"/>
          <p:cNvPicPr>
            <a:picLocks noChangeAspect="1"/>
          </p:cNvPicPr>
          <p:nvPr/>
        </p:nvPicPr>
        <p:blipFill>
          <a:blip r:embed="rId3"/>
          <a:stretch>
            <a:fillRect/>
          </a:stretch>
        </p:blipFill>
        <p:spPr>
          <a:xfrm>
            <a:off x="532783" y="2055636"/>
            <a:ext cx="8764845" cy="2035279"/>
          </a:xfrm>
          <a:prstGeom prst="rect">
            <a:avLst/>
          </a:prstGeom>
        </p:spPr>
      </p:pic>
      <p:pic>
        <p:nvPicPr>
          <p:cNvPr id="3" name="Imagen 2"/>
          <p:cNvPicPr>
            <a:picLocks noChangeAspect="1"/>
          </p:cNvPicPr>
          <p:nvPr/>
        </p:nvPicPr>
        <p:blipFill>
          <a:blip r:embed="rId4"/>
          <a:stretch>
            <a:fillRect/>
          </a:stretch>
        </p:blipFill>
        <p:spPr>
          <a:xfrm>
            <a:off x="8192276" y="6416667"/>
            <a:ext cx="1439793" cy="286738"/>
          </a:xfrm>
          <a:prstGeom prst="rect">
            <a:avLst/>
          </a:prstGeom>
        </p:spPr>
      </p:pic>
      <p:pic>
        <p:nvPicPr>
          <p:cNvPr id="7" name="Imagen 6"/>
          <p:cNvPicPr>
            <a:picLocks noChangeAspect="1"/>
          </p:cNvPicPr>
          <p:nvPr/>
        </p:nvPicPr>
        <p:blipFill>
          <a:blip r:embed="rId5"/>
          <a:stretch>
            <a:fillRect/>
          </a:stretch>
        </p:blipFill>
        <p:spPr>
          <a:xfrm>
            <a:off x="533405" y="4254677"/>
            <a:ext cx="8764223" cy="199822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3" name="Imagen 2"/>
          <p:cNvPicPr>
            <a:picLocks noChangeAspect="1"/>
          </p:cNvPicPr>
          <p:nvPr/>
        </p:nvPicPr>
        <p:blipFill>
          <a:blip r:embed="rId3"/>
          <a:stretch>
            <a:fillRect/>
          </a:stretch>
        </p:blipFill>
        <p:spPr>
          <a:xfrm>
            <a:off x="8192276" y="6416667"/>
            <a:ext cx="1439793" cy="286738"/>
          </a:xfrm>
          <a:prstGeom prst="rect">
            <a:avLst/>
          </a:prstGeom>
        </p:spPr>
      </p:pic>
      <p:pic>
        <p:nvPicPr>
          <p:cNvPr id="2" name="Imagen 1"/>
          <p:cNvPicPr>
            <a:picLocks noChangeAspect="1"/>
          </p:cNvPicPr>
          <p:nvPr/>
        </p:nvPicPr>
        <p:blipFill>
          <a:blip r:embed="rId4"/>
          <a:stretch>
            <a:fillRect/>
          </a:stretch>
        </p:blipFill>
        <p:spPr>
          <a:xfrm>
            <a:off x="400575" y="2119327"/>
            <a:ext cx="8745170" cy="3217783"/>
          </a:xfrm>
          <a:prstGeom prst="rect">
            <a:avLst/>
          </a:prstGeom>
        </p:spPr>
      </p:pic>
      <p:sp>
        <p:nvSpPr>
          <p:cNvPr id="7" name="5 Marcador de texto"/>
          <p:cNvSpPr txBox="1">
            <a:spLocks/>
          </p:cNvSpPr>
          <p:nvPr/>
        </p:nvSpPr>
        <p:spPr>
          <a:xfrm>
            <a:off x="394670" y="1340525"/>
            <a:ext cx="8751075" cy="424638"/>
          </a:xfrm>
          <a:prstGeom prst="rect">
            <a:avLst/>
          </a:prstGeom>
        </p:spPr>
        <p:txBody>
          <a:bodyPr/>
          <a:lstStyle/>
          <a:p>
            <a:pPr lvl="0">
              <a:defRPr/>
            </a:pPr>
            <a:r>
              <a:rPr lang="en-US" sz="2300" b="1" dirty="0" smtClean="0">
                <a:solidFill>
                  <a:srgbClr val="7D468C"/>
                </a:solidFill>
                <a:latin typeface="+mn-lt"/>
                <a:ea typeface="+mn-ea"/>
                <a:cs typeface="+mn-cs"/>
              </a:rPr>
              <a:t>Clonal amplification: </a:t>
            </a:r>
            <a:r>
              <a:rPr lang="en-US" sz="2300" b="1" dirty="0">
                <a:solidFill>
                  <a:srgbClr val="7D468C"/>
                </a:solidFill>
              </a:rPr>
              <a:t>Bridge PCR (Illumina</a:t>
            </a:r>
            <a:r>
              <a:rPr lang="en-US" sz="2300" b="1" dirty="0" smtClean="0">
                <a:solidFill>
                  <a:srgbClr val="7D468C"/>
                </a:solidFill>
              </a:rPr>
              <a:t>)</a:t>
            </a:r>
            <a:endParaRPr kumimoji="0" lang="en-US" sz="1800" i="0" u="none" strike="noStrike" kern="1200" cap="none" spc="0" normalizeH="0" baseline="0" noProof="0" dirty="0">
              <a:ln>
                <a:noFill/>
              </a:ln>
              <a:effectLst/>
              <a:uLnTx/>
              <a:uFillTx/>
              <a:latin typeface="Arial" charset="0"/>
              <a:ea typeface="ＭＳ Ｐゴシック" pitchFamily="34" charset="-128"/>
              <a:cs typeface="Arial" charset="0"/>
            </a:endParaRPr>
          </a:p>
        </p:txBody>
      </p:sp>
    </p:spTree>
    <p:extLst>
      <p:ext uri="{BB962C8B-B14F-4D97-AF65-F5344CB8AC3E}">
        <p14:creationId xmlns:p14="http://schemas.microsoft.com/office/powerpoint/2010/main" val="5422235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8"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 Bridge PCR (</a:t>
            </a:r>
            <a:r>
              <a:rPr lang="en-US" sz="2300" b="1" dirty="0" err="1" smtClean="0">
                <a:solidFill>
                  <a:srgbClr val="7D468C"/>
                </a:solidFill>
                <a:latin typeface="+mn-lt"/>
                <a:ea typeface="+mn-ea"/>
                <a:cs typeface="+mn-cs"/>
              </a:rPr>
              <a:t>Illumina</a:t>
            </a:r>
            <a:r>
              <a:rPr lang="en-US" sz="2300" b="1" dirty="0" smtClean="0">
                <a:solidFill>
                  <a:srgbClr val="7D468C"/>
                </a:solidFill>
                <a:latin typeface="+mn-lt"/>
                <a:ea typeface="+mn-ea"/>
                <a:cs typeface="+mn-cs"/>
              </a:rPr>
              <a:t>)</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
        <p:nvSpPr>
          <p:cNvPr id="2" name="Rectángulo 1"/>
          <p:cNvSpPr/>
          <p:nvPr/>
        </p:nvSpPr>
        <p:spPr>
          <a:xfrm>
            <a:off x="394670" y="1986249"/>
            <a:ext cx="7034830" cy="1200329"/>
          </a:xfrm>
          <a:prstGeom prst="rect">
            <a:avLst/>
          </a:prstGeom>
        </p:spPr>
        <p:txBody>
          <a:bodyPr wrap="square">
            <a:spAutoFit/>
          </a:bodyPr>
          <a:lstStyle/>
          <a:p>
            <a:r>
              <a:rPr lang="en-GB" b="1" dirty="0"/>
              <a:t>SYBR QC</a:t>
            </a:r>
            <a:r>
              <a:rPr lang="en-GB" dirty="0"/>
              <a:t>: Ensure successful amplification before </a:t>
            </a:r>
            <a:r>
              <a:rPr lang="en-GB" dirty="0" smtClean="0"/>
              <a:t>continuing</a:t>
            </a:r>
          </a:p>
          <a:p>
            <a:endParaRPr lang="en-GB" dirty="0"/>
          </a:p>
          <a:p>
            <a:pPr marL="742950" lvl="1" indent="-285750">
              <a:buFont typeface="Arial" panose="020B0604020202020204" pitchFamily="34" charset="0"/>
              <a:buChar char="•"/>
            </a:pPr>
            <a:r>
              <a:rPr lang="en-GB" dirty="0"/>
              <a:t>GOAL: Visually confirm successful cluster generation and optimal density before continuing</a:t>
            </a:r>
            <a:endParaRPr lang="en-US" dirty="0"/>
          </a:p>
        </p:txBody>
      </p:sp>
      <p:pic>
        <p:nvPicPr>
          <p:cNvPr id="3" name="Imagen 2"/>
          <p:cNvPicPr>
            <a:picLocks noChangeAspect="1"/>
          </p:cNvPicPr>
          <p:nvPr/>
        </p:nvPicPr>
        <p:blipFill>
          <a:blip r:embed="rId3"/>
          <a:stretch>
            <a:fillRect/>
          </a:stretch>
        </p:blipFill>
        <p:spPr>
          <a:xfrm>
            <a:off x="895739" y="3429000"/>
            <a:ext cx="7263946" cy="2086620"/>
          </a:xfrm>
          <a:prstGeom prst="rect">
            <a:avLst/>
          </a:prstGeom>
        </p:spPr>
      </p:pic>
      <p:sp>
        <p:nvSpPr>
          <p:cNvPr id="4" name="Rectángulo 3"/>
          <p:cNvSpPr/>
          <p:nvPr/>
        </p:nvSpPr>
        <p:spPr>
          <a:xfrm>
            <a:off x="1622003" y="5758042"/>
            <a:ext cx="6934168" cy="646331"/>
          </a:xfrm>
          <a:prstGeom prst="rect">
            <a:avLst/>
          </a:prstGeom>
        </p:spPr>
        <p:txBody>
          <a:bodyPr wrap="square">
            <a:spAutoFit/>
          </a:bodyPr>
          <a:lstStyle/>
          <a:p>
            <a:r>
              <a:rPr lang="en-GB" dirty="0"/>
              <a:t>– Too Sparse: Loss of valuable real estate on flow cell </a:t>
            </a:r>
            <a:endParaRPr lang="en-GB" dirty="0" smtClean="0"/>
          </a:p>
          <a:p>
            <a:r>
              <a:rPr lang="en-GB" dirty="0" smtClean="0"/>
              <a:t>– </a:t>
            </a:r>
            <a:r>
              <a:rPr lang="en-GB" dirty="0"/>
              <a:t>Too Dense: Analysis problems</a:t>
            </a:r>
            <a:endParaRPr lang="en-US" dirty="0"/>
          </a:p>
        </p:txBody>
      </p:sp>
      <p:pic>
        <p:nvPicPr>
          <p:cNvPr id="9" name="Imagen 8"/>
          <p:cNvPicPr>
            <a:picLocks noChangeAspect="1"/>
          </p:cNvPicPr>
          <p:nvPr/>
        </p:nvPicPr>
        <p:blipFill>
          <a:blip r:embed="rId4"/>
          <a:stretch>
            <a:fillRect/>
          </a:stretch>
        </p:blipFill>
        <p:spPr>
          <a:xfrm>
            <a:off x="8192276" y="6416667"/>
            <a:ext cx="1439793" cy="28673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 name="16 CuadroTexto"/>
          <p:cNvSpPr txBox="1"/>
          <p:nvPr/>
        </p:nvSpPr>
        <p:spPr>
          <a:xfrm>
            <a:off x="665848" y="1282942"/>
            <a:ext cx="4698722" cy="523220"/>
          </a:xfrm>
          <a:prstGeom prst="rect">
            <a:avLst/>
          </a:prstGeom>
          <a:noFill/>
        </p:spPr>
        <p:txBody>
          <a:bodyPr wrap="none" rtlCol="0">
            <a:spAutoFit/>
          </a:bodyPr>
          <a:lstStyle/>
          <a:p>
            <a:r>
              <a:rPr lang="ca-ES" sz="2800" b="1" u="none" dirty="0" err="1" smtClean="0">
                <a:solidFill>
                  <a:schemeClr val="bg1">
                    <a:lumMod val="50000"/>
                  </a:schemeClr>
                </a:solidFill>
                <a:effectLst>
                  <a:outerShdw blurRad="38100" dist="38100" dir="2700000" algn="tl">
                    <a:srgbClr val="000000">
                      <a:alpha val="43137"/>
                    </a:srgbClr>
                  </a:outerShdw>
                </a:effectLst>
              </a:rPr>
              <a:t>Personalized</a:t>
            </a:r>
            <a:r>
              <a:rPr lang="ca-ES" sz="2800" b="1" u="none" dirty="0" smtClean="0">
                <a:solidFill>
                  <a:schemeClr val="bg1">
                    <a:lumMod val="50000"/>
                  </a:schemeClr>
                </a:solidFill>
                <a:effectLst>
                  <a:outerShdw blurRad="38100" dist="38100" dir="2700000" algn="tl">
                    <a:srgbClr val="000000">
                      <a:alpha val="43137"/>
                    </a:srgbClr>
                  </a:outerShdw>
                </a:effectLst>
              </a:rPr>
              <a:t> </a:t>
            </a:r>
            <a:r>
              <a:rPr lang="ca-ES" sz="2800" b="1" u="none" dirty="0" err="1" smtClean="0">
                <a:solidFill>
                  <a:schemeClr val="bg1">
                    <a:lumMod val="50000"/>
                  </a:schemeClr>
                </a:solidFill>
                <a:effectLst>
                  <a:outerShdw blurRad="38100" dist="38100" dir="2700000" algn="tl">
                    <a:srgbClr val="000000">
                      <a:alpha val="43137"/>
                    </a:srgbClr>
                  </a:outerShdw>
                </a:effectLst>
              </a:rPr>
              <a:t>medicine</a:t>
            </a:r>
            <a:r>
              <a:rPr lang="ca-ES" sz="2800" b="1" u="none" dirty="0" smtClean="0">
                <a:solidFill>
                  <a:schemeClr val="bg1">
                    <a:lumMod val="50000"/>
                  </a:schemeClr>
                </a:solidFill>
                <a:effectLst>
                  <a:outerShdw blurRad="38100" dist="38100" dir="2700000" algn="tl">
                    <a:srgbClr val="000000">
                      <a:alpha val="43137"/>
                    </a:srgbClr>
                  </a:outerShdw>
                </a:effectLst>
              </a:rPr>
              <a:t> era</a:t>
            </a:r>
            <a:endParaRPr lang="ca-ES" sz="2800" b="1" u="none" dirty="0">
              <a:solidFill>
                <a:schemeClr val="bg1">
                  <a:lumMod val="50000"/>
                </a:schemeClr>
              </a:solidFill>
              <a:effectLst>
                <a:outerShdw blurRad="38100" dist="38100" dir="2700000" algn="tl">
                  <a:srgbClr val="000000">
                    <a:alpha val="43137"/>
                  </a:srgbClr>
                </a:outerShdw>
              </a:effectLst>
            </a:endParaRPr>
          </a:p>
        </p:txBody>
      </p:sp>
      <p:sp>
        <p:nvSpPr>
          <p:cNvPr id="22" name="21 Flecha abajo"/>
          <p:cNvSpPr/>
          <p:nvPr/>
        </p:nvSpPr>
        <p:spPr>
          <a:xfrm>
            <a:off x="5569987" y="2809397"/>
            <a:ext cx="287441" cy="1239206"/>
          </a:xfrm>
          <a:prstGeom prst="downArrow">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5" name="24 CuadroTexto"/>
          <p:cNvSpPr txBox="1"/>
          <p:nvPr/>
        </p:nvSpPr>
        <p:spPr>
          <a:xfrm>
            <a:off x="4796983" y="4365104"/>
            <a:ext cx="3680816" cy="1938992"/>
          </a:xfrm>
          <a:prstGeom prst="rect">
            <a:avLst/>
          </a:prstGeom>
          <a:noFill/>
        </p:spPr>
        <p:txBody>
          <a:bodyPr wrap="none" rtlCol="0">
            <a:spAutoFit/>
          </a:bodyPr>
          <a:lstStyle/>
          <a:p>
            <a:pPr>
              <a:lnSpc>
                <a:spcPct val="150000"/>
              </a:lnSpc>
              <a:buFont typeface="Arial" pitchFamily="34" charset="0"/>
              <a:buChar char="•"/>
            </a:pPr>
            <a:r>
              <a:rPr lang="ca-ES" sz="2000" u="none" dirty="0" err="1" smtClean="0">
                <a:solidFill>
                  <a:schemeClr val="bg1">
                    <a:lumMod val="50000"/>
                  </a:schemeClr>
                </a:solidFill>
              </a:rPr>
              <a:t>Diagnostic</a:t>
            </a:r>
            <a:r>
              <a:rPr lang="ca-ES" sz="2000" u="none" dirty="0" smtClean="0">
                <a:solidFill>
                  <a:schemeClr val="bg1">
                    <a:lumMod val="50000"/>
                  </a:schemeClr>
                </a:solidFill>
              </a:rPr>
              <a:t>  </a:t>
            </a:r>
            <a:endParaRPr lang="ca-ES" sz="2000" u="none" dirty="0" smtClean="0">
              <a:solidFill>
                <a:schemeClr val="bg1">
                  <a:lumMod val="50000"/>
                </a:schemeClr>
              </a:solidFill>
            </a:endParaRPr>
          </a:p>
          <a:p>
            <a:pPr>
              <a:lnSpc>
                <a:spcPct val="150000"/>
              </a:lnSpc>
              <a:buFont typeface="Arial" pitchFamily="34" charset="0"/>
              <a:buChar char="•"/>
            </a:pPr>
            <a:r>
              <a:rPr lang="ca-ES" sz="2000" u="none" dirty="0" err="1" smtClean="0">
                <a:solidFill>
                  <a:schemeClr val="bg1">
                    <a:lumMod val="50000"/>
                  </a:schemeClr>
                </a:solidFill>
              </a:rPr>
              <a:t>Susceptibility</a:t>
            </a:r>
            <a:r>
              <a:rPr lang="ca-ES" sz="2000" u="none" dirty="0" smtClean="0">
                <a:solidFill>
                  <a:schemeClr val="bg1">
                    <a:lumMod val="50000"/>
                  </a:schemeClr>
                </a:solidFill>
              </a:rPr>
              <a:t>/</a:t>
            </a:r>
            <a:r>
              <a:rPr lang="ca-ES" sz="2000" u="none" dirty="0" err="1" smtClean="0">
                <a:solidFill>
                  <a:schemeClr val="bg1">
                    <a:lumMod val="50000"/>
                  </a:schemeClr>
                </a:solidFill>
              </a:rPr>
              <a:t>risk</a:t>
            </a:r>
            <a:r>
              <a:rPr lang="ca-ES" sz="2000" u="none" dirty="0" smtClean="0">
                <a:solidFill>
                  <a:schemeClr val="bg1">
                    <a:lumMod val="50000"/>
                  </a:schemeClr>
                </a:solidFill>
              </a:rPr>
              <a:t> (</a:t>
            </a:r>
            <a:r>
              <a:rPr lang="ca-ES" sz="2000" u="none" dirty="0" err="1" smtClean="0">
                <a:solidFill>
                  <a:schemeClr val="bg1">
                    <a:lumMod val="50000"/>
                  </a:schemeClr>
                </a:solidFill>
              </a:rPr>
              <a:t>prevention</a:t>
            </a:r>
            <a:r>
              <a:rPr lang="ca-ES" sz="2000" u="none" dirty="0" smtClean="0">
                <a:solidFill>
                  <a:schemeClr val="bg1">
                    <a:lumMod val="50000"/>
                  </a:schemeClr>
                </a:solidFill>
              </a:rPr>
              <a:t>)</a:t>
            </a:r>
          </a:p>
          <a:p>
            <a:pPr>
              <a:lnSpc>
                <a:spcPct val="150000"/>
              </a:lnSpc>
              <a:buFont typeface="Arial" pitchFamily="34" charset="0"/>
              <a:buChar char="•"/>
            </a:pPr>
            <a:r>
              <a:rPr lang="ca-ES" sz="2000" u="none" dirty="0" err="1" smtClean="0">
                <a:solidFill>
                  <a:schemeClr val="bg1">
                    <a:lumMod val="50000"/>
                  </a:schemeClr>
                </a:solidFill>
              </a:rPr>
              <a:t>Prognostic</a:t>
            </a:r>
            <a:endParaRPr lang="ca-ES" sz="2000" u="none" dirty="0" smtClean="0">
              <a:solidFill>
                <a:schemeClr val="bg1">
                  <a:lumMod val="50000"/>
                </a:schemeClr>
              </a:solidFill>
            </a:endParaRPr>
          </a:p>
          <a:p>
            <a:pPr>
              <a:lnSpc>
                <a:spcPct val="150000"/>
              </a:lnSpc>
              <a:buFont typeface="Arial" pitchFamily="34" charset="0"/>
              <a:buChar char="•"/>
            </a:pPr>
            <a:r>
              <a:rPr lang="ca-ES" sz="2000" u="none" dirty="0" err="1" smtClean="0">
                <a:solidFill>
                  <a:schemeClr val="bg1">
                    <a:lumMod val="50000"/>
                  </a:schemeClr>
                </a:solidFill>
              </a:rPr>
              <a:t>Predictive</a:t>
            </a:r>
            <a:r>
              <a:rPr lang="ca-ES" sz="2000" u="none" dirty="0" smtClean="0">
                <a:solidFill>
                  <a:schemeClr val="bg1">
                    <a:lumMod val="50000"/>
                  </a:schemeClr>
                </a:solidFill>
              </a:rPr>
              <a:t> (</a:t>
            </a:r>
            <a:r>
              <a:rPr lang="ca-ES" sz="2000" u="none" dirty="0" err="1" smtClean="0">
                <a:solidFill>
                  <a:schemeClr val="bg1">
                    <a:lumMod val="50000"/>
                  </a:schemeClr>
                </a:solidFill>
              </a:rPr>
              <a:t>response</a:t>
            </a:r>
            <a:r>
              <a:rPr lang="ca-ES" sz="2000" u="none" dirty="0" smtClean="0">
                <a:solidFill>
                  <a:schemeClr val="bg1">
                    <a:lumMod val="50000"/>
                  </a:schemeClr>
                </a:solidFill>
              </a:rPr>
              <a:t>)</a:t>
            </a:r>
          </a:p>
        </p:txBody>
      </p:sp>
      <p:sp>
        <p:nvSpPr>
          <p:cNvPr id="12" name="11 CuadroTexto"/>
          <p:cNvSpPr txBox="1"/>
          <p:nvPr/>
        </p:nvSpPr>
        <p:spPr>
          <a:xfrm>
            <a:off x="697437" y="2004514"/>
            <a:ext cx="6977231" cy="456535"/>
          </a:xfrm>
          <a:prstGeom prst="rect">
            <a:avLst/>
          </a:prstGeom>
          <a:noFill/>
        </p:spPr>
        <p:txBody>
          <a:bodyPr wrap="none" rtlCol="0">
            <a:spAutoFit/>
          </a:bodyPr>
          <a:lstStyle/>
          <a:p>
            <a:pPr marL="93663" indent="-93663">
              <a:lnSpc>
                <a:spcPct val="150000"/>
              </a:lnSpc>
            </a:pPr>
            <a:r>
              <a:rPr lang="ca-ES" u="none" dirty="0" smtClean="0">
                <a:solidFill>
                  <a:schemeClr val="bg1">
                    <a:lumMod val="50000"/>
                  </a:schemeClr>
                </a:solidFill>
              </a:rPr>
              <a:t>The </a:t>
            </a:r>
            <a:r>
              <a:rPr lang="ca-ES" u="none" dirty="0" err="1" smtClean="0">
                <a:solidFill>
                  <a:schemeClr val="bg1">
                    <a:lumMod val="50000"/>
                  </a:schemeClr>
                </a:solidFill>
              </a:rPr>
              <a:t>right</a:t>
            </a:r>
            <a:r>
              <a:rPr lang="ca-ES" u="none" dirty="0" smtClean="0">
                <a:solidFill>
                  <a:schemeClr val="bg1">
                    <a:lumMod val="50000"/>
                  </a:schemeClr>
                </a:solidFill>
              </a:rPr>
              <a:t> </a:t>
            </a:r>
            <a:r>
              <a:rPr lang="ca-ES" u="none" dirty="0" err="1" smtClean="0">
                <a:solidFill>
                  <a:schemeClr val="bg1">
                    <a:lumMod val="50000"/>
                  </a:schemeClr>
                </a:solidFill>
              </a:rPr>
              <a:t>therapeutic</a:t>
            </a:r>
            <a:r>
              <a:rPr lang="ca-ES" u="none" dirty="0" smtClean="0">
                <a:solidFill>
                  <a:schemeClr val="bg1">
                    <a:lumMod val="50000"/>
                  </a:schemeClr>
                </a:solidFill>
              </a:rPr>
              <a:t> </a:t>
            </a:r>
            <a:r>
              <a:rPr lang="ca-ES" u="none" dirty="0" err="1" smtClean="0">
                <a:solidFill>
                  <a:schemeClr val="bg1">
                    <a:lumMod val="50000"/>
                  </a:schemeClr>
                </a:solidFill>
              </a:rPr>
              <a:t>strategy</a:t>
            </a:r>
            <a:r>
              <a:rPr lang="ca-ES" u="none" dirty="0" smtClean="0">
                <a:solidFill>
                  <a:schemeClr val="bg1">
                    <a:lumMod val="50000"/>
                  </a:schemeClr>
                </a:solidFill>
              </a:rPr>
              <a:t> for </a:t>
            </a:r>
            <a:r>
              <a:rPr lang="ca-ES" u="none" dirty="0" err="1" smtClean="0">
                <a:solidFill>
                  <a:schemeClr val="bg1">
                    <a:lumMod val="50000"/>
                  </a:schemeClr>
                </a:solidFill>
              </a:rPr>
              <a:t>the</a:t>
            </a:r>
            <a:r>
              <a:rPr lang="ca-ES" u="none" dirty="0" smtClean="0">
                <a:solidFill>
                  <a:schemeClr val="bg1">
                    <a:lumMod val="50000"/>
                  </a:schemeClr>
                </a:solidFill>
              </a:rPr>
              <a:t> </a:t>
            </a:r>
            <a:r>
              <a:rPr lang="ca-ES" u="none" dirty="0" err="1" smtClean="0">
                <a:solidFill>
                  <a:schemeClr val="bg1">
                    <a:lumMod val="50000"/>
                  </a:schemeClr>
                </a:solidFill>
              </a:rPr>
              <a:t>right</a:t>
            </a:r>
            <a:r>
              <a:rPr lang="ca-ES" u="none" dirty="0" smtClean="0">
                <a:solidFill>
                  <a:schemeClr val="bg1">
                    <a:lumMod val="50000"/>
                  </a:schemeClr>
                </a:solidFill>
              </a:rPr>
              <a:t> </a:t>
            </a:r>
            <a:r>
              <a:rPr lang="ca-ES" u="none" dirty="0" err="1" smtClean="0">
                <a:solidFill>
                  <a:schemeClr val="bg1">
                    <a:lumMod val="50000"/>
                  </a:schemeClr>
                </a:solidFill>
              </a:rPr>
              <a:t>person</a:t>
            </a:r>
            <a:r>
              <a:rPr lang="ca-ES" u="none" dirty="0" smtClean="0">
                <a:solidFill>
                  <a:schemeClr val="bg1">
                    <a:lumMod val="50000"/>
                  </a:schemeClr>
                </a:solidFill>
              </a:rPr>
              <a:t> at </a:t>
            </a:r>
            <a:r>
              <a:rPr lang="ca-ES" u="none" dirty="0" err="1" smtClean="0">
                <a:solidFill>
                  <a:schemeClr val="bg1">
                    <a:lumMod val="50000"/>
                  </a:schemeClr>
                </a:solidFill>
              </a:rPr>
              <a:t>the</a:t>
            </a:r>
            <a:r>
              <a:rPr lang="ca-ES" u="none" dirty="0" smtClean="0">
                <a:solidFill>
                  <a:schemeClr val="bg1">
                    <a:lumMod val="50000"/>
                  </a:schemeClr>
                </a:solidFill>
              </a:rPr>
              <a:t> </a:t>
            </a:r>
            <a:r>
              <a:rPr lang="ca-ES" u="none" dirty="0" err="1" smtClean="0">
                <a:solidFill>
                  <a:schemeClr val="bg1">
                    <a:lumMod val="50000"/>
                  </a:schemeClr>
                </a:solidFill>
              </a:rPr>
              <a:t>right</a:t>
            </a:r>
            <a:r>
              <a:rPr lang="ca-ES" u="none" dirty="0" smtClean="0">
                <a:solidFill>
                  <a:schemeClr val="bg1">
                    <a:lumMod val="50000"/>
                  </a:schemeClr>
                </a:solidFill>
              </a:rPr>
              <a:t> time</a:t>
            </a:r>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Introduction</a:t>
            </a:r>
            <a:r>
              <a:rPr kumimoji="0" lang="en-US" sz="2400" b="1" i="0" u="none" strike="noStrike" kern="0" cap="none" spc="0" normalizeH="0" noProof="0" dirty="0" smtClean="0">
                <a:ln>
                  <a:noFill/>
                </a:ln>
                <a:solidFill>
                  <a:schemeClr val="bg1"/>
                </a:solidFill>
                <a:effectLst/>
                <a:uLnTx/>
                <a:uFillTx/>
                <a:latin typeface="+mj-lt"/>
                <a:ea typeface="+mj-ea"/>
                <a:cs typeface="+mj-cs"/>
              </a:rPr>
              <a:t> to NGS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2" name="Picture 2" descr="http://medicine.iupui.edu/render.aspx?code=5822E8F3-3D8"/>
          <p:cNvPicPr>
            <a:picLocks noChangeAspect="1" noChangeArrowheads="1"/>
          </p:cNvPicPr>
          <p:nvPr/>
        </p:nvPicPr>
        <p:blipFill>
          <a:blip r:embed="rId3" cstate="print"/>
          <a:srcRect/>
          <a:stretch>
            <a:fillRect/>
          </a:stretch>
        </p:blipFill>
        <p:spPr bwMode="auto">
          <a:xfrm>
            <a:off x="177421" y="2970061"/>
            <a:ext cx="4210477" cy="3485330"/>
          </a:xfrm>
          <a:prstGeom prst="rect">
            <a:avLst/>
          </a:prstGeom>
          <a:noFill/>
        </p:spPr>
      </p:pic>
      <p:sp>
        <p:nvSpPr>
          <p:cNvPr id="14" name="13 Rectángulo"/>
          <p:cNvSpPr/>
          <p:nvPr/>
        </p:nvSpPr>
        <p:spPr>
          <a:xfrm>
            <a:off x="599646" y="6219546"/>
            <a:ext cx="2012089" cy="246221"/>
          </a:xfrm>
          <a:prstGeom prst="rect">
            <a:avLst/>
          </a:prstGeom>
        </p:spPr>
        <p:txBody>
          <a:bodyPr wrap="none">
            <a:spAutoFit/>
          </a:bodyPr>
          <a:lstStyle/>
          <a:p>
            <a:r>
              <a:rPr lang="en-US" sz="1000" dirty="0" smtClean="0"/>
              <a:t>https://iipm.medicinedept.iu.edu/</a:t>
            </a:r>
            <a:endParaRPr lang="en-US" sz="1000" dirty="0"/>
          </a:p>
        </p:txBody>
      </p:sp>
      <p:pic>
        <p:nvPicPr>
          <p:cNvPr id="3" name="Imagen 2"/>
          <p:cNvPicPr>
            <a:picLocks noChangeAspect="1"/>
          </p:cNvPicPr>
          <p:nvPr/>
        </p:nvPicPr>
        <p:blipFill>
          <a:blip r:embed="rId4"/>
          <a:stretch>
            <a:fillRect/>
          </a:stretch>
        </p:blipFill>
        <p:spPr>
          <a:xfrm>
            <a:off x="7391056" y="2872700"/>
            <a:ext cx="1913811" cy="838769"/>
          </a:xfrm>
          <a:prstGeom prst="rect">
            <a:avLst/>
          </a:prstGeom>
        </p:spPr>
      </p:pic>
      <p:sp>
        <p:nvSpPr>
          <p:cNvPr id="4" name="Rectángulo 3"/>
          <p:cNvSpPr/>
          <p:nvPr/>
        </p:nvSpPr>
        <p:spPr>
          <a:xfrm>
            <a:off x="7391056" y="3657412"/>
            <a:ext cx="1837267" cy="415498"/>
          </a:xfrm>
          <a:prstGeom prst="rect">
            <a:avLst/>
          </a:prstGeom>
        </p:spPr>
        <p:txBody>
          <a:bodyPr wrap="square">
            <a:spAutoFit/>
          </a:bodyPr>
          <a:lstStyle/>
          <a:p>
            <a:r>
              <a:rPr lang="es-ES" sz="1050" dirty="0">
                <a:hlinkClick r:id="rId5"/>
              </a:rPr>
              <a:t>https://www.pharmgkb.org</a:t>
            </a:r>
            <a:r>
              <a:rPr lang="es-ES" sz="1050" dirty="0" smtClean="0">
                <a:hlinkClick r:id="rId5"/>
              </a:rPr>
              <a:t>/</a:t>
            </a:r>
            <a:endParaRPr lang="es-ES" sz="1050" dirty="0" smtClean="0"/>
          </a:p>
          <a:p>
            <a:endParaRPr lang="es-ES" sz="105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41017" t="37666" r="45390" b="42934"/>
          <a:stretch>
            <a:fillRect/>
          </a:stretch>
        </p:blipFill>
        <p:spPr bwMode="auto">
          <a:xfrm>
            <a:off x="2915216" y="2402544"/>
            <a:ext cx="1819747" cy="1623054"/>
          </a:xfrm>
          <a:prstGeom prst="rect">
            <a:avLst/>
          </a:prstGeom>
          <a:noFill/>
          <a:ln w="9525">
            <a:noFill/>
            <a:miter lim="800000"/>
            <a:headEnd/>
            <a:tailEnd/>
          </a:ln>
        </p:spPr>
      </p:pic>
      <p:grpSp>
        <p:nvGrpSpPr>
          <p:cNvPr id="2" name="39 Grupo"/>
          <p:cNvGrpSpPr/>
          <p:nvPr/>
        </p:nvGrpSpPr>
        <p:grpSpPr>
          <a:xfrm>
            <a:off x="350489" y="1844825"/>
            <a:ext cx="9028901" cy="2084363"/>
            <a:chOff x="323528" y="1844824"/>
            <a:chExt cx="8334370" cy="2084363"/>
          </a:xfrm>
        </p:grpSpPr>
        <p:pic>
          <p:nvPicPr>
            <p:cNvPr id="16"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55664" t="46944" r="34261" b="36188"/>
            <a:stretch>
              <a:fillRect/>
            </a:stretch>
          </p:blipFill>
          <p:spPr bwMode="auto">
            <a:xfrm>
              <a:off x="4994151" y="2290509"/>
              <a:ext cx="1073063" cy="1216994"/>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28181" t="40196" r="67601" b="54744"/>
            <a:stretch>
              <a:fillRect/>
            </a:stretch>
          </p:blipFill>
          <p:spPr bwMode="auto">
            <a:xfrm>
              <a:off x="6609019" y="2637773"/>
              <a:ext cx="492061" cy="399800"/>
            </a:xfrm>
            <a:prstGeom prst="rect">
              <a:avLst/>
            </a:prstGeom>
            <a:noFill/>
            <a:ln w="9525">
              <a:noFill/>
              <a:miter lim="800000"/>
              <a:headEnd/>
              <a:tailEnd/>
            </a:ln>
          </p:spPr>
        </p:pic>
        <p:sp>
          <p:nvSpPr>
            <p:cNvPr id="21" name="37 Rectángulo"/>
            <p:cNvSpPr>
              <a:spLocks noChangeArrowheads="1"/>
            </p:cNvSpPr>
            <p:nvPr/>
          </p:nvSpPr>
          <p:spPr bwMode="auto">
            <a:xfrm>
              <a:off x="4993891" y="3317047"/>
              <a:ext cx="2276739" cy="584775"/>
            </a:xfrm>
            <a:prstGeom prst="rect">
              <a:avLst/>
            </a:prstGeom>
            <a:noFill/>
            <a:ln w="9525">
              <a:noFill/>
              <a:miter lim="800000"/>
              <a:headEnd/>
              <a:tailEnd/>
            </a:ln>
          </p:spPr>
          <p:txBody>
            <a:bodyPr wrap="square">
              <a:spAutoFit/>
            </a:bodyPr>
            <a:lstStyle/>
            <a:p>
              <a:endParaRPr lang="es-ES" sz="800" u="none" dirty="0"/>
            </a:p>
            <a:p>
              <a:r>
                <a:rPr lang="es-ES" sz="800" u="none" dirty="0"/>
                <a:t>-1 </a:t>
              </a:r>
              <a:r>
                <a:rPr lang="es-ES" sz="800" u="none" dirty="0" err="1"/>
                <a:t>starting</a:t>
              </a:r>
              <a:r>
                <a:rPr lang="es-ES" sz="800" u="none" dirty="0"/>
                <a:t> </a:t>
              </a:r>
              <a:r>
                <a:rPr lang="es-ES" sz="800" u="none" dirty="0" err="1"/>
                <a:t>effective</a:t>
              </a:r>
              <a:r>
                <a:rPr lang="es-ES" sz="800" u="none" dirty="0"/>
                <a:t> </a:t>
              </a:r>
              <a:r>
                <a:rPr lang="es-ES" sz="800" u="none" dirty="0" err="1"/>
                <a:t>fragment</a:t>
              </a:r>
              <a:r>
                <a:rPr lang="es-ES" sz="800" u="none" dirty="0"/>
                <a:t> per </a:t>
              </a:r>
              <a:r>
                <a:rPr lang="es-ES" sz="800" u="none" dirty="0" err="1"/>
                <a:t>microreactor</a:t>
              </a:r>
              <a:endParaRPr lang="es-ES" sz="800" u="none" dirty="0"/>
            </a:p>
            <a:p>
              <a:r>
                <a:rPr lang="es-ES" sz="800" u="none" dirty="0"/>
                <a:t>- ~10</a:t>
              </a:r>
              <a:r>
                <a:rPr lang="es-ES" sz="800" u="none" baseline="30000" dirty="0"/>
                <a:t>6 </a:t>
              </a:r>
              <a:r>
                <a:rPr lang="es-ES" sz="800" u="none" dirty="0" err="1"/>
                <a:t>microreactors</a:t>
              </a:r>
              <a:r>
                <a:rPr lang="es-ES" sz="800" u="none" dirty="0"/>
                <a:t> per ml</a:t>
              </a:r>
            </a:p>
            <a:p>
              <a:r>
                <a:rPr lang="es-ES" sz="800" u="none" dirty="0"/>
                <a:t>- </a:t>
              </a:r>
              <a:r>
                <a:rPr lang="es-ES" sz="800" u="none" dirty="0" err="1"/>
                <a:t>All</a:t>
              </a:r>
              <a:r>
                <a:rPr lang="es-ES" sz="800" u="none" dirty="0"/>
                <a:t> </a:t>
              </a:r>
              <a:r>
                <a:rPr lang="es-ES" sz="800" u="none" dirty="0" err="1"/>
                <a:t>processed</a:t>
              </a:r>
              <a:r>
                <a:rPr lang="es-ES" sz="800" u="none" dirty="0"/>
                <a:t> in </a:t>
              </a:r>
              <a:r>
                <a:rPr lang="es-ES" sz="800" u="none" dirty="0" err="1"/>
                <a:t>parallel</a:t>
              </a:r>
              <a:endParaRPr lang="es-ES" sz="800" u="none" dirty="0"/>
            </a:p>
          </p:txBody>
        </p:sp>
        <p:pic>
          <p:nvPicPr>
            <p:cNvPr id="22" name="Picture 1"/>
            <p:cNvPicPr>
              <a:picLocks noChangeAspect="1" noChangeArrowheads="1"/>
            </p:cNvPicPr>
            <p:nvPr/>
          </p:nvPicPr>
          <p:blipFill>
            <a:blip r:embed="rId3" cstate="print">
              <a:clrChange>
                <a:clrFrom>
                  <a:srgbClr val="FFFFFF"/>
                </a:clrFrom>
                <a:clrTo>
                  <a:srgbClr val="FFFFFF">
                    <a:alpha val="0"/>
                  </a:srgbClr>
                </a:clrTo>
              </a:clrChange>
              <a:lum bright="-20000" contrast="-10000"/>
            </a:blip>
            <a:srcRect l="23438" t="37666" r="69176" b="46326"/>
            <a:stretch>
              <a:fillRect/>
            </a:stretch>
          </p:blipFill>
          <p:spPr bwMode="auto">
            <a:xfrm>
              <a:off x="417887" y="2417847"/>
              <a:ext cx="835671" cy="1355318"/>
            </a:xfrm>
            <a:prstGeom prst="rect">
              <a:avLst/>
            </a:prstGeom>
            <a:noFill/>
            <a:ln w="9525">
              <a:noFill/>
              <a:miter lim="800000"/>
              <a:headEnd/>
              <a:tailEnd/>
            </a:ln>
          </p:spPr>
        </p:pic>
        <p:grpSp>
          <p:nvGrpSpPr>
            <p:cNvPr id="4" name="43 Grupo"/>
            <p:cNvGrpSpPr>
              <a:grpSpLocks/>
            </p:cNvGrpSpPr>
            <p:nvPr/>
          </p:nvGrpSpPr>
          <p:grpSpPr bwMode="auto">
            <a:xfrm>
              <a:off x="7192316" y="3521449"/>
              <a:ext cx="1230151" cy="325966"/>
              <a:chOff x="7500958" y="2857508"/>
              <a:chExt cx="1428760" cy="432911"/>
            </a:xfrm>
          </p:grpSpPr>
          <p:pic>
            <p:nvPicPr>
              <p:cNvPr id="24"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44067" t="73091" r="45390" b="21849"/>
              <a:stretch>
                <a:fillRect/>
              </a:stretch>
            </p:blipFill>
            <p:spPr bwMode="auto">
              <a:xfrm>
                <a:off x="7500958" y="2857508"/>
                <a:ext cx="1428750" cy="428616"/>
              </a:xfrm>
              <a:prstGeom prst="rect">
                <a:avLst/>
              </a:prstGeom>
              <a:noFill/>
              <a:ln w="9525">
                <a:noFill/>
                <a:miter lim="800000"/>
                <a:headEnd/>
                <a:tailEnd/>
              </a:ln>
            </p:spPr>
          </p:pic>
          <p:sp>
            <p:nvSpPr>
              <p:cNvPr id="25" name="41 Rectángulo"/>
              <p:cNvSpPr>
                <a:spLocks noChangeArrowheads="1"/>
              </p:cNvSpPr>
              <p:nvPr/>
            </p:nvSpPr>
            <p:spPr bwMode="auto">
              <a:xfrm>
                <a:off x="7500958" y="2983854"/>
                <a:ext cx="1428760" cy="306565"/>
              </a:xfrm>
              <a:prstGeom prst="rect">
                <a:avLst/>
              </a:prstGeom>
              <a:noFill/>
              <a:ln w="9525">
                <a:noFill/>
                <a:miter lim="800000"/>
                <a:headEnd/>
                <a:tailEnd/>
              </a:ln>
            </p:spPr>
            <p:txBody>
              <a:bodyPr>
                <a:spAutoFit/>
              </a:bodyPr>
              <a:lstStyle/>
              <a:p>
                <a:r>
                  <a:rPr lang="es-ES" sz="900" u="none" dirty="0" smtClean="0">
                    <a:latin typeface="Times New Roman" pitchFamily="18" charset="0"/>
                  </a:rPr>
                  <a:t>(</a:t>
                </a:r>
                <a:r>
                  <a:rPr lang="es-ES" sz="900" u="none" dirty="0" err="1" smtClean="0">
                    <a:latin typeface="Times New Roman" pitchFamily="18" charset="0"/>
                  </a:rPr>
                  <a:t>Clonal</a:t>
                </a:r>
                <a:r>
                  <a:rPr lang="es-ES" sz="900" u="none" dirty="0" smtClean="0">
                    <a:latin typeface="Times New Roman" pitchFamily="18" charset="0"/>
                  </a:rPr>
                  <a:t> </a:t>
                </a:r>
                <a:r>
                  <a:rPr lang="es-ES" sz="900" u="none" dirty="0" err="1" smtClean="0">
                    <a:latin typeface="Times New Roman" pitchFamily="18" charset="0"/>
                  </a:rPr>
                  <a:t>amplification</a:t>
                </a:r>
                <a:r>
                  <a:rPr lang="es-ES" sz="900" u="none" dirty="0" smtClean="0">
                    <a:latin typeface="Times New Roman" pitchFamily="18" charset="0"/>
                  </a:rPr>
                  <a:t>)</a:t>
                </a:r>
                <a:endParaRPr lang="es-ES" sz="900" u="none" dirty="0">
                  <a:latin typeface="Times New Roman" pitchFamily="18" charset="0"/>
                </a:endParaRPr>
              </a:p>
            </p:txBody>
          </p:sp>
        </p:grpSp>
        <p:pic>
          <p:nvPicPr>
            <p:cNvPr id="26" name="Picture 38"/>
            <p:cNvPicPr>
              <a:picLocks noChangeAspect="1" noChangeArrowheads="1"/>
            </p:cNvPicPr>
            <p:nvPr/>
          </p:nvPicPr>
          <p:blipFill>
            <a:blip r:embed="rId4" cstate="print"/>
            <a:srcRect/>
            <a:stretch>
              <a:fillRect/>
            </a:stretch>
          </p:blipFill>
          <p:spPr bwMode="auto">
            <a:xfrm>
              <a:off x="7377085" y="2481880"/>
              <a:ext cx="829534" cy="857946"/>
            </a:xfrm>
            <a:prstGeom prst="rect">
              <a:avLst/>
            </a:prstGeom>
            <a:noFill/>
            <a:ln w="9525">
              <a:noFill/>
              <a:miter lim="800000"/>
              <a:headEnd/>
              <a:tailEnd/>
            </a:ln>
          </p:spPr>
        </p:pic>
        <p:sp>
          <p:nvSpPr>
            <p:cNvPr id="27" name="26 Rectángulo"/>
            <p:cNvSpPr/>
            <p:nvPr/>
          </p:nvSpPr>
          <p:spPr>
            <a:xfrm>
              <a:off x="384458" y="2290510"/>
              <a:ext cx="8273440" cy="16003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8" name="27 Flecha derecha"/>
            <p:cNvSpPr/>
            <p:nvPr/>
          </p:nvSpPr>
          <p:spPr>
            <a:xfrm>
              <a:off x="1039833" y="2856891"/>
              <a:ext cx="434654" cy="108772"/>
            </a:xfrm>
            <a:prstGeom prst="rightArrow">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solidFill>
                  <a:srgbClr val="006666"/>
                </a:solidFill>
              </a:endParaRPr>
            </a:p>
          </p:txBody>
        </p:sp>
        <p:pic>
          <p:nvPicPr>
            <p:cNvPr id="30"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28181" t="40196" r="67601" b="54950"/>
            <a:stretch>
              <a:fillRect/>
            </a:stretch>
          </p:blipFill>
          <p:spPr bwMode="auto">
            <a:xfrm>
              <a:off x="4351007" y="2654061"/>
              <a:ext cx="492061" cy="383512"/>
            </a:xfrm>
            <a:prstGeom prst="rect">
              <a:avLst/>
            </a:prstGeom>
            <a:noFill/>
            <a:ln w="9525">
              <a:noFill/>
              <a:miter lim="800000"/>
              <a:headEnd/>
              <a:tailEnd/>
            </a:ln>
          </p:spPr>
        </p:pic>
        <p:sp>
          <p:nvSpPr>
            <p:cNvPr id="31" name="30 Rectángulo"/>
            <p:cNvSpPr/>
            <p:nvPr/>
          </p:nvSpPr>
          <p:spPr>
            <a:xfrm>
              <a:off x="1703305" y="3586621"/>
              <a:ext cx="1107137" cy="161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32" name="38 Rectángulo"/>
            <p:cNvSpPr>
              <a:spLocks noChangeArrowheads="1"/>
            </p:cNvSpPr>
            <p:nvPr/>
          </p:nvSpPr>
          <p:spPr bwMode="auto">
            <a:xfrm>
              <a:off x="4215641" y="2980161"/>
              <a:ext cx="1021026" cy="400110"/>
            </a:xfrm>
            <a:prstGeom prst="rect">
              <a:avLst/>
            </a:prstGeom>
            <a:noFill/>
            <a:ln w="9525">
              <a:noFill/>
              <a:miter lim="800000"/>
              <a:headEnd/>
              <a:tailEnd/>
            </a:ln>
          </p:spPr>
          <p:txBody>
            <a:bodyPr wrap="square">
              <a:spAutoFit/>
            </a:bodyPr>
            <a:lstStyle/>
            <a:p>
              <a:pPr algn="ctr"/>
              <a:r>
                <a:rPr lang="es-ES" sz="1000" b="1" u="none" dirty="0" err="1">
                  <a:solidFill>
                    <a:schemeClr val="accent1">
                      <a:lumMod val="25000"/>
                    </a:schemeClr>
                  </a:solidFill>
                </a:rPr>
                <a:t>High-speed</a:t>
              </a:r>
              <a:r>
                <a:rPr lang="es-ES" sz="1000" b="1" u="none" dirty="0">
                  <a:solidFill>
                    <a:schemeClr val="accent1">
                      <a:lumMod val="25000"/>
                    </a:schemeClr>
                  </a:solidFill>
                </a:rPr>
                <a:t> </a:t>
              </a:r>
            </a:p>
            <a:p>
              <a:pPr algn="ctr"/>
              <a:r>
                <a:rPr lang="es-ES" sz="1000" b="1" u="none" dirty="0" err="1">
                  <a:solidFill>
                    <a:schemeClr val="accent1">
                      <a:lumMod val="25000"/>
                    </a:schemeClr>
                  </a:solidFill>
                </a:rPr>
                <a:t>shaker</a:t>
              </a:r>
              <a:endParaRPr lang="es-ES" sz="1000" b="1" u="none" dirty="0">
                <a:solidFill>
                  <a:schemeClr val="accent1">
                    <a:lumMod val="25000"/>
                  </a:schemeClr>
                </a:solidFill>
              </a:endParaRPr>
            </a:p>
          </p:txBody>
        </p:sp>
        <p:pic>
          <p:nvPicPr>
            <p:cNvPr id="33" name="Picture 1"/>
            <p:cNvPicPr>
              <a:picLocks noChangeAspect="1" noChangeArrowheads="1"/>
            </p:cNvPicPr>
            <p:nvPr/>
          </p:nvPicPr>
          <p:blipFill>
            <a:blip r:embed="rId3" cstate="print">
              <a:clrChange>
                <a:clrFrom>
                  <a:srgbClr val="FFFFFF"/>
                </a:clrFrom>
                <a:clrTo>
                  <a:srgbClr val="FFFFFF">
                    <a:alpha val="0"/>
                  </a:srgbClr>
                </a:clrTo>
              </a:clrChange>
            </a:blip>
            <a:srcRect l="32471" t="37666" r="59433" b="42934"/>
            <a:stretch>
              <a:fillRect/>
            </a:stretch>
          </p:blipFill>
          <p:spPr bwMode="auto">
            <a:xfrm>
              <a:off x="1557318" y="2354101"/>
              <a:ext cx="970881" cy="1575086"/>
            </a:xfrm>
            <a:prstGeom prst="rect">
              <a:avLst/>
            </a:prstGeom>
            <a:noFill/>
            <a:ln w="9525">
              <a:noFill/>
              <a:miter lim="800000"/>
              <a:headEnd/>
              <a:tailEnd/>
            </a:ln>
          </p:spPr>
        </p:pic>
        <p:sp>
          <p:nvSpPr>
            <p:cNvPr id="34" name="33 CuadroTexto"/>
            <p:cNvSpPr txBox="1"/>
            <p:nvPr/>
          </p:nvSpPr>
          <p:spPr>
            <a:xfrm>
              <a:off x="323528" y="1844824"/>
              <a:ext cx="5563929" cy="338554"/>
            </a:xfrm>
            <a:prstGeom prst="rect">
              <a:avLst/>
            </a:prstGeom>
            <a:noFill/>
          </p:spPr>
          <p:txBody>
            <a:bodyPr wrap="square" rtlCol="0">
              <a:spAutoFit/>
            </a:bodyPr>
            <a:lstStyle/>
            <a:p>
              <a:r>
                <a:rPr lang="ca-ES" sz="1600" b="1" u="none" dirty="0" smtClean="0">
                  <a:solidFill>
                    <a:schemeClr val="bg1">
                      <a:lumMod val="50000"/>
                    </a:schemeClr>
                  </a:solidFill>
                </a:rPr>
                <a:t>For </a:t>
              </a:r>
              <a:r>
                <a:rPr lang="ca-ES" sz="1600" b="1" u="none" dirty="0" err="1" smtClean="0">
                  <a:solidFill>
                    <a:schemeClr val="bg1">
                      <a:lumMod val="50000"/>
                    </a:schemeClr>
                  </a:solidFill>
                </a:rPr>
                <a:t>emPCR</a:t>
              </a:r>
              <a:r>
                <a:rPr lang="ca-ES" sz="1600" b="1" u="none" dirty="0" smtClean="0">
                  <a:solidFill>
                    <a:schemeClr val="bg1">
                      <a:lumMod val="50000"/>
                    </a:schemeClr>
                  </a:solidFill>
                </a:rPr>
                <a:t> </a:t>
              </a:r>
              <a:r>
                <a:rPr lang="ca-ES" sz="1600" b="1" u="none" dirty="0" err="1" smtClean="0">
                  <a:solidFill>
                    <a:schemeClr val="bg1">
                      <a:lumMod val="50000"/>
                    </a:schemeClr>
                  </a:solidFill>
                </a:rPr>
                <a:t>based</a:t>
              </a:r>
              <a:r>
                <a:rPr lang="ca-ES" sz="1600" b="1" u="none" dirty="0" smtClean="0">
                  <a:solidFill>
                    <a:schemeClr val="bg1">
                      <a:lumMod val="50000"/>
                    </a:schemeClr>
                  </a:solidFill>
                </a:rPr>
                <a:t> </a:t>
              </a:r>
              <a:r>
                <a:rPr lang="ca-ES" sz="1600" b="1" u="none" dirty="0" err="1" smtClean="0">
                  <a:solidFill>
                    <a:schemeClr val="bg1">
                      <a:lumMod val="50000"/>
                    </a:schemeClr>
                  </a:solidFill>
                </a:rPr>
                <a:t>systems</a:t>
              </a:r>
              <a:r>
                <a:rPr lang="ca-ES" sz="1600" b="1" u="none" dirty="0" smtClean="0">
                  <a:solidFill>
                    <a:schemeClr val="bg1">
                      <a:lumMod val="50000"/>
                    </a:schemeClr>
                  </a:solidFill>
                </a:rPr>
                <a:t> (Ion/PGM</a:t>
              </a:r>
              <a:r>
                <a:rPr lang="ca-ES" sz="1600" b="1" u="none" dirty="0" smtClean="0">
                  <a:solidFill>
                    <a:schemeClr val="bg1">
                      <a:lumMod val="75000"/>
                    </a:schemeClr>
                  </a:solidFill>
                </a:rPr>
                <a:t>, 454</a:t>
              </a:r>
              <a:r>
                <a:rPr lang="ca-ES" sz="1600" b="1" u="none" dirty="0" smtClean="0">
                  <a:solidFill>
                    <a:schemeClr val="bg1">
                      <a:lumMod val="50000"/>
                    </a:schemeClr>
                  </a:solidFill>
                </a:rPr>
                <a:t>)</a:t>
              </a:r>
              <a:endParaRPr lang="ca-ES" sz="1600" b="1" u="none" dirty="0">
                <a:solidFill>
                  <a:schemeClr val="bg1">
                    <a:lumMod val="50000"/>
                  </a:schemeClr>
                </a:solidFill>
              </a:endParaRPr>
            </a:p>
          </p:txBody>
        </p:sp>
      </p:grpSp>
      <p:pic>
        <p:nvPicPr>
          <p:cNvPr id="35" name="Picture 3"/>
          <p:cNvPicPr>
            <a:picLocks noChangeAspect="1" noChangeArrowheads="1"/>
          </p:cNvPicPr>
          <p:nvPr/>
        </p:nvPicPr>
        <p:blipFill>
          <a:blip r:embed="rId5" cstate="print"/>
          <a:srcRect l="5682" r="12000"/>
          <a:stretch>
            <a:fillRect/>
          </a:stretch>
        </p:blipFill>
        <p:spPr bwMode="auto">
          <a:xfrm>
            <a:off x="1676636" y="4509121"/>
            <a:ext cx="1428073" cy="1477285"/>
          </a:xfrm>
          <a:prstGeom prst="rect">
            <a:avLst/>
          </a:prstGeom>
          <a:noFill/>
          <a:ln w="9525">
            <a:noFill/>
            <a:miter lim="800000"/>
            <a:headEnd/>
            <a:tailEnd/>
          </a:ln>
        </p:spPr>
      </p:pic>
      <p:pic>
        <p:nvPicPr>
          <p:cNvPr id="36" name="Picture 4"/>
          <p:cNvPicPr>
            <a:picLocks noChangeAspect="1" noChangeArrowheads="1"/>
          </p:cNvPicPr>
          <p:nvPr/>
        </p:nvPicPr>
        <p:blipFill>
          <a:blip r:embed="rId6" cstate="print"/>
          <a:srcRect/>
          <a:stretch>
            <a:fillRect/>
          </a:stretch>
        </p:blipFill>
        <p:spPr bwMode="auto">
          <a:xfrm>
            <a:off x="3314819" y="4221088"/>
            <a:ext cx="1488464" cy="977444"/>
          </a:xfrm>
          <a:prstGeom prst="rect">
            <a:avLst/>
          </a:prstGeom>
          <a:noFill/>
          <a:ln w="9525">
            <a:noFill/>
            <a:miter lim="800000"/>
            <a:headEnd/>
            <a:tailEnd/>
          </a:ln>
        </p:spPr>
      </p:pic>
      <p:pic>
        <p:nvPicPr>
          <p:cNvPr id="37" name="Picture 5"/>
          <p:cNvPicPr>
            <a:picLocks noChangeAspect="1" noChangeArrowheads="1"/>
          </p:cNvPicPr>
          <p:nvPr/>
        </p:nvPicPr>
        <p:blipFill>
          <a:blip r:embed="rId7" cstate="print"/>
          <a:srcRect/>
          <a:stretch>
            <a:fillRect/>
          </a:stretch>
        </p:blipFill>
        <p:spPr bwMode="auto">
          <a:xfrm>
            <a:off x="3314818" y="5301208"/>
            <a:ext cx="1488042" cy="996832"/>
          </a:xfrm>
          <a:prstGeom prst="rect">
            <a:avLst/>
          </a:prstGeom>
          <a:noFill/>
          <a:ln w="9525">
            <a:noFill/>
            <a:miter lim="800000"/>
            <a:headEnd/>
            <a:tailEnd/>
          </a:ln>
        </p:spPr>
      </p:pic>
      <p:pic>
        <p:nvPicPr>
          <p:cNvPr id="38" name="Picture 6"/>
          <p:cNvPicPr>
            <a:picLocks noChangeAspect="1" noChangeArrowheads="1"/>
          </p:cNvPicPr>
          <p:nvPr/>
        </p:nvPicPr>
        <p:blipFill>
          <a:blip r:embed="rId8" cstate="print"/>
          <a:srcRect/>
          <a:stretch>
            <a:fillRect/>
          </a:stretch>
        </p:blipFill>
        <p:spPr bwMode="auto">
          <a:xfrm>
            <a:off x="4953000" y="4005065"/>
            <a:ext cx="1854522" cy="2471739"/>
          </a:xfrm>
          <a:prstGeom prst="rect">
            <a:avLst/>
          </a:prstGeom>
          <a:noFill/>
          <a:ln w="9525">
            <a:noFill/>
            <a:miter lim="800000"/>
            <a:headEnd/>
            <a:tailEnd/>
          </a:ln>
        </p:spPr>
      </p:pic>
      <p:pic>
        <p:nvPicPr>
          <p:cNvPr id="39" name="Picture 14" descr="http://blogdelaboratorio.com/wp-content/uploads/2009/11/termociclador.jpg"/>
          <p:cNvPicPr>
            <a:picLocks noChangeAspect="1" noChangeArrowheads="1"/>
          </p:cNvPicPr>
          <p:nvPr/>
        </p:nvPicPr>
        <p:blipFill>
          <a:blip r:embed="rId9" cstate="print"/>
          <a:srcRect/>
          <a:stretch>
            <a:fillRect/>
          </a:stretch>
        </p:blipFill>
        <p:spPr bwMode="auto">
          <a:xfrm>
            <a:off x="6981225" y="4437113"/>
            <a:ext cx="1643064" cy="1643063"/>
          </a:xfrm>
          <a:prstGeom prst="rect">
            <a:avLst/>
          </a:prstGeom>
          <a:noFill/>
          <a:ln w="9525">
            <a:noFill/>
            <a:miter lim="800000"/>
            <a:headEnd/>
            <a:tailEnd/>
          </a:ln>
        </p:spPr>
      </p:pic>
      <p:sp>
        <p:nvSpPr>
          <p:cNvPr id="40"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41"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7"/>
          <p:cNvSpPr>
            <a:spLocks noChangeAspect="1" noChangeArrowheads="1" noTextEdit="1"/>
          </p:cNvSpPr>
          <p:nvPr/>
        </p:nvSpPr>
        <p:spPr bwMode="auto">
          <a:xfrm>
            <a:off x="2484437" y="1268413"/>
            <a:ext cx="6335713" cy="4627562"/>
          </a:xfrm>
          <a:prstGeom prst="rect">
            <a:avLst/>
          </a:prstGeom>
          <a:noFill/>
          <a:ln w="9525">
            <a:noFill/>
            <a:miter lim="800000"/>
            <a:headEnd/>
            <a:tailEnd/>
          </a:ln>
        </p:spPr>
        <p:txBody>
          <a:bodyPr/>
          <a:lstStyle/>
          <a:p>
            <a:endParaRPr lang="ca-ES"/>
          </a:p>
        </p:txBody>
      </p:sp>
      <p:sp>
        <p:nvSpPr>
          <p:cNvPr id="6" name="Rectangle 6"/>
          <p:cNvSpPr/>
          <p:nvPr/>
        </p:nvSpPr>
        <p:spPr>
          <a:xfrm>
            <a:off x="1403350" y="5426077"/>
            <a:ext cx="1008063" cy="720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7" name="Rectangle 7"/>
          <p:cNvSpPr/>
          <p:nvPr/>
        </p:nvSpPr>
        <p:spPr>
          <a:xfrm>
            <a:off x="7740651" y="5210177"/>
            <a:ext cx="1008063" cy="720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9" name="Rectangle 8"/>
          <p:cNvSpPr>
            <a:spLocks noChangeArrowheads="1"/>
          </p:cNvSpPr>
          <p:nvPr/>
        </p:nvSpPr>
        <p:spPr bwMode="auto">
          <a:xfrm>
            <a:off x="8243888" y="5876925"/>
            <a:ext cx="576262" cy="431800"/>
          </a:xfrm>
          <a:prstGeom prst="rect">
            <a:avLst/>
          </a:prstGeom>
          <a:solidFill>
            <a:schemeClr val="bg1"/>
          </a:solidFill>
          <a:ln w="9525">
            <a:solidFill>
              <a:schemeClr val="bg1"/>
            </a:solidFill>
            <a:miter lim="800000"/>
            <a:headEnd/>
            <a:tailEnd/>
          </a:ln>
          <a:effectLst/>
        </p:spPr>
        <p:txBody>
          <a:bodyPr wrap="none" anchor="ctr"/>
          <a:lstStyle/>
          <a:p>
            <a:endParaRPr lang="ca-ES"/>
          </a:p>
        </p:txBody>
      </p:sp>
      <p:sp>
        <p:nvSpPr>
          <p:cNvPr id="10" name="Rectangle 14"/>
          <p:cNvSpPr>
            <a:spLocks noChangeArrowheads="1"/>
          </p:cNvSpPr>
          <p:nvPr/>
        </p:nvSpPr>
        <p:spPr bwMode="auto">
          <a:xfrm>
            <a:off x="8027988" y="5157788"/>
            <a:ext cx="504825" cy="360362"/>
          </a:xfrm>
          <a:prstGeom prst="rect">
            <a:avLst/>
          </a:prstGeom>
          <a:solidFill>
            <a:schemeClr val="bg1"/>
          </a:solidFill>
          <a:ln w="9525">
            <a:solidFill>
              <a:schemeClr val="bg1"/>
            </a:solidFill>
            <a:miter lim="800000"/>
            <a:headEnd/>
            <a:tailEnd/>
          </a:ln>
          <a:effectLst/>
        </p:spPr>
        <p:txBody>
          <a:bodyPr wrap="none" anchor="ctr"/>
          <a:lstStyle/>
          <a:p>
            <a:endParaRPr lang="ca-ES"/>
          </a:p>
        </p:txBody>
      </p:sp>
      <p:sp>
        <p:nvSpPr>
          <p:cNvPr id="13" name="Text Box 19"/>
          <p:cNvSpPr txBox="1">
            <a:spLocks noChangeArrowheads="1"/>
          </p:cNvSpPr>
          <p:nvPr/>
        </p:nvSpPr>
        <p:spPr bwMode="auto">
          <a:xfrm>
            <a:off x="4681182" y="2001397"/>
            <a:ext cx="5224818" cy="4398576"/>
          </a:xfrm>
          <a:prstGeom prst="rect">
            <a:avLst/>
          </a:prstGeom>
          <a:noFill/>
          <a:ln w="19050">
            <a:noFill/>
            <a:miter lim="800000"/>
            <a:headEnd/>
            <a:tailEnd/>
          </a:ln>
          <a:effectLst/>
        </p:spPr>
        <p:txBody>
          <a:bodyPr wrap="square">
            <a:spAutoFit/>
          </a:bodyPr>
          <a:lstStyle/>
          <a:p>
            <a:pPr>
              <a:lnSpc>
                <a:spcPct val="150000"/>
              </a:lnSpc>
              <a:buFont typeface="Arial" pitchFamily="34" charset="0"/>
              <a:buChar char="•"/>
            </a:pPr>
            <a:endParaRPr lang="ca-ES" u="none" dirty="0">
              <a:solidFill>
                <a:srgbClr val="0000FF"/>
              </a:solidFill>
              <a:latin typeface="+mn-lt"/>
            </a:endParaRPr>
          </a:p>
          <a:p>
            <a:pPr marL="177800" lvl="0" indent="-177800" algn="l" eaLnBrk="0" hangingPunct="0">
              <a:lnSpc>
                <a:spcPct val="150000"/>
              </a:lnSpc>
              <a:spcBef>
                <a:spcPct val="20000"/>
              </a:spcBef>
              <a:buClr>
                <a:schemeClr val="accent2"/>
              </a:buClr>
              <a:buFont typeface="Arial" pitchFamily="34" charset="0"/>
              <a:buChar char="•"/>
            </a:pPr>
            <a:r>
              <a:rPr lang="ca-ES" u="none" dirty="0" err="1" smtClean="0">
                <a:latin typeface="+mn-lt"/>
                <a:cs typeface="Arial" pitchFamily="34" charset="0"/>
              </a:rPr>
              <a:t>Limited</a:t>
            </a:r>
            <a:r>
              <a:rPr lang="ca-ES" u="none" dirty="0" smtClean="0">
                <a:latin typeface="+mn-lt"/>
                <a:cs typeface="Arial" pitchFamily="34" charset="0"/>
              </a:rPr>
              <a:t> </a:t>
            </a:r>
            <a:r>
              <a:rPr lang="ca-ES" u="none" dirty="0" err="1" smtClean="0">
                <a:latin typeface="+mn-lt"/>
                <a:cs typeface="Arial" pitchFamily="34" charset="0"/>
              </a:rPr>
              <a:t>by</a:t>
            </a:r>
            <a:r>
              <a:rPr lang="ca-ES" u="none" dirty="0" smtClean="0">
                <a:latin typeface="+mn-lt"/>
                <a:cs typeface="Arial" pitchFamily="34" charset="0"/>
              </a:rPr>
              <a:t> </a:t>
            </a:r>
            <a:r>
              <a:rPr lang="ca-ES" u="none" dirty="0" err="1" smtClean="0">
                <a:latin typeface="+mn-lt"/>
                <a:cs typeface="Arial" pitchFamily="34" charset="0"/>
              </a:rPr>
              <a:t>the</a:t>
            </a:r>
            <a:r>
              <a:rPr lang="ca-ES" u="none" dirty="0" smtClean="0">
                <a:latin typeface="+mn-lt"/>
                <a:cs typeface="Arial" pitchFamily="34" charset="0"/>
              </a:rPr>
              <a:t> fragment </a:t>
            </a:r>
            <a:r>
              <a:rPr lang="ca-ES" u="none" dirty="0" err="1" smtClean="0">
                <a:latin typeface="+mn-lt"/>
                <a:cs typeface="Arial" pitchFamily="34" charset="0"/>
              </a:rPr>
              <a:t>length</a:t>
            </a:r>
            <a:r>
              <a:rPr lang="ca-ES" u="none" dirty="0" smtClean="0">
                <a:latin typeface="+mn-lt"/>
                <a:cs typeface="Arial" pitchFamily="34" charset="0"/>
              </a:rPr>
              <a:t> </a:t>
            </a:r>
            <a:r>
              <a:rPr lang="ca-ES" u="none" dirty="0" err="1" smtClean="0">
                <a:latin typeface="+mn-lt"/>
                <a:cs typeface="Arial" pitchFamily="34" charset="0"/>
              </a:rPr>
              <a:t>than</a:t>
            </a:r>
            <a:r>
              <a:rPr lang="ca-ES" u="none" dirty="0" smtClean="0">
                <a:latin typeface="+mn-lt"/>
                <a:cs typeface="Arial" pitchFamily="34" charset="0"/>
              </a:rPr>
              <a:t> can </a:t>
            </a:r>
            <a:r>
              <a:rPr lang="ca-ES" u="none" dirty="0" err="1" smtClean="0">
                <a:latin typeface="+mn-lt"/>
                <a:cs typeface="Arial" pitchFamily="34" charset="0"/>
              </a:rPr>
              <a:t>efectively</a:t>
            </a:r>
            <a:r>
              <a:rPr lang="ca-ES" u="none" dirty="0" smtClean="0">
                <a:latin typeface="+mn-lt"/>
                <a:cs typeface="Arial" pitchFamily="34" charset="0"/>
              </a:rPr>
              <a:t> “bridge”</a:t>
            </a:r>
          </a:p>
          <a:p>
            <a:pPr marL="177800" lvl="0" indent="-177800" algn="l" eaLnBrk="0" hangingPunct="0">
              <a:lnSpc>
                <a:spcPct val="150000"/>
              </a:lnSpc>
              <a:spcBef>
                <a:spcPct val="20000"/>
              </a:spcBef>
              <a:buClr>
                <a:schemeClr val="accent2"/>
              </a:buClr>
              <a:buFont typeface="Arial" pitchFamily="34" charset="0"/>
              <a:buChar char="•"/>
            </a:pPr>
            <a:r>
              <a:rPr lang="ca-ES" u="none" dirty="0" err="1" smtClean="0">
                <a:latin typeface="+mn-lt"/>
                <a:cs typeface="Arial" pitchFamily="34" charset="0"/>
              </a:rPr>
              <a:t>Labelled</a:t>
            </a:r>
            <a:r>
              <a:rPr lang="ca-ES" u="none" dirty="0" smtClean="0">
                <a:latin typeface="+mn-lt"/>
                <a:cs typeface="Arial" pitchFamily="34" charset="0"/>
              </a:rPr>
              <a:t> </a:t>
            </a:r>
            <a:r>
              <a:rPr lang="ca-ES" u="none" dirty="0" err="1" smtClean="0">
                <a:latin typeface="+mn-lt"/>
                <a:cs typeface="Arial" pitchFamily="34" charset="0"/>
              </a:rPr>
              <a:t>nucleotides</a:t>
            </a:r>
            <a:r>
              <a:rPr lang="ca-ES" u="none" dirty="0" smtClean="0">
                <a:latin typeface="+mn-lt"/>
                <a:cs typeface="Arial" pitchFamily="34" charset="0"/>
              </a:rPr>
              <a:t> </a:t>
            </a:r>
            <a:r>
              <a:rPr lang="ca-ES" u="none" dirty="0" err="1" smtClean="0">
                <a:latin typeface="+mn-lt"/>
                <a:cs typeface="Arial" pitchFamily="34" charset="0"/>
              </a:rPr>
              <a:t>are</a:t>
            </a:r>
            <a:r>
              <a:rPr lang="ca-ES" u="none" dirty="0" smtClean="0">
                <a:latin typeface="+mn-lt"/>
                <a:cs typeface="Arial" pitchFamily="34" charset="0"/>
              </a:rPr>
              <a:t> </a:t>
            </a:r>
            <a:r>
              <a:rPr lang="ca-ES" u="none" dirty="0" err="1" smtClean="0">
                <a:latin typeface="+mn-lt"/>
                <a:cs typeface="Arial" pitchFamily="34" charset="0"/>
              </a:rPr>
              <a:t>not</a:t>
            </a:r>
            <a:r>
              <a:rPr lang="ca-ES" u="none" dirty="0" smtClean="0">
                <a:latin typeface="+mn-lt"/>
                <a:cs typeface="Arial" pitchFamily="34" charset="0"/>
              </a:rPr>
              <a:t> </a:t>
            </a:r>
            <a:r>
              <a:rPr lang="ca-ES" u="none" dirty="0" err="1" smtClean="0">
                <a:latin typeface="+mn-lt"/>
                <a:cs typeface="Arial" pitchFamily="34" charset="0"/>
              </a:rPr>
              <a:t>incorporated</a:t>
            </a:r>
            <a:r>
              <a:rPr lang="ca-ES" u="none" dirty="0" smtClean="0">
                <a:latin typeface="+mn-lt"/>
                <a:cs typeface="Arial" pitchFamily="34" charset="0"/>
              </a:rPr>
              <a:t> as </a:t>
            </a:r>
            <a:r>
              <a:rPr lang="ca-ES" u="none" dirty="0" err="1" smtClean="0">
                <a:latin typeface="+mn-lt"/>
                <a:cs typeface="Arial" pitchFamily="34" charset="0"/>
              </a:rPr>
              <a:t>efficiently</a:t>
            </a:r>
            <a:r>
              <a:rPr lang="ca-ES" u="none" dirty="0" smtClean="0">
                <a:latin typeface="+mn-lt"/>
                <a:cs typeface="Arial" pitchFamily="34" charset="0"/>
              </a:rPr>
              <a:t> as </a:t>
            </a:r>
            <a:r>
              <a:rPr lang="ca-ES" u="none" dirty="0" err="1" smtClean="0">
                <a:latin typeface="+mn-lt"/>
                <a:cs typeface="Arial" pitchFamily="34" charset="0"/>
              </a:rPr>
              <a:t>native</a:t>
            </a:r>
            <a:r>
              <a:rPr lang="ca-ES" u="none" dirty="0" smtClean="0">
                <a:latin typeface="+mn-lt"/>
                <a:cs typeface="Arial" pitchFamily="34" charset="0"/>
              </a:rPr>
              <a:t> ones</a:t>
            </a:r>
          </a:p>
          <a:p>
            <a:pPr marL="177800" lvl="0" indent="-177800" algn="l" eaLnBrk="0" hangingPunct="0">
              <a:lnSpc>
                <a:spcPct val="150000"/>
              </a:lnSpc>
              <a:spcBef>
                <a:spcPct val="20000"/>
              </a:spcBef>
              <a:buClr>
                <a:schemeClr val="accent2"/>
              </a:buClr>
              <a:buFont typeface="Arial" pitchFamily="34" charset="0"/>
              <a:buChar char="•"/>
            </a:pPr>
            <a:r>
              <a:rPr lang="ca-ES" u="none" dirty="0" smtClean="0">
                <a:latin typeface="+mn-lt"/>
                <a:cs typeface="Arial" pitchFamily="34" charset="0"/>
              </a:rPr>
              <a:t>Short </a:t>
            </a:r>
            <a:r>
              <a:rPr lang="ca-ES" u="none" dirty="0" err="1" smtClean="0">
                <a:latin typeface="+mn-lt"/>
                <a:cs typeface="Arial" pitchFamily="34" charset="0"/>
              </a:rPr>
              <a:t>sequences</a:t>
            </a:r>
            <a:r>
              <a:rPr lang="ca-ES" u="none" dirty="0" smtClean="0">
                <a:latin typeface="+mn-lt"/>
                <a:cs typeface="Arial" pitchFamily="34" charset="0"/>
              </a:rPr>
              <a:t> </a:t>
            </a:r>
            <a:endParaRPr lang="ca-ES" dirty="0" smtClean="0">
              <a:latin typeface="+mn-lt"/>
              <a:cs typeface="Arial" pitchFamily="34" charset="0"/>
            </a:endParaRPr>
          </a:p>
          <a:p>
            <a:pPr marL="177800" lvl="0" indent="-177800" algn="l" eaLnBrk="0" hangingPunct="0">
              <a:lnSpc>
                <a:spcPct val="150000"/>
              </a:lnSpc>
              <a:spcBef>
                <a:spcPct val="20000"/>
              </a:spcBef>
              <a:buClr>
                <a:schemeClr val="accent2"/>
              </a:buClr>
              <a:buFont typeface="Arial" pitchFamily="34" charset="0"/>
              <a:buChar char="•"/>
            </a:pPr>
            <a:r>
              <a:rPr lang="ca-ES" dirty="0" err="1" smtClean="0">
                <a:latin typeface="+mn-lt"/>
                <a:cs typeface="Arial" pitchFamily="34" charset="0"/>
              </a:rPr>
              <a:t>Scalable</a:t>
            </a:r>
            <a:r>
              <a:rPr lang="ca-ES" dirty="0" smtClean="0">
                <a:latin typeface="+mn-lt"/>
                <a:cs typeface="Arial" pitchFamily="34" charset="0"/>
              </a:rPr>
              <a:t> set of </a:t>
            </a:r>
            <a:r>
              <a:rPr lang="ca-ES" dirty="0" err="1" smtClean="0">
                <a:latin typeface="+mn-lt"/>
                <a:cs typeface="Arial" pitchFamily="34" charset="0"/>
              </a:rPr>
              <a:t>machines</a:t>
            </a:r>
            <a:r>
              <a:rPr lang="ca-ES" dirty="0" smtClean="0">
                <a:latin typeface="+mn-lt"/>
                <a:cs typeface="Arial" pitchFamily="34" charset="0"/>
              </a:rPr>
              <a:t> </a:t>
            </a:r>
            <a:r>
              <a:rPr lang="ca-ES" dirty="0" err="1" smtClean="0">
                <a:latin typeface="+mn-lt"/>
                <a:cs typeface="Arial" pitchFamily="34" charset="0"/>
              </a:rPr>
              <a:t>suitable</a:t>
            </a:r>
            <a:r>
              <a:rPr lang="ca-ES" dirty="0" smtClean="0">
                <a:latin typeface="+mn-lt"/>
                <a:cs typeface="Arial" pitchFamily="34" charset="0"/>
              </a:rPr>
              <a:t> for </a:t>
            </a:r>
            <a:r>
              <a:rPr lang="ca-ES" dirty="0" err="1" smtClean="0">
                <a:latin typeface="+mn-lt"/>
                <a:cs typeface="Arial" pitchFamily="34" charset="0"/>
              </a:rPr>
              <a:t>nearly</a:t>
            </a:r>
            <a:r>
              <a:rPr lang="ca-ES" dirty="0" smtClean="0">
                <a:latin typeface="+mn-lt"/>
                <a:cs typeface="Arial" pitchFamily="34" charset="0"/>
              </a:rPr>
              <a:t> all </a:t>
            </a:r>
            <a:r>
              <a:rPr lang="ca-ES" dirty="0" err="1" smtClean="0">
                <a:latin typeface="+mn-lt"/>
                <a:cs typeface="Arial" pitchFamily="34" charset="0"/>
              </a:rPr>
              <a:t>the</a:t>
            </a:r>
            <a:r>
              <a:rPr lang="ca-ES" dirty="0" smtClean="0">
                <a:latin typeface="+mn-lt"/>
                <a:cs typeface="Arial" pitchFamily="34" charset="0"/>
              </a:rPr>
              <a:t> </a:t>
            </a:r>
            <a:r>
              <a:rPr lang="ca-ES" dirty="0" err="1" smtClean="0">
                <a:latin typeface="+mn-lt"/>
                <a:cs typeface="Arial" pitchFamily="34" charset="0"/>
              </a:rPr>
              <a:t>applications</a:t>
            </a:r>
            <a:endParaRPr lang="ca-ES" u="none" dirty="0" smtClean="0">
              <a:latin typeface="+mn-lt"/>
              <a:cs typeface="Arial" pitchFamily="34" charset="0"/>
            </a:endParaRPr>
          </a:p>
          <a:p>
            <a:pPr marL="177800" lvl="0" indent="-177800" algn="l" eaLnBrk="0" hangingPunct="0">
              <a:lnSpc>
                <a:spcPct val="150000"/>
              </a:lnSpc>
              <a:spcBef>
                <a:spcPct val="20000"/>
              </a:spcBef>
              <a:buClr>
                <a:schemeClr val="accent2"/>
              </a:buClr>
              <a:buFont typeface="Arial" pitchFamily="34" charset="0"/>
              <a:buChar char="•"/>
            </a:pPr>
            <a:r>
              <a:rPr lang="ca-ES" u="none" dirty="0" err="1" smtClean="0">
                <a:latin typeface="+mn-lt"/>
                <a:cs typeface="Arial" pitchFamily="34" charset="0"/>
              </a:rPr>
              <a:t>High</a:t>
            </a:r>
            <a:r>
              <a:rPr lang="ca-ES" u="none" dirty="0" smtClean="0">
                <a:latin typeface="+mn-lt"/>
                <a:cs typeface="Arial" pitchFamily="34" charset="0"/>
              </a:rPr>
              <a:t> </a:t>
            </a:r>
            <a:r>
              <a:rPr lang="ca-ES" u="none" dirty="0" err="1" smtClean="0">
                <a:latin typeface="+mn-lt"/>
                <a:cs typeface="Arial" pitchFamily="34" charset="0"/>
              </a:rPr>
              <a:t>throughput</a:t>
            </a:r>
            <a:endParaRPr lang="es-ES" u="none" dirty="0" smtClean="0">
              <a:latin typeface="+mn-lt"/>
              <a:cs typeface="Arial" pitchFamily="34" charset="0"/>
            </a:endParaRPr>
          </a:p>
          <a:p>
            <a:pPr>
              <a:lnSpc>
                <a:spcPct val="150000"/>
              </a:lnSpc>
            </a:pPr>
            <a:endParaRPr lang="es-ES" sz="1400" u="none" dirty="0">
              <a:solidFill>
                <a:srgbClr val="0000FF"/>
              </a:solidFill>
              <a:latin typeface="+mj-lt"/>
            </a:endParaRPr>
          </a:p>
        </p:txBody>
      </p:sp>
      <p:sp>
        <p:nvSpPr>
          <p:cNvPr id="1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7" name="5 Marcador de texto"/>
          <p:cNvSpPr txBox="1">
            <a:spLocks/>
          </p:cNvSpPr>
          <p:nvPr/>
        </p:nvSpPr>
        <p:spPr>
          <a:xfrm>
            <a:off x="421965" y="1163104"/>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smtClean="0">
                <a:solidFill>
                  <a:srgbClr val="7D468C"/>
                </a:solidFill>
                <a:latin typeface="+mn-lt"/>
                <a:ea typeface="+mn-ea"/>
                <a:cs typeface="+mn-cs"/>
              </a:rPr>
              <a:t>Sequencing: </a:t>
            </a:r>
            <a:r>
              <a:rPr lang="en-US" sz="2300" b="1" dirty="0" err="1" smtClean="0">
                <a:solidFill>
                  <a:srgbClr val="7D468C"/>
                </a:solidFill>
                <a:latin typeface="+mn-lt"/>
                <a:ea typeface="+mn-ea"/>
                <a:cs typeface="+mn-cs"/>
              </a:rPr>
              <a:t>Illumina</a:t>
            </a:r>
            <a:r>
              <a:rPr lang="en-US" sz="2300" b="1" dirty="0" smtClean="0">
                <a:solidFill>
                  <a:srgbClr val="7D468C"/>
                </a:solidFill>
                <a:latin typeface="+mn-lt"/>
                <a:ea typeface="+mn-ea"/>
                <a:cs typeface="+mn-cs"/>
              </a:rPr>
              <a:t> (dye terminator </a:t>
            </a:r>
            <a:r>
              <a:rPr lang="en-US" sz="2300" b="1" dirty="0" err="1" smtClean="0">
                <a:solidFill>
                  <a:srgbClr val="7D468C"/>
                </a:solidFill>
                <a:latin typeface="+mn-lt"/>
                <a:ea typeface="+mn-ea"/>
                <a:cs typeface="+mn-cs"/>
              </a:rPr>
              <a:t>nt</a:t>
            </a:r>
            <a:r>
              <a:rPr lang="en-US" sz="2300" b="1" dirty="0" smtClean="0">
                <a:solidFill>
                  <a:srgbClr val="7D468C"/>
                </a:solidFill>
                <a:latin typeface="+mn-lt"/>
                <a:ea typeface="+mn-ea"/>
                <a:cs typeface="+mn-cs"/>
              </a:rPr>
              <a:t>, sequencing by synthesis)</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5" name="14 Imagen" descr="Reversible terminator sequencing">
            <a:hlinkClick r:id="rId3" tooltip="&quot;Figure 8. Reversible terminator sequencing&quo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671" y="1637796"/>
            <a:ext cx="4148919" cy="485171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8"/>
          <p:cNvPicPr>
            <a:picLocks noChangeAspect="1" noChangeArrowheads="1"/>
          </p:cNvPicPr>
          <p:nvPr/>
        </p:nvPicPr>
        <p:blipFill>
          <a:blip r:embed="rId3" cstate="print"/>
          <a:srcRect/>
          <a:stretch>
            <a:fillRect/>
          </a:stretch>
        </p:blipFill>
        <p:spPr bwMode="auto">
          <a:xfrm>
            <a:off x="314417" y="2581640"/>
            <a:ext cx="1471613" cy="1404938"/>
          </a:xfrm>
          <a:prstGeom prst="rect">
            <a:avLst/>
          </a:prstGeom>
          <a:noFill/>
          <a:ln w="9525">
            <a:noFill/>
            <a:miter lim="800000"/>
            <a:headEnd/>
            <a:tailEnd/>
          </a:ln>
        </p:spPr>
      </p:pic>
      <p:sp>
        <p:nvSpPr>
          <p:cNvPr id="7" name="6 CuadroTexto"/>
          <p:cNvSpPr txBox="1"/>
          <p:nvPr/>
        </p:nvSpPr>
        <p:spPr>
          <a:xfrm>
            <a:off x="1766568" y="2868413"/>
            <a:ext cx="2659702" cy="369332"/>
          </a:xfrm>
          <a:prstGeom prst="rect">
            <a:avLst/>
          </a:prstGeom>
          <a:noFill/>
        </p:spPr>
        <p:txBody>
          <a:bodyPr wrap="none" rtlCol="0">
            <a:spAutoFit/>
          </a:bodyPr>
          <a:lstStyle/>
          <a:p>
            <a:r>
              <a:rPr lang="ca-ES" b="1" u="none" dirty="0" smtClean="0">
                <a:solidFill>
                  <a:srgbClr val="81186A"/>
                </a:solidFill>
              </a:rPr>
              <a:t>Clonal </a:t>
            </a:r>
            <a:r>
              <a:rPr lang="ca-ES" b="1" u="none" dirty="0" err="1" smtClean="0">
                <a:solidFill>
                  <a:srgbClr val="81186A"/>
                </a:solidFill>
              </a:rPr>
              <a:t>amplification</a:t>
            </a:r>
            <a:r>
              <a:rPr lang="ca-ES" b="1" u="none" dirty="0" smtClean="0">
                <a:solidFill>
                  <a:srgbClr val="81186A"/>
                </a:solidFill>
              </a:rPr>
              <a:t>??</a:t>
            </a:r>
            <a:endParaRPr lang="ca-ES" b="1" u="none" dirty="0">
              <a:solidFill>
                <a:srgbClr val="81186A"/>
              </a:solidFill>
            </a:endParaRPr>
          </a:p>
        </p:txBody>
      </p:sp>
      <p:sp>
        <p:nvSpPr>
          <p:cNvPr id="8" name="7 Elipse"/>
          <p:cNvSpPr/>
          <p:nvPr/>
        </p:nvSpPr>
        <p:spPr>
          <a:xfrm>
            <a:off x="4953000" y="2132857"/>
            <a:ext cx="648072" cy="632595"/>
          </a:xfrm>
          <a:prstGeom prst="ellipse">
            <a:avLst/>
          </a:prstGeom>
          <a:gradFill>
            <a:gsLst>
              <a:gs pos="15000">
                <a:srgbClr val="FF9900">
                  <a:alpha val="1000"/>
                </a:srgbClr>
              </a:gs>
              <a:gs pos="50000">
                <a:srgbClr val="FF9900">
                  <a:shade val="67500"/>
                  <a:satMod val="115000"/>
                </a:srgbClr>
              </a:gs>
              <a:gs pos="100000">
                <a:srgbClr val="FF9900">
                  <a:shade val="100000"/>
                  <a:satMod val="115000"/>
                </a:srgbClr>
              </a:gs>
            </a:gsLst>
            <a:path path="circle">
              <a:fillToRect l="50000" t="50000" r="50000" b="50000"/>
            </a:path>
          </a:gra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9" name="8 CuadroTexto"/>
          <p:cNvSpPr txBox="1"/>
          <p:nvPr/>
        </p:nvSpPr>
        <p:spPr>
          <a:xfrm>
            <a:off x="5774670" y="2255170"/>
            <a:ext cx="1487907" cy="307777"/>
          </a:xfrm>
          <a:prstGeom prst="rect">
            <a:avLst/>
          </a:prstGeom>
          <a:noFill/>
        </p:spPr>
        <p:txBody>
          <a:bodyPr wrap="none" rtlCol="0">
            <a:spAutoFit/>
          </a:bodyPr>
          <a:lstStyle/>
          <a:p>
            <a:r>
              <a:rPr lang="ca-ES" sz="1400" u="none" dirty="0" smtClean="0"/>
              <a:t>No </a:t>
            </a:r>
            <a:r>
              <a:rPr lang="ca-ES" sz="1400" u="none" dirty="0" err="1" smtClean="0"/>
              <a:t>empty</a:t>
            </a:r>
            <a:r>
              <a:rPr lang="ca-ES" sz="1400" u="none" dirty="0" smtClean="0"/>
              <a:t> </a:t>
            </a:r>
            <a:r>
              <a:rPr lang="ca-ES" sz="1400" u="none" dirty="0" err="1" smtClean="0"/>
              <a:t>beads</a:t>
            </a:r>
            <a:endParaRPr lang="ca-ES" sz="1400" u="none" dirty="0"/>
          </a:p>
        </p:txBody>
      </p:sp>
      <p:sp>
        <p:nvSpPr>
          <p:cNvPr id="33" name="32 CuadroTexto"/>
          <p:cNvSpPr txBox="1"/>
          <p:nvPr/>
        </p:nvSpPr>
        <p:spPr>
          <a:xfrm>
            <a:off x="5769336" y="3444477"/>
            <a:ext cx="3459905" cy="523220"/>
          </a:xfrm>
          <a:prstGeom prst="rect">
            <a:avLst/>
          </a:prstGeom>
          <a:noFill/>
        </p:spPr>
        <p:txBody>
          <a:bodyPr wrap="square" rtlCol="0">
            <a:spAutoFit/>
          </a:bodyPr>
          <a:lstStyle/>
          <a:p>
            <a:r>
              <a:rPr lang="ca-ES" sz="1400" u="none" dirty="0" smtClean="0"/>
              <a:t>No </a:t>
            </a:r>
            <a:r>
              <a:rPr lang="ca-ES" sz="1400" u="none" dirty="0" err="1" smtClean="0"/>
              <a:t>beads</a:t>
            </a:r>
            <a:r>
              <a:rPr lang="ca-ES" sz="1400" u="none" dirty="0" smtClean="0"/>
              <a:t> </a:t>
            </a:r>
            <a:r>
              <a:rPr lang="ca-ES" sz="1400" u="none" dirty="0" err="1" smtClean="0"/>
              <a:t>containing</a:t>
            </a:r>
            <a:r>
              <a:rPr lang="ca-ES" sz="1400" u="none" dirty="0" smtClean="0"/>
              <a:t> </a:t>
            </a:r>
            <a:r>
              <a:rPr lang="ca-ES" sz="1400" u="none" dirty="0" err="1" smtClean="0"/>
              <a:t>more</a:t>
            </a:r>
            <a:r>
              <a:rPr lang="ca-ES" sz="1400" u="none" dirty="0" smtClean="0"/>
              <a:t> </a:t>
            </a:r>
            <a:r>
              <a:rPr lang="ca-ES" sz="1400" u="none" dirty="0" err="1" smtClean="0"/>
              <a:t>than</a:t>
            </a:r>
            <a:r>
              <a:rPr lang="ca-ES" sz="1400" u="none" dirty="0" smtClean="0"/>
              <a:t> </a:t>
            </a:r>
            <a:r>
              <a:rPr lang="ca-ES" sz="1400" u="none" dirty="0" err="1" smtClean="0"/>
              <a:t>one</a:t>
            </a:r>
            <a:r>
              <a:rPr lang="ca-ES" sz="1400" u="none" dirty="0" smtClean="0"/>
              <a:t> </a:t>
            </a:r>
            <a:r>
              <a:rPr lang="ca-ES" sz="1400" u="none" dirty="0" err="1" smtClean="0"/>
              <a:t>amplified</a:t>
            </a:r>
            <a:r>
              <a:rPr lang="ca-ES" sz="1400" u="none" dirty="0" smtClean="0"/>
              <a:t> fragment</a:t>
            </a:r>
            <a:endParaRPr lang="ca-ES" sz="1400" u="none" dirty="0"/>
          </a:p>
        </p:txBody>
      </p:sp>
      <p:cxnSp>
        <p:nvCxnSpPr>
          <p:cNvPr id="35" name="34 Conector recto de flecha"/>
          <p:cNvCxnSpPr/>
          <p:nvPr/>
        </p:nvCxnSpPr>
        <p:spPr>
          <a:xfrm flipV="1">
            <a:off x="4185161" y="2364357"/>
            <a:ext cx="57606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37 Grupo"/>
          <p:cNvGrpSpPr/>
          <p:nvPr/>
        </p:nvGrpSpPr>
        <p:grpSpPr>
          <a:xfrm>
            <a:off x="4185161" y="3046295"/>
            <a:ext cx="1743447" cy="1069716"/>
            <a:chOff x="4304928" y="2526762"/>
            <a:chExt cx="1743447" cy="1069716"/>
          </a:xfrm>
        </p:grpSpPr>
        <p:sp>
          <p:nvSpPr>
            <p:cNvPr id="10" name="9 Elipse"/>
            <p:cNvSpPr/>
            <p:nvPr/>
          </p:nvSpPr>
          <p:spPr>
            <a:xfrm>
              <a:off x="5097016" y="2780928"/>
              <a:ext cx="648072" cy="648072"/>
            </a:xfrm>
            <a:prstGeom prst="ellipse">
              <a:avLst/>
            </a:prstGeom>
            <a:gradFill>
              <a:gsLst>
                <a:gs pos="15000">
                  <a:srgbClr val="FF9900">
                    <a:alpha val="1000"/>
                  </a:srgbClr>
                </a:gs>
                <a:gs pos="50000">
                  <a:srgbClr val="FF9900">
                    <a:shade val="67500"/>
                    <a:satMod val="115000"/>
                  </a:srgbClr>
                </a:gs>
                <a:gs pos="100000">
                  <a:srgbClr val="FF9900">
                    <a:shade val="100000"/>
                    <a:satMod val="115000"/>
                  </a:srgbClr>
                </a:gs>
              </a:gsLst>
              <a:path path="circle">
                <a:fillToRect l="50000" t="50000" r="50000" b="50000"/>
              </a:path>
            </a:gra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10 Forma libre"/>
            <p:cNvSpPr/>
            <p:nvPr/>
          </p:nvSpPr>
          <p:spPr>
            <a:xfrm>
              <a:off x="5591175" y="2876550"/>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2" name="11 Forma libre"/>
            <p:cNvSpPr/>
            <p:nvPr/>
          </p:nvSpPr>
          <p:spPr>
            <a:xfrm>
              <a:off x="5673080" y="3140968"/>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3" name="12 Forma libre"/>
            <p:cNvSpPr/>
            <p:nvPr/>
          </p:nvSpPr>
          <p:spPr>
            <a:xfrm rot="18476253">
              <a:off x="5313040" y="2708920"/>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4" name="13 Forma libre"/>
            <p:cNvSpPr/>
            <p:nvPr/>
          </p:nvSpPr>
          <p:spPr>
            <a:xfrm>
              <a:off x="4880992" y="2996952"/>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5" name="14 Forma libre"/>
            <p:cNvSpPr/>
            <p:nvPr/>
          </p:nvSpPr>
          <p:spPr>
            <a:xfrm rot="19671507">
              <a:off x="5025008" y="321297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6" name="15 Forma libre"/>
            <p:cNvSpPr/>
            <p:nvPr/>
          </p:nvSpPr>
          <p:spPr>
            <a:xfrm>
              <a:off x="5743575" y="3028950"/>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7" name="16 Forma libre"/>
            <p:cNvSpPr/>
            <p:nvPr/>
          </p:nvSpPr>
          <p:spPr>
            <a:xfrm rot="1938642">
              <a:off x="5458070" y="328730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8" name="17 Forma libre"/>
            <p:cNvSpPr/>
            <p:nvPr/>
          </p:nvSpPr>
          <p:spPr>
            <a:xfrm rot="1743143">
              <a:off x="4953000" y="285293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9" name="18 Forma libre"/>
            <p:cNvSpPr/>
            <p:nvPr/>
          </p:nvSpPr>
          <p:spPr>
            <a:xfrm rot="1743143">
              <a:off x="5028192" y="2764642"/>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4" name="23 Forma libre"/>
            <p:cNvSpPr/>
            <p:nvPr/>
          </p:nvSpPr>
          <p:spPr>
            <a:xfrm rot="5563063">
              <a:off x="5316225" y="2633118"/>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5" name="24 Forma libre"/>
            <p:cNvSpPr/>
            <p:nvPr/>
          </p:nvSpPr>
          <p:spPr>
            <a:xfrm rot="4263508">
              <a:off x="5253661" y="3398034"/>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6" name="25 Forma libre"/>
            <p:cNvSpPr/>
            <p:nvPr/>
          </p:nvSpPr>
          <p:spPr>
            <a:xfrm rot="1743143">
              <a:off x="5604257" y="3209181"/>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7" name="26 Forma libre"/>
            <p:cNvSpPr/>
            <p:nvPr/>
          </p:nvSpPr>
          <p:spPr>
            <a:xfrm rot="1743143">
              <a:off x="5172207" y="2993159"/>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8" name="27 Forma libre"/>
            <p:cNvSpPr/>
            <p:nvPr/>
          </p:nvSpPr>
          <p:spPr>
            <a:xfrm rot="1743143">
              <a:off x="4884175" y="3137173"/>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9" name="28 Forma libre"/>
            <p:cNvSpPr/>
            <p:nvPr/>
          </p:nvSpPr>
          <p:spPr>
            <a:xfrm rot="1743143">
              <a:off x="5460239" y="2993157"/>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30" name="29 Forma libre"/>
            <p:cNvSpPr/>
            <p:nvPr/>
          </p:nvSpPr>
          <p:spPr>
            <a:xfrm rot="1743143">
              <a:off x="5460240" y="3425205"/>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31" name="30 Forma libre"/>
            <p:cNvSpPr/>
            <p:nvPr/>
          </p:nvSpPr>
          <p:spPr>
            <a:xfrm rot="1743143">
              <a:off x="5100199" y="2705126"/>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32" name="31 Forma libre"/>
            <p:cNvSpPr/>
            <p:nvPr/>
          </p:nvSpPr>
          <p:spPr>
            <a:xfrm rot="20926487">
              <a:off x="5535112" y="2809714"/>
              <a:ext cx="304800"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cxnSp>
          <p:nvCxnSpPr>
            <p:cNvPr id="37" name="36 Conector recto de flecha"/>
            <p:cNvCxnSpPr/>
            <p:nvPr/>
          </p:nvCxnSpPr>
          <p:spPr>
            <a:xfrm>
              <a:off x="4304928" y="2852936"/>
              <a:ext cx="57606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9" name="38 CuadroTexto"/>
          <p:cNvSpPr txBox="1"/>
          <p:nvPr/>
        </p:nvSpPr>
        <p:spPr>
          <a:xfrm>
            <a:off x="368736" y="4596605"/>
            <a:ext cx="9537264" cy="923330"/>
          </a:xfrm>
          <a:prstGeom prst="rect">
            <a:avLst/>
          </a:prstGeom>
          <a:noFill/>
        </p:spPr>
        <p:txBody>
          <a:bodyPr wrap="none" rtlCol="0">
            <a:spAutoFit/>
          </a:bodyPr>
          <a:lstStyle/>
          <a:p>
            <a:pPr marL="342900" indent="-342900" algn="l">
              <a:buAutoNum type="arabicParenR"/>
            </a:pPr>
            <a:r>
              <a:rPr lang="ca-ES" dirty="0" err="1" smtClean="0"/>
              <a:t>Titration</a:t>
            </a:r>
            <a:r>
              <a:rPr lang="ca-ES" dirty="0" smtClean="0"/>
              <a:t>: constant </a:t>
            </a:r>
            <a:r>
              <a:rPr lang="ca-ES" dirty="0" err="1" smtClean="0"/>
              <a:t>number</a:t>
            </a:r>
            <a:r>
              <a:rPr lang="ca-ES" dirty="0" smtClean="0"/>
              <a:t> of </a:t>
            </a:r>
            <a:r>
              <a:rPr lang="ca-ES" dirty="0" err="1" smtClean="0"/>
              <a:t>beads</a:t>
            </a:r>
            <a:r>
              <a:rPr lang="ca-ES" u="none" dirty="0" smtClean="0"/>
              <a:t> </a:t>
            </a:r>
            <a:r>
              <a:rPr lang="ca-ES" u="none" dirty="0" err="1" smtClean="0"/>
              <a:t>vs</a:t>
            </a:r>
            <a:r>
              <a:rPr lang="ca-ES" u="none" dirty="0" smtClean="0"/>
              <a:t>. </a:t>
            </a:r>
            <a:r>
              <a:rPr lang="ca-ES" u="none" dirty="0" err="1" smtClean="0"/>
              <a:t>different</a:t>
            </a:r>
            <a:r>
              <a:rPr lang="ca-ES" u="none" dirty="0" smtClean="0"/>
              <a:t> DNA </a:t>
            </a:r>
            <a:r>
              <a:rPr lang="ca-ES" u="none" dirty="0" err="1" smtClean="0"/>
              <a:t>starting</a:t>
            </a:r>
            <a:r>
              <a:rPr lang="ca-ES" u="none" dirty="0" smtClean="0"/>
              <a:t> </a:t>
            </a:r>
            <a:r>
              <a:rPr lang="ca-ES" u="none" dirty="0" err="1" smtClean="0"/>
              <a:t>quantities</a:t>
            </a:r>
            <a:endParaRPr lang="ca-ES" u="none" dirty="0" smtClean="0"/>
          </a:p>
          <a:p>
            <a:pPr marL="342900" indent="-342900" algn="l">
              <a:buAutoNum type="arabicParenR"/>
            </a:pPr>
            <a:endParaRPr lang="ca-ES" u="none" dirty="0" smtClean="0"/>
          </a:p>
          <a:p>
            <a:pPr marL="342900" indent="-342900" algn="l">
              <a:buAutoNum type="arabicParenR"/>
            </a:pPr>
            <a:r>
              <a:rPr lang="ca-ES" u="none" dirty="0" err="1" smtClean="0"/>
              <a:t>Optimal</a:t>
            </a:r>
            <a:r>
              <a:rPr lang="ca-ES" u="none" dirty="0" smtClean="0"/>
              <a:t> </a:t>
            </a:r>
            <a:r>
              <a:rPr lang="ca-ES" u="none" dirty="0" err="1" smtClean="0"/>
              <a:t>enrichment</a:t>
            </a:r>
            <a:r>
              <a:rPr lang="ca-ES" u="none" dirty="0" smtClean="0"/>
              <a:t>: </a:t>
            </a:r>
            <a:r>
              <a:rPr lang="ca-ES" u="none" dirty="0" err="1" smtClean="0"/>
              <a:t>one</a:t>
            </a:r>
            <a:r>
              <a:rPr lang="ca-ES" u="none" dirty="0" smtClean="0"/>
              <a:t> single fragment </a:t>
            </a:r>
            <a:r>
              <a:rPr lang="ca-ES" u="none" dirty="0" err="1" smtClean="0"/>
              <a:t>amplified</a:t>
            </a:r>
            <a:r>
              <a:rPr lang="ca-ES" u="none" dirty="0" smtClean="0"/>
              <a:t> </a:t>
            </a:r>
            <a:r>
              <a:rPr lang="ca-ES" u="none" dirty="0" err="1" smtClean="0"/>
              <a:t>millions</a:t>
            </a:r>
            <a:r>
              <a:rPr lang="ca-ES" u="none" dirty="0" smtClean="0"/>
              <a:t> of </a:t>
            </a:r>
            <a:r>
              <a:rPr lang="ca-ES" u="none" dirty="0" err="1" smtClean="0"/>
              <a:t>times</a:t>
            </a:r>
            <a:r>
              <a:rPr lang="ca-ES" u="none" dirty="0" smtClean="0"/>
              <a:t> in </a:t>
            </a:r>
            <a:r>
              <a:rPr lang="ca-ES" u="none" dirty="0" err="1" smtClean="0"/>
              <a:t>one</a:t>
            </a:r>
            <a:r>
              <a:rPr lang="ca-ES" u="none" dirty="0" smtClean="0"/>
              <a:t> single </a:t>
            </a:r>
            <a:r>
              <a:rPr lang="ca-ES" u="none" dirty="0" err="1" smtClean="0"/>
              <a:t>bead</a:t>
            </a:r>
            <a:r>
              <a:rPr lang="ca-ES" u="none" dirty="0" smtClean="0"/>
              <a:t>  </a:t>
            </a:r>
            <a:endParaRPr lang="ca-ES" u="none" dirty="0"/>
          </a:p>
        </p:txBody>
      </p:sp>
      <p:sp>
        <p:nvSpPr>
          <p:cNvPr id="73" name="72 Flecha abajo"/>
          <p:cNvSpPr/>
          <p:nvPr/>
        </p:nvSpPr>
        <p:spPr>
          <a:xfrm>
            <a:off x="2817009" y="3300461"/>
            <a:ext cx="216024" cy="1224136"/>
          </a:xfrm>
          <a:prstGeom prst="downArrow">
            <a:avLst/>
          </a:prstGeom>
          <a:solidFill>
            <a:srgbClr val="81186A"/>
          </a:solidFill>
          <a:ln>
            <a:solidFill>
              <a:srgbClr val="8118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grpSp>
        <p:nvGrpSpPr>
          <p:cNvPr id="3" name="53 Grupo"/>
          <p:cNvGrpSpPr/>
          <p:nvPr/>
        </p:nvGrpSpPr>
        <p:grpSpPr>
          <a:xfrm>
            <a:off x="3021400" y="5799243"/>
            <a:ext cx="1071328" cy="681554"/>
            <a:chOff x="2788985" y="5799243"/>
            <a:chExt cx="988918" cy="681554"/>
          </a:xfrm>
        </p:grpSpPr>
        <p:sp>
          <p:nvSpPr>
            <p:cNvPr id="96" name="95 Elipse"/>
            <p:cNvSpPr/>
            <p:nvPr/>
          </p:nvSpPr>
          <p:spPr>
            <a:xfrm>
              <a:off x="3005151" y="5805264"/>
              <a:ext cx="598220" cy="648072"/>
            </a:xfrm>
            <a:prstGeom prst="ellipse">
              <a:avLst/>
            </a:prstGeom>
            <a:gradFill>
              <a:gsLst>
                <a:gs pos="15000">
                  <a:srgbClr val="FF9900">
                    <a:alpha val="1000"/>
                  </a:srgbClr>
                </a:gs>
                <a:gs pos="50000">
                  <a:srgbClr val="FF9900">
                    <a:shade val="67500"/>
                    <a:satMod val="115000"/>
                  </a:srgbClr>
                </a:gs>
                <a:gs pos="100000">
                  <a:srgbClr val="FF9900">
                    <a:shade val="100000"/>
                    <a:satMod val="115000"/>
                  </a:srgbClr>
                </a:gs>
              </a:gsLst>
              <a:path path="circle">
                <a:fillToRect l="50000" t="50000" r="50000" b="50000"/>
              </a:path>
            </a:gra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97" name="96 Forma libre"/>
            <p:cNvSpPr/>
            <p:nvPr/>
          </p:nvSpPr>
          <p:spPr>
            <a:xfrm rot="20926487">
              <a:off x="3392085" y="6025060"/>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98" name="97 Forma libre"/>
            <p:cNvSpPr/>
            <p:nvPr/>
          </p:nvSpPr>
          <p:spPr>
            <a:xfrm rot="20926487">
              <a:off x="3407902" y="6036142"/>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99" name="98 Forma libre"/>
            <p:cNvSpPr/>
            <p:nvPr/>
          </p:nvSpPr>
          <p:spPr>
            <a:xfrm rot="20926487">
              <a:off x="3322938" y="579924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00" name="99 Forma libre"/>
            <p:cNvSpPr/>
            <p:nvPr/>
          </p:nvSpPr>
          <p:spPr>
            <a:xfrm rot="20926487">
              <a:off x="3496549" y="6292137"/>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1" name="100 Forma libre"/>
            <p:cNvSpPr/>
            <p:nvPr/>
          </p:nvSpPr>
          <p:spPr>
            <a:xfrm rot="20926487">
              <a:off x="2885587" y="5932026"/>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2" name="101 Forma libre"/>
            <p:cNvSpPr/>
            <p:nvPr/>
          </p:nvSpPr>
          <p:spPr>
            <a:xfrm rot="482863">
              <a:off x="3426906" y="6388709"/>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3" name="102 Forma libre"/>
            <p:cNvSpPr/>
            <p:nvPr/>
          </p:nvSpPr>
          <p:spPr>
            <a:xfrm rot="1858261">
              <a:off x="3317367" y="6327361"/>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4" name="103 Forma libre"/>
            <p:cNvSpPr/>
            <p:nvPr/>
          </p:nvSpPr>
          <p:spPr>
            <a:xfrm rot="20926487">
              <a:off x="2788985" y="6340422"/>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5" name="104 Forma libre"/>
            <p:cNvSpPr/>
            <p:nvPr/>
          </p:nvSpPr>
          <p:spPr>
            <a:xfrm rot="20926487">
              <a:off x="2863301" y="606179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6" name="105 Forma libre"/>
            <p:cNvSpPr/>
            <p:nvPr/>
          </p:nvSpPr>
          <p:spPr>
            <a:xfrm rot="20926487">
              <a:off x="2978908" y="621419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7" name="106 Forma libre"/>
            <p:cNvSpPr/>
            <p:nvPr/>
          </p:nvSpPr>
          <p:spPr>
            <a:xfrm rot="2344611">
              <a:off x="2985379" y="5955650"/>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8" name="107 Forma libre"/>
            <p:cNvSpPr/>
            <p:nvPr/>
          </p:nvSpPr>
          <p:spPr>
            <a:xfrm rot="20926487">
              <a:off x="2892552" y="6365086"/>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09" name="108 Forma libre"/>
            <p:cNvSpPr/>
            <p:nvPr/>
          </p:nvSpPr>
          <p:spPr>
            <a:xfrm rot="20926487">
              <a:off x="3210120" y="5975785"/>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0" name="109 Forma libre"/>
            <p:cNvSpPr/>
            <p:nvPr/>
          </p:nvSpPr>
          <p:spPr>
            <a:xfrm rot="2371438">
              <a:off x="3272993" y="588426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1" name="110 Forma libre"/>
            <p:cNvSpPr/>
            <p:nvPr/>
          </p:nvSpPr>
          <p:spPr>
            <a:xfrm rot="19233496">
              <a:off x="3201063" y="6100175"/>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2" name="111 Forma libre"/>
            <p:cNvSpPr/>
            <p:nvPr/>
          </p:nvSpPr>
          <p:spPr>
            <a:xfrm rot="20926487">
              <a:off x="3119585" y="6366593"/>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3" name="112 Forma libre"/>
            <p:cNvSpPr/>
            <p:nvPr/>
          </p:nvSpPr>
          <p:spPr>
            <a:xfrm rot="20926487">
              <a:off x="3210120" y="5975785"/>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114" name="113 Forma libre"/>
            <p:cNvSpPr/>
            <p:nvPr/>
          </p:nvSpPr>
          <p:spPr>
            <a:xfrm rot="20926487">
              <a:off x="3293943" y="6117714"/>
              <a:ext cx="281354" cy="92088"/>
            </a:xfrm>
            <a:custGeom>
              <a:avLst/>
              <a:gdLst>
                <a:gd name="connsiteX0" fmla="*/ 0 w 304800"/>
                <a:gd name="connsiteY0" fmla="*/ 85725 h 92088"/>
                <a:gd name="connsiteX1" fmla="*/ 190500 w 304800"/>
                <a:gd name="connsiteY1" fmla="*/ 66675 h 92088"/>
                <a:gd name="connsiteX2" fmla="*/ 228600 w 304800"/>
                <a:gd name="connsiteY2" fmla="*/ 47625 h 92088"/>
                <a:gd name="connsiteX3" fmla="*/ 304800 w 304800"/>
                <a:gd name="connsiteY3" fmla="*/ 9525 h 92088"/>
                <a:gd name="connsiteX4" fmla="*/ 304800 w 304800"/>
                <a:gd name="connsiteY4" fmla="*/ 0 h 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92088">
                  <a:moveTo>
                    <a:pt x="0" y="85725"/>
                  </a:moveTo>
                  <a:cubicBezTo>
                    <a:pt x="61163" y="82127"/>
                    <a:pt x="131204" y="92088"/>
                    <a:pt x="190500" y="66675"/>
                  </a:cubicBezTo>
                  <a:cubicBezTo>
                    <a:pt x="203551" y="61082"/>
                    <a:pt x="215625" y="53392"/>
                    <a:pt x="228600" y="47625"/>
                  </a:cubicBezTo>
                  <a:cubicBezTo>
                    <a:pt x="253158" y="36710"/>
                    <a:pt x="284559" y="29766"/>
                    <a:pt x="304800" y="9525"/>
                  </a:cubicBezTo>
                  <a:lnTo>
                    <a:pt x="304800" y="0"/>
                  </a:lnTo>
                </a:path>
              </a:pathLst>
            </a:custGeom>
            <a:noFill/>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grpSp>
      <p:sp>
        <p:nvSpPr>
          <p:cNvPr id="5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57" name="5 Marcador de texto"/>
          <p:cNvSpPr txBox="1">
            <a:spLocks/>
          </p:cNvSpPr>
          <p:nvPr/>
        </p:nvSpPr>
        <p:spPr>
          <a:xfrm>
            <a:off x="394670" y="1340525"/>
            <a:ext cx="8751075" cy="4246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300" b="1" dirty="0" err="1" smtClean="0">
                <a:solidFill>
                  <a:srgbClr val="7D468C"/>
                </a:solidFill>
                <a:latin typeface="+mn-lt"/>
                <a:ea typeface="+mn-ea"/>
                <a:cs typeface="+mn-cs"/>
              </a:rPr>
              <a:t>Clonal</a:t>
            </a:r>
            <a:r>
              <a:rPr lang="en-US" sz="2300" b="1" dirty="0" smtClean="0">
                <a:solidFill>
                  <a:srgbClr val="7D468C"/>
                </a:solidFill>
                <a:latin typeface="+mn-lt"/>
                <a:ea typeface="+mn-ea"/>
                <a:cs typeface="+mn-cs"/>
              </a:rPr>
              <a:t> amplification</a:t>
            </a:r>
            <a:r>
              <a:rPr kumimoji="0" lang="en-US" sz="1800" b="0" i="0" u="none" strike="noStrike" kern="1200" cap="none" spc="0" normalizeH="0" baseline="0" noProof="0" dirty="0" smtClean="0">
                <a:ln>
                  <a:noFill/>
                </a:ln>
                <a:solidFill>
                  <a:schemeClr val="tx1"/>
                </a:solidFill>
                <a:effectLst/>
                <a:uLnTx/>
                <a:uFillTx/>
                <a:latin typeface="Arial" charset="0"/>
                <a:ea typeface="ＭＳ Ｐゴシック" pitchFamily="34" charset="-128"/>
                <a:cs typeface="Arial" charset="0"/>
              </a:rPr>
              <a: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
        <p:nvSpPr>
          <p:cNvPr id="84994" name="AutoShape 2" descr="Resultat d'imatges de no 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4996" name="Picture 4" descr="Imatge relacionada"/>
          <p:cNvPicPr>
            <a:picLocks noChangeAspect="1" noChangeArrowheads="1"/>
          </p:cNvPicPr>
          <p:nvPr/>
        </p:nvPicPr>
        <p:blipFill>
          <a:blip r:embed="rId4" cstate="print"/>
          <a:srcRect/>
          <a:stretch>
            <a:fillRect/>
          </a:stretch>
        </p:blipFill>
        <p:spPr bwMode="auto">
          <a:xfrm>
            <a:off x="8769424" y="1965277"/>
            <a:ext cx="910440" cy="952951"/>
          </a:xfrm>
          <a:prstGeom prst="rect">
            <a:avLst/>
          </a:prstGeom>
          <a:noFill/>
        </p:spPr>
      </p:pic>
      <p:pic>
        <p:nvPicPr>
          <p:cNvPr id="55" name="Picture 4" descr="Imatge relacionada"/>
          <p:cNvPicPr>
            <a:picLocks noChangeAspect="1" noChangeArrowheads="1"/>
          </p:cNvPicPr>
          <p:nvPr/>
        </p:nvPicPr>
        <p:blipFill>
          <a:blip r:embed="rId4" cstate="print"/>
          <a:srcRect/>
          <a:stretch>
            <a:fillRect/>
          </a:stretch>
        </p:blipFill>
        <p:spPr bwMode="auto">
          <a:xfrm>
            <a:off x="8769424" y="3140968"/>
            <a:ext cx="910440" cy="952951"/>
          </a:xfrm>
          <a:prstGeom prst="rect">
            <a:avLst/>
          </a:prstGeom>
          <a:noFill/>
        </p:spPr>
      </p:pic>
      <p:pic>
        <p:nvPicPr>
          <p:cNvPr id="8194" name="Picture 2" descr="Image result for 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0214" y="5753488"/>
            <a:ext cx="1233320" cy="695524"/>
          </a:xfrm>
          <a:prstGeom prst="rect">
            <a:avLst/>
          </a:prstGeom>
          <a:noFill/>
          <a:extLst>
            <a:ext uri="{909E8E84-426E-40DD-AFC4-6F175D3DCCD1}">
              <a14:hiddenFill xmlns:a14="http://schemas.microsoft.com/office/drawing/2010/main">
                <a:solidFill>
                  <a:srgbClr val="FFFFFF"/>
                </a:solidFill>
              </a14:hiddenFill>
            </a:ext>
          </a:extLst>
        </p:spPr>
      </p:pic>
      <p:sp>
        <p:nvSpPr>
          <p:cNvPr id="58" name="57 Rectángulo"/>
          <p:cNvSpPr/>
          <p:nvPr/>
        </p:nvSpPr>
        <p:spPr>
          <a:xfrm>
            <a:off x="442705" y="1715079"/>
            <a:ext cx="4826962" cy="369332"/>
          </a:xfrm>
          <a:prstGeom prst="rect">
            <a:avLst/>
          </a:prstGeom>
        </p:spPr>
        <p:txBody>
          <a:bodyPr wrap="none">
            <a:spAutoFit/>
          </a:bodyPr>
          <a:lstStyle/>
          <a:p>
            <a:r>
              <a:rPr lang="ca-ES" b="1" dirty="0" smtClean="0">
                <a:solidFill>
                  <a:schemeClr val="bg1">
                    <a:lumMod val="50000"/>
                  </a:schemeClr>
                </a:solidFill>
              </a:rPr>
              <a:t>For </a:t>
            </a:r>
            <a:r>
              <a:rPr lang="ca-ES" b="1" dirty="0" err="1" smtClean="0">
                <a:solidFill>
                  <a:schemeClr val="bg1">
                    <a:lumMod val="50000"/>
                  </a:schemeClr>
                </a:solidFill>
              </a:rPr>
              <a:t>emPCR</a:t>
            </a:r>
            <a:r>
              <a:rPr lang="ca-ES" b="1" dirty="0" smtClean="0">
                <a:solidFill>
                  <a:schemeClr val="bg1">
                    <a:lumMod val="50000"/>
                  </a:schemeClr>
                </a:solidFill>
              </a:rPr>
              <a:t> </a:t>
            </a:r>
            <a:r>
              <a:rPr lang="ca-ES" b="1" dirty="0" err="1" smtClean="0">
                <a:solidFill>
                  <a:schemeClr val="bg1">
                    <a:lumMod val="50000"/>
                  </a:schemeClr>
                </a:solidFill>
              </a:rPr>
              <a:t>based</a:t>
            </a:r>
            <a:r>
              <a:rPr lang="ca-ES" b="1" dirty="0" smtClean="0">
                <a:solidFill>
                  <a:schemeClr val="bg1">
                    <a:lumMod val="50000"/>
                  </a:schemeClr>
                </a:solidFill>
              </a:rPr>
              <a:t> </a:t>
            </a:r>
            <a:r>
              <a:rPr lang="ca-ES" b="1" dirty="0" err="1" smtClean="0">
                <a:solidFill>
                  <a:schemeClr val="bg1">
                    <a:lumMod val="50000"/>
                  </a:schemeClr>
                </a:solidFill>
              </a:rPr>
              <a:t>systems</a:t>
            </a:r>
            <a:r>
              <a:rPr lang="ca-ES" b="1" dirty="0" smtClean="0">
                <a:solidFill>
                  <a:schemeClr val="bg1">
                    <a:lumMod val="50000"/>
                  </a:schemeClr>
                </a:solidFill>
              </a:rPr>
              <a:t> (Ion/PGM</a:t>
            </a:r>
            <a:r>
              <a:rPr lang="ca-ES" b="1" dirty="0" smtClean="0">
                <a:solidFill>
                  <a:schemeClr val="bg1">
                    <a:lumMod val="75000"/>
                  </a:schemeClr>
                </a:solidFill>
              </a:rPr>
              <a:t>, 454</a:t>
            </a:r>
            <a:r>
              <a:rPr lang="ca-ES" b="1" dirty="0" smtClean="0">
                <a:solidFill>
                  <a:schemeClr val="bg1">
                    <a:lumMod val="50000"/>
                  </a:schemeClr>
                </a:solidFill>
              </a:rPr>
              <a:t>)</a:t>
            </a:r>
            <a:endParaRPr lang="ca-ES"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 name="13 CuadroTexto"/>
          <p:cNvSpPr txBox="1"/>
          <p:nvPr/>
        </p:nvSpPr>
        <p:spPr>
          <a:xfrm>
            <a:off x="274493" y="1243806"/>
            <a:ext cx="8580953" cy="461665"/>
          </a:xfrm>
          <a:prstGeom prst="rect">
            <a:avLst/>
          </a:prstGeom>
          <a:noFill/>
        </p:spPr>
        <p:txBody>
          <a:bodyPr wrap="square" rtlCol="0">
            <a:spAutoFit/>
          </a:bodyPr>
          <a:lstStyle/>
          <a:p>
            <a:r>
              <a:rPr lang="en-US" sz="2400" dirty="0" err="1" smtClean="0">
                <a:solidFill>
                  <a:schemeClr val="bg1">
                    <a:lumMod val="50000"/>
                  </a:schemeClr>
                </a:solidFill>
                <a:effectLst>
                  <a:outerShdw blurRad="38100" dist="38100" dir="2700000" algn="tl">
                    <a:srgbClr val="000000">
                      <a:alpha val="43137"/>
                    </a:srgbClr>
                  </a:outerShdw>
                </a:effectLst>
              </a:rPr>
              <a:t>Illumina</a:t>
            </a:r>
            <a:r>
              <a:rPr lang="en-US" sz="2400" dirty="0" smtClean="0">
                <a:solidFill>
                  <a:schemeClr val="bg1">
                    <a:lumMod val="50000"/>
                  </a:schemeClr>
                </a:solidFill>
                <a:effectLst>
                  <a:outerShdw blurRad="38100" dist="38100" dir="2700000" algn="tl">
                    <a:srgbClr val="000000">
                      <a:alpha val="43137"/>
                    </a:srgbClr>
                  </a:outerShdw>
                </a:effectLst>
              </a:rPr>
              <a:t> workflow.</a:t>
            </a:r>
            <a:endParaRPr lang="en-US" sz="2000" dirty="0" smtClean="0">
              <a:solidFill>
                <a:schemeClr val="bg1">
                  <a:lumMod val="50000"/>
                </a:schemeClr>
              </a:solidFill>
            </a:endParaRPr>
          </a:p>
        </p:txBody>
      </p:sp>
      <p:pic>
        <p:nvPicPr>
          <p:cNvPr id="67587" name="Picture 3"/>
          <p:cNvPicPr>
            <a:picLocks noChangeAspect="1" noChangeArrowheads="1"/>
          </p:cNvPicPr>
          <p:nvPr/>
        </p:nvPicPr>
        <p:blipFill>
          <a:blip r:embed="rId3" cstate="print"/>
          <a:srcRect/>
          <a:stretch>
            <a:fillRect/>
          </a:stretch>
        </p:blipFill>
        <p:spPr bwMode="auto">
          <a:xfrm>
            <a:off x="319467" y="2720227"/>
            <a:ext cx="8065539" cy="2520280"/>
          </a:xfrm>
          <a:prstGeom prst="rect">
            <a:avLst/>
          </a:prstGeom>
          <a:noFill/>
          <a:ln w="9525">
            <a:noFill/>
            <a:miter lim="800000"/>
            <a:headEnd/>
            <a:tailEnd/>
          </a:ln>
          <a:effectLst/>
        </p:spPr>
      </p:pic>
      <p:sp>
        <p:nvSpPr>
          <p:cNvPr id="11"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2" name="11 Rectángulo"/>
          <p:cNvSpPr/>
          <p:nvPr/>
        </p:nvSpPr>
        <p:spPr>
          <a:xfrm>
            <a:off x="175146" y="1844385"/>
            <a:ext cx="9730854" cy="584775"/>
          </a:xfrm>
          <a:prstGeom prst="rect">
            <a:avLst/>
          </a:prstGeom>
        </p:spPr>
        <p:txBody>
          <a:bodyPr wrap="square">
            <a:spAutoFit/>
          </a:bodyPr>
          <a:lstStyle/>
          <a:p>
            <a:r>
              <a:rPr lang="en-US" sz="1600" dirty="0" smtClean="0">
                <a:solidFill>
                  <a:srgbClr val="0070C0"/>
                </a:solidFill>
                <a:hlinkClick r:id="rId4"/>
              </a:rPr>
              <a:t>https://www.youtube.com/watch?annotation_id=annotation_1533942809&amp;feature=iv&amp;src_vid=HMyCqWhwB8E&amp;v=fCd6B5HRaZ8</a:t>
            </a:r>
            <a:endParaRPr lang="en-US" sz="1600" dirty="0">
              <a:solidFill>
                <a:srgbClr val="0070C0"/>
              </a:solidFill>
            </a:endParaRPr>
          </a:p>
        </p:txBody>
      </p:sp>
      <p:pic>
        <p:nvPicPr>
          <p:cNvPr id="13" name="Picture 5"/>
          <p:cNvPicPr>
            <a:picLocks noChangeAspect="1" noChangeArrowheads="1"/>
          </p:cNvPicPr>
          <p:nvPr/>
        </p:nvPicPr>
        <p:blipFill>
          <a:blip r:embed="rId5" cstate="print"/>
          <a:srcRect/>
          <a:stretch>
            <a:fillRect/>
          </a:stretch>
        </p:blipFill>
        <p:spPr bwMode="auto">
          <a:xfrm>
            <a:off x="8232825" y="2756848"/>
            <a:ext cx="1156834" cy="20269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314chip_technology"/>
          <p:cNvPicPr>
            <a:picLocks noChangeAspect="1" noChangeArrowheads="1"/>
          </p:cNvPicPr>
          <p:nvPr/>
        </p:nvPicPr>
        <p:blipFill>
          <a:blip r:embed="rId3" cstate="print"/>
          <a:srcRect/>
          <a:stretch>
            <a:fillRect/>
          </a:stretch>
        </p:blipFill>
        <p:spPr bwMode="auto">
          <a:xfrm>
            <a:off x="326802" y="1712801"/>
            <a:ext cx="1728192" cy="1917783"/>
          </a:xfrm>
          <a:prstGeom prst="rect">
            <a:avLst/>
          </a:prstGeom>
          <a:noFill/>
        </p:spPr>
      </p:pic>
      <p:sp>
        <p:nvSpPr>
          <p:cNvPr id="11" name="Text Box 7"/>
          <p:cNvSpPr txBox="1">
            <a:spLocks noChangeArrowheads="1"/>
          </p:cNvSpPr>
          <p:nvPr/>
        </p:nvSpPr>
        <p:spPr bwMode="auto">
          <a:xfrm>
            <a:off x="2211635" y="1979678"/>
            <a:ext cx="3164406" cy="1200329"/>
          </a:xfrm>
          <a:prstGeom prst="rect">
            <a:avLst/>
          </a:prstGeom>
          <a:noFill/>
          <a:ln w="9525">
            <a:noFill/>
            <a:miter lim="800000"/>
            <a:headEnd/>
            <a:tailEnd/>
          </a:ln>
          <a:effectLst/>
        </p:spPr>
        <p:txBody>
          <a:bodyPr wrap="square">
            <a:spAutoFit/>
          </a:bodyPr>
          <a:lstStyle/>
          <a:p>
            <a:pPr algn="just"/>
            <a:r>
              <a:rPr lang="ca-ES" u="none" dirty="0" err="1" smtClean="0">
                <a:solidFill>
                  <a:schemeClr val="bg1">
                    <a:lumMod val="50000"/>
                  </a:schemeClr>
                </a:solidFill>
                <a:latin typeface="+mn-lt"/>
                <a:cs typeface="Arial" pitchFamily="34" charset="0"/>
              </a:rPr>
              <a:t>Beads</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containing</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the</a:t>
            </a:r>
            <a:r>
              <a:rPr lang="ca-ES" u="none" dirty="0" smtClean="0">
                <a:solidFill>
                  <a:schemeClr val="bg1">
                    <a:lumMod val="50000"/>
                  </a:schemeClr>
                </a:solidFill>
                <a:latin typeface="+mn-lt"/>
                <a:cs typeface="Arial" pitchFamily="34" charset="0"/>
              </a:rPr>
              <a:t> </a:t>
            </a:r>
            <a:r>
              <a:rPr lang="ca-ES" dirty="0" err="1" smtClean="0">
                <a:solidFill>
                  <a:schemeClr val="bg1">
                    <a:lumMod val="50000"/>
                  </a:schemeClr>
                </a:solidFill>
                <a:latin typeface="+mn-lt"/>
                <a:cs typeface="Arial" pitchFamily="34" charset="0"/>
              </a:rPr>
              <a:t>c</a:t>
            </a:r>
            <a:r>
              <a:rPr lang="ca-ES" u="none" dirty="0" err="1" smtClean="0">
                <a:solidFill>
                  <a:schemeClr val="bg1">
                    <a:lumMod val="50000"/>
                  </a:schemeClr>
                </a:solidFill>
                <a:latin typeface="+mn-lt"/>
                <a:cs typeface="Arial" pitchFamily="34" charset="0"/>
              </a:rPr>
              <a:t>lonally</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amplified</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library</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are</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loaded</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onto</a:t>
            </a:r>
            <a:r>
              <a:rPr lang="ca-ES" u="none" dirty="0" smtClean="0">
                <a:solidFill>
                  <a:schemeClr val="bg1">
                    <a:lumMod val="50000"/>
                  </a:schemeClr>
                </a:solidFill>
                <a:latin typeface="+mn-lt"/>
                <a:cs typeface="Arial" pitchFamily="34" charset="0"/>
              </a:rPr>
              <a:t> </a:t>
            </a:r>
            <a:r>
              <a:rPr lang="ca-ES" u="none" dirty="0" err="1" smtClean="0">
                <a:solidFill>
                  <a:schemeClr val="bg1">
                    <a:lumMod val="50000"/>
                  </a:schemeClr>
                </a:solidFill>
                <a:latin typeface="+mn-lt"/>
                <a:cs typeface="Arial" pitchFamily="34" charset="0"/>
              </a:rPr>
              <a:t>the</a:t>
            </a:r>
            <a:r>
              <a:rPr lang="ca-ES" u="none" dirty="0" smtClean="0">
                <a:solidFill>
                  <a:schemeClr val="bg1">
                    <a:lumMod val="50000"/>
                  </a:schemeClr>
                </a:solidFill>
                <a:latin typeface="+mn-lt"/>
                <a:cs typeface="Arial" pitchFamily="34" charset="0"/>
              </a:rPr>
              <a:t> chip.</a:t>
            </a:r>
          </a:p>
          <a:p>
            <a:r>
              <a:rPr lang="ca-ES" dirty="0" smtClean="0">
                <a:solidFill>
                  <a:schemeClr val="bg1">
                    <a:lumMod val="50000"/>
                  </a:schemeClr>
                </a:solidFill>
                <a:latin typeface="+mn-lt"/>
                <a:cs typeface="Arial" pitchFamily="34" charset="0"/>
              </a:rPr>
              <a:t>The chip is </a:t>
            </a:r>
            <a:r>
              <a:rPr lang="ca-ES" dirty="0" err="1" smtClean="0">
                <a:solidFill>
                  <a:schemeClr val="bg1">
                    <a:lumMod val="50000"/>
                  </a:schemeClr>
                </a:solidFill>
                <a:latin typeface="+mn-lt"/>
                <a:cs typeface="Arial" pitchFamily="34" charset="0"/>
              </a:rPr>
              <a:t>run</a:t>
            </a:r>
            <a:r>
              <a:rPr lang="ca-ES" dirty="0" smtClean="0">
                <a:solidFill>
                  <a:schemeClr val="bg1">
                    <a:lumMod val="50000"/>
                  </a:schemeClr>
                </a:solidFill>
                <a:latin typeface="+mn-lt"/>
                <a:cs typeface="Arial" pitchFamily="34" charset="0"/>
              </a:rPr>
              <a:t> in </a:t>
            </a:r>
            <a:r>
              <a:rPr lang="ca-ES" dirty="0" err="1" smtClean="0">
                <a:solidFill>
                  <a:schemeClr val="bg1">
                    <a:lumMod val="50000"/>
                  </a:schemeClr>
                </a:solidFill>
                <a:latin typeface="+mn-lt"/>
                <a:cs typeface="Arial" pitchFamily="34" charset="0"/>
              </a:rPr>
              <a:t>the</a:t>
            </a:r>
            <a:r>
              <a:rPr lang="ca-ES" dirty="0" smtClean="0">
                <a:solidFill>
                  <a:schemeClr val="bg1">
                    <a:lumMod val="50000"/>
                  </a:schemeClr>
                </a:solidFill>
                <a:latin typeface="+mn-lt"/>
                <a:cs typeface="Arial" pitchFamily="34" charset="0"/>
              </a:rPr>
              <a:t> </a:t>
            </a:r>
            <a:r>
              <a:rPr lang="ca-ES" dirty="0" err="1" smtClean="0">
                <a:solidFill>
                  <a:schemeClr val="bg1">
                    <a:lumMod val="50000"/>
                  </a:schemeClr>
                </a:solidFill>
                <a:latin typeface="+mn-lt"/>
                <a:cs typeface="Arial" pitchFamily="34" charset="0"/>
              </a:rPr>
              <a:t>machine</a:t>
            </a:r>
            <a:endParaRPr lang="es-ES" u="none" dirty="0">
              <a:solidFill>
                <a:schemeClr val="bg1">
                  <a:lumMod val="50000"/>
                </a:schemeClr>
              </a:solidFill>
              <a:latin typeface="+mn-lt"/>
              <a:cs typeface="Arial" pitchFamily="34" charset="0"/>
            </a:endParaRPr>
          </a:p>
        </p:txBody>
      </p:sp>
      <p:pic>
        <p:nvPicPr>
          <p:cNvPr id="79874" name="Picture 2"/>
          <p:cNvPicPr>
            <a:picLocks noChangeAspect="1" noChangeArrowheads="1"/>
          </p:cNvPicPr>
          <p:nvPr/>
        </p:nvPicPr>
        <p:blipFill>
          <a:blip r:embed="rId4" cstate="print"/>
          <a:srcRect/>
          <a:stretch>
            <a:fillRect/>
          </a:stretch>
        </p:blipFill>
        <p:spPr bwMode="auto">
          <a:xfrm>
            <a:off x="1598628" y="3789040"/>
            <a:ext cx="6512852" cy="2708920"/>
          </a:xfrm>
          <a:prstGeom prst="rect">
            <a:avLst/>
          </a:prstGeom>
          <a:noFill/>
          <a:ln w="9525">
            <a:noFill/>
            <a:miter lim="800000"/>
            <a:headEnd/>
            <a:tailEnd/>
          </a:ln>
          <a:effectLst/>
        </p:spPr>
      </p:pic>
      <p:sp>
        <p:nvSpPr>
          <p:cNvPr id="10"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12" name="5 Marcador de texto"/>
          <p:cNvSpPr txBox="1">
            <a:spLocks/>
          </p:cNvSpPr>
          <p:nvPr/>
        </p:nvSpPr>
        <p:spPr>
          <a:xfrm>
            <a:off x="421965" y="1163104"/>
            <a:ext cx="8751075" cy="424638"/>
          </a:xfrm>
          <a:prstGeom prst="rect">
            <a:avLst/>
          </a:prstGeom>
        </p:spPr>
        <p:txBody>
          <a:bodyPr/>
          <a:lstStyle/>
          <a:p>
            <a:r>
              <a:rPr lang="en-US" sz="2300" b="1" dirty="0" smtClean="0">
                <a:solidFill>
                  <a:srgbClr val="7D468C"/>
                </a:solidFill>
                <a:latin typeface="+mn-lt"/>
                <a:ea typeface="+mn-ea"/>
                <a:cs typeface="+mn-cs"/>
              </a:rPr>
              <a:t>Sequencing: Ion S5/PGM</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pic>
        <p:nvPicPr>
          <p:cNvPr id="15" name="14 Imagen" descr="A27212_Ion-S5-Front-650x600.jpg"/>
          <p:cNvPicPr>
            <a:picLocks noChangeAspect="1"/>
          </p:cNvPicPr>
          <p:nvPr/>
        </p:nvPicPr>
        <p:blipFill>
          <a:blip r:embed="rId5" cstate="print"/>
          <a:stretch>
            <a:fillRect/>
          </a:stretch>
        </p:blipFill>
        <p:spPr>
          <a:xfrm>
            <a:off x="6361907" y="1581150"/>
            <a:ext cx="2239167" cy="2066924"/>
          </a:xfrm>
          <a:prstGeom prst="rect">
            <a:avLst/>
          </a:prstGeom>
        </p:spPr>
      </p:pic>
      <p:cxnSp>
        <p:nvCxnSpPr>
          <p:cNvPr id="26" name="25 Conector recto de flecha"/>
          <p:cNvCxnSpPr/>
          <p:nvPr/>
        </p:nvCxnSpPr>
        <p:spPr bwMode="auto">
          <a:xfrm>
            <a:off x="5329247" y="2632232"/>
            <a:ext cx="1178305" cy="165"/>
          </a:xfrm>
          <a:prstGeom prst="straightConnector1">
            <a:avLst/>
          </a:prstGeom>
          <a:noFill/>
          <a:ln w="28575" cap="flat" cmpd="sng" algn="ctr">
            <a:solidFill>
              <a:srgbClr val="990099"/>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cstate="print"/>
          <a:srcRect/>
          <a:stretch>
            <a:fillRect/>
          </a:stretch>
        </p:blipFill>
        <p:spPr bwMode="auto">
          <a:xfrm>
            <a:off x="1442610" y="1916832"/>
            <a:ext cx="6265202" cy="3657600"/>
          </a:xfrm>
          <a:prstGeom prst="rect">
            <a:avLst/>
          </a:prstGeom>
          <a:noFill/>
          <a:ln w="9525">
            <a:noFill/>
            <a:miter lim="800000"/>
            <a:headEnd/>
            <a:tailEnd/>
          </a:ln>
          <a:effectLst/>
        </p:spPr>
      </p:pic>
      <p:sp>
        <p:nvSpPr>
          <p:cNvPr id="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7" name="5 Marcador de texto"/>
          <p:cNvSpPr txBox="1">
            <a:spLocks/>
          </p:cNvSpPr>
          <p:nvPr/>
        </p:nvSpPr>
        <p:spPr>
          <a:xfrm>
            <a:off x="421965" y="1163104"/>
            <a:ext cx="8751075" cy="424638"/>
          </a:xfrm>
          <a:prstGeom prst="rect">
            <a:avLst/>
          </a:prstGeom>
        </p:spPr>
        <p:txBody>
          <a:bodyPr/>
          <a:lstStyle/>
          <a:p>
            <a:r>
              <a:rPr lang="en-US" sz="2300" b="1" dirty="0" smtClean="0">
                <a:solidFill>
                  <a:srgbClr val="7D468C"/>
                </a:solidFill>
                <a:latin typeface="+mn-lt"/>
                <a:ea typeface="+mn-ea"/>
                <a:cs typeface="+mn-cs"/>
              </a:rPr>
              <a:t>Sequencing: Ion Torrent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cstate="print"/>
          <a:srcRect/>
          <a:stretch>
            <a:fillRect/>
          </a:stretch>
        </p:blipFill>
        <p:spPr bwMode="auto">
          <a:xfrm>
            <a:off x="1442611" y="1916832"/>
            <a:ext cx="6409664" cy="3733800"/>
          </a:xfrm>
          <a:prstGeom prst="rect">
            <a:avLst/>
          </a:prstGeom>
          <a:noFill/>
          <a:ln w="9525">
            <a:noFill/>
            <a:miter lim="800000"/>
            <a:headEnd/>
            <a:tailEnd/>
          </a:ln>
          <a:effectLst/>
        </p:spPr>
      </p:pic>
      <p:sp>
        <p:nvSpPr>
          <p:cNvPr id="6"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sp>
        <p:nvSpPr>
          <p:cNvPr id="7" name="5 Marcador de texto"/>
          <p:cNvSpPr txBox="1">
            <a:spLocks/>
          </p:cNvSpPr>
          <p:nvPr/>
        </p:nvSpPr>
        <p:spPr>
          <a:xfrm>
            <a:off x="421965" y="1163104"/>
            <a:ext cx="8751075" cy="424638"/>
          </a:xfrm>
          <a:prstGeom prst="rect">
            <a:avLst/>
          </a:prstGeom>
        </p:spPr>
        <p:txBody>
          <a:bodyPr/>
          <a:lstStyle/>
          <a:p>
            <a:r>
              <a:rPr lang="en-US" sz="2300" b="1" dirty="0" smtClean="0">
                <a:solidFill>
                  <a:srgbClr val="7D468C"/>
                </a:solidFill>
                <a:latin typeface="+mn-lt"/>
                <a:ea typeface="+mn-ea"/>
                <a:cs typeface="+mn-cs"/>
              </a:rPr>
              <a:t>Sequencing: Ion Torrent</a:t>
            </a:r>
            <a:endParaRPr kumimoji="0" lang="en-US" sz="1800" b="0" i="0" u="none" strike="noStrike" kern="1200" cap="none" spc="0" normalizeH="0" baseline="0" noProof="0" dirty="0">
              <a:ln>
                <a:noFill/>
              </a:ln>
              <a:solidFill>
                <a:schemeClr val="tx1"/>
              </a:solidFill>
              <a:effectLst/>
              <a:uLnTx/>
              <a:uFillTx/>
              <a:latin typeface="Arial" charset="0"/>
              <a:ea typeface="ＭＳ Ｐゴシック" pitchFamily="34" charset="-128"/>
              <a:cs typeface="Arial" charset="0"/>
            </a:endParaRPr>
          </a:p>
        </p:txBody>
      </p:sp>
      <p:sp>
        <p:nvSpPr>
          <p:cNvPr id="8" name="7 Rectángulo">
            <a:hlinkClick r:id="rId4"/>
          </p:cNvPr>
          <p:cNvSpPr/>
          <p:nvPr/>
        </p:nvSpPr>
        <p:spPr>
          <a:xfrm>
            <a:off x="873747" y="5979722"/>
            <a:ext cx="8158506" cy="338554"/>
          </a:xfrm>
          <a:prstGeom prst="rect">
            <a:avLst/>
          </a:prstGeom>
        </p:spPr>
        <p:txBody>
          <a:bodyPr wrap="square">
            <a:spAutoFit/>
          </a:bodyPr>
          <a:lstStyle/>
          <a:p>
            <a:r>
              <a:rPr lang="en-US" sz="1600" dirty="0">
                <a:solidFill>
                  <a:srgbClr val="0070C0"/>
                </a:solidFill>
              </a:rPr>
              <a:t>https://www.youtube.com/watch?v=zBPKj0mMcDg&amp;ab_channel=ThermoFisherScientific</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1"/>
          </p:nvPr>
        </p:nvSpPr>
        <p:spPr>
          <a:xfrm>
            <a:off x="313424" y="1105898"/>
            <a:ext cx="8751075" cy="424638"/>
          </a:xfrm>
        </p:spPr>
        <p:txBody>
          <a:bodyPr>
            <a:normAutofit lnSpcReduction="10000"/>
          </a:bodyPr>
          <a:lstStyle/>
          <a:p>
            <a:pPr>
              <a:buNone/>
            </a:pPr>
            <a:r>
              <a:rPr lang="ca-ES" b="1" dirty="0" err="1" smtClean="0">
                <a:solidFill>
                  <a:schemeClr val="bg1">
                    <a:lumMod val="50000"/>
                  </a:schemeClr>
                </a:solidFill>
                <a:effectLst>
                  <a:outerShdw blurRad="38100" dist="38100" dir="2700000" algn="tl">
                    <a:srgbClr val="000000">
                      <a:alpha val="43137"/>
                    </a:srgbClr>
                  </a:outerShdw>
                </a:effectLst>
              </a:rPr>
              <a:t>Small</a:t>
            </a:r>
            <a:r>
              <a:rPr lang="ca-ES" b="1" dirty="0" smtClean="0">
                <a:solidFill>
                  <a:schemeClr val="bg1">
                    <a:lumMod val="50000"/>
                  </a:schemeClr>
                </a:solidFill>
                <a:effectLst>
                  <a:outerShdw blurRad="38100" dist="38100" dir="2700000" algn="tl">
                    <a:srgbClr val="000000">
                      <a:alpha val="43137"/>
                    </a:srgbClr>
                  </a:outerShdw>
                </a:effectLst>
              </a:rPr>
              <a:t> NGS </a:t>
            </a:r>
            <a:r>
              <a:rPr lang="ca-ES" b="1" dirty="0" err="1" smtClean="0">
                <a:solidFill>
                  <a:schemeClr val="bg1">
                    <a:lumMod val="50000"/>
                  </a:schemeClr>
                </a:solidFill>
                <a:effectLst>
                  <a:outerShdw blurRad="38100" dist="38100" dir="2700000" algn="tl">
                    <a:srgbClr val="000000">
                      <a:alpha val="43137"/>
                    </a:srgbClr>
                  </a:outerShdw>
                </a:effectLst>
              </a:rPr>
              <a:t>platforms</a:t>
            </a:r>
            <a:endParaRPr lang="ca-ES" b="1" dirty="0">
              <a:solidFill>
                <a:schemeClr val="bg1">
                  <a:lumMod val="50000"/>
                </a:schemeClr>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3" cstate="print"/>
          <a:srcRect/>
          <a:stretch>
            <a:fillRect/>
          </a:stretch>
        </p:blipFill>
        <p:spPr bwMode="auto">
          <a:xfrm>
            <a:off x="219074" y="1795587"/>
            <a:ext cx="1968421" cy="1511182"/>
          </a:xfrm>
          <a:prstGeom prst="rect">
            <a:avLst/>
          </a:prstGeom>
          <a:noFill/>
          <a:ln w="9525">
            <a:noFill/>
            <a:miter lim="800000"/>
            <a:headEnd/>
            <a:tailEnd/>
          </a:ln>
        </p:spPr>
      </p:pic>
      <p:sp>
        <p:nvSpPr>
          <p:cNvPr id="6" name="5 CuadroTexto"/>
          <p:cNvSpPr txBox="1"/>
          <p:nvPr/>
        </p:nvSpPr>
        <p:spPr>
          <a:xfrm>
            <a:off x="172017" y="3574057"/>
            <a:ext cx="2183611" cy="1169551"/>
          </a:xfrm>
          <a:prstGeom prst="rect">
            <a:avLst/>
          </a:prstGeom>
          <a:noFill/>
        </p:spPr>
        <p:txBody>
          <a:bodyPr wrap="none" rtlCol="0">
            <a:spAutoFit/>
          </a:bodyPr>
          <a:lstStyle/>
          <a:p>
            <a:r>
              <a:rPr lang="ca-ES" sz="1400" b="1" dirty="0" smtClean="0">
                <a:solidFill>
                  <a:schemeClr val="bg1">
                    <a:lumMod val="50000"/>
                  </a:schemeClr>
                </a:solidFill>
              </a:rPr>
              <a:t>GS Junior Plus (Roche)</a:t>
            </a:r>
          </a:p>
          <a:p>
            <a:endParaRPr lang="ca-ES" sz="1400" dirty="0" smtClean="0">
              <a:solidFill>
                <a:schemeClr val="bg1">
                  <a:lumMod val="50000"/>
                </a:schemeClr>
              </a:solidFill>
            </a:endParaRPr>
          </a:p>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a:t>
            </a:r>
            <a:r>
              <a:rPr lang="ca-ES" sz="1400" dirty="0" smtClean="0">
                <a:solidFill>
                  <a:srgbClr val="FF0000"/>
                </a:solidFill>
              </a:rPr>
              <a:t>700 </a:t>
            </a:r>
            <a:r>
              <a:rPr lang="ca-ES" sz="1400" dirty="0" err="1" smtClean="0">
                <a:solidFill>
                  <a:srgbClr val="FF0000"/>
                </a:solidFill>
              </a:rPr>
              <a:t>pb</a:t>
            </a:r>
            <a:endParaRPr lang="ca-ES" sz="1400" dirty="0" smtClean="0">
              <a:solidFill>
                <a:srgbClr val="FF0000"/>
              </a:solidFill>
            </a:endParaRPr>
          </a:p>
          <a:p>
            <a:r>
              <a:rPr lang="ca-ES" sz="1400" dirty="0" smtClean="0">
                <a:solidFill>
                  <a:schemeClr val="bg1">
                    <a:lumMod val="50000"/>
                  </a:schemeClr>
                </a:solidFill>
              </a:rPr>
              <a:t>Output: 70 Mb </a:t>
            </a:r>
          </a:p>
          <a:p>
            <a:r>
              <a:rPr lang="ca-ES" sz="1400" dirty="0" err="1" smtClean="0">
                <a:solidFill>
                  <a:schemeClr val="bg1">
                    <a:lumMod val="50000"/>
                  </a:schemeClr>
                </a:solidFill>
              </a:rPr>
              <a:t>Running</a:t>
            </a:r>
            <a:r>
              <a:rPr lang="ca-ES" sz="1400" dirty="0" smtClean="0">
                <a:solidFill>
                  <a:schemeClr val="bg1">
                    <a:lumMod val="50000"/>
                  </a:schemeClr>
                </a:solidFill>
              </a:rPr>
              <a:t> time: 18 </a:t>
            </a:r>
            <a:r>
              <a:rPr lang="ca-ES" sz="1400" dirty="0" err="1" smtClean="0">
                <a:solidFill>
                  <a:schemeClr val="bg1">
                    <a:lumMod val="50000"/>
                  </a:schemeClr>
                </a:solidFill>
              </a:rPr>
              <a:t>hours</a:t>
            </a:r>
            <a:r>
              <a:rPr lang="ca-ES" sz="1400" dirty="0" smtClean="0">
                <a:solidFill>
                  <a:schemeClr val="bg1">
                    <a:lumMod val="50000"/>
                  </a:schemeClr>
                </a:solidFill>
              </a:rPr>
              <a:t> </a:t>
            </a:r>
            <a:endParaRPr lang="ca-ES" sz="1200" dirty="0"/>
          </a:p>
        </p:txBody>
      </p:sp>
      <p:sp>
        <p:nvSpPr>
          <p:cNvPr id="8" name="7 CuadroTexto"/>
          <p:cNvSpPr txBox="1"/>
          <p:nvPr/>
        </p:nvSpPr>
        <p:spPr>
          <a:xfrm>
            <a:off x="7368548" y="3402607"/>
            <a:ext cx="2292615" cy="1169551"/>
          </a:xfrm>
          <a:prstGeom prst="rect">
            <a:avLst/>
          </a:prstGeom>
          <a:noFill/>
        </p:spPr>
        <p:txBody>
          <a:bodyPr wrap="none" rtlCol="0">
            <a:spAutoFit/>
          </a:bodyPr>
          <a:lstStyle/>
          <a:p>
            <a:r>
              <a:rPr lang="ca-ES" sz="1400" b="1" dirty="0" err="1" smtClean="0">
                <a:solidFill>
                  <a:schemeClr val="bg1">
                    <a:lumMod val="50000"/>
                  </a:schemeClr>
                </a:solidFill>
              </a:rPr>
              <a:t>MiniSeq</a:t>
            </a:r>
            <a:r>
              <a:rPr lang="ca-ES" sz="1400" b="1" dirty="0" smtClean="0">
                <a:solidFill>
                  <a:schemeClr val="bg1">
                    <a:lumMod val="50000"/>
                  </a:schemeClr>
                </a:solidFill>
              </a:rPr>
              <a:t> (</a:t>
            </a:r>
            <a:r>
              <a:rPr lang="ca-ES" sz="1400" b="1" dirty="0" err="1" smtClean="0">
                <a:solidFill>
                  <a:schemeClr val="bg1">
                    <a:lumMod val="50000"/>
                  </a:schemeClr>
                </a:solidFill>
              </a:rPr>
              <a:t>Illumina</a:t>
            </a:r>
            <a:r>
              <a:rPr lang="ca-ES" sz="1400" b="1" dirty="0" smtClean="0">
                <a:solidFill>
                  <a:schemeClr val="bg1">
                    <a:lumMod val="50000"/>
                  </a:schemeClr>
                </a:solidFill>
              </a:rPr>
              <a:t>)</a:t>
            </a:r>
          </a:p>
          <a:p>
            <a:endParaRPr lang="ca-ES" sz="1400" dirty="0" smtClean="0">
              <a:solidFill>
                <a:schemeClr val="bg1">
                  <a:lumMod val="50000"/>
                </a:schemeClr>
              </a:solidFill>
            </a:endParaRPr>
          </a:p>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2x150 </a:t>
            </a:r>
            <a:r>
              <a:rPr lang="ca-ES" sz="1400" dirty="0" err="1" smtClean="0">
                <a:solidFill>
                  <a:schemeClr val="bg1">
                    <a:lumMod val="50000"/>
                  </a:schemeClr>
                </a:solidFill>
              </a:rPr>
              <a:t>bp</a:t>
            </a:r>
            <a:endParaRPr lang="ca-ES" sz="1400" dirty="0" smtClean="0">
              <a:solidFill>
                <a:schemeClr val="bg1">
                  <a:lumMod val="50000"/>
                </a:schemeClr>
              </a:solidFill>
            </a:endParaRPr>
          </a:p>
          <a:p>
            <a:r>
              <a:rPr lang="ca-ES" sz="1400" dirty="0" smtClean="0">
                <a:solidFill>
                  <a:schemeClr val="bg1">
                    <a:lumMod val="50000"/>
                  </a:schemeClr>
                </a:solidFill>
              </a:rPr>
              <a:t>Output: </a:t>
            </a:r>
            <a:r>
              <a:rPr lang="ca-ES" sz="1400" dirty="0" smtClean="0">
                <a:solidFill>
                  <a:srgbClr val="FF0000"/>
                </a:solidFill>
              </a:rPr>
              <a:t>0.6 - 7.5 Gb   </a:t>
            </a:r>
          </a:p>
          <a:p>
            <a:r>
              <a:rPr lang="ca-ES" sz="1400" dirty="0" err="1" smtClean="0">
                <a:solidFill>
                  <a:schemeClr val="bg1">
                    <a:lumMod val="50000"/>
                  </a:schemeClr>
                </a:solidFill>
              </a:rPr>
              <a:t>Running</a:t>
            </a:r>
            <a:r>
              <a:rPr lang="ca-ES" sz="1400" dirty="0" smtClean="0">
                <a:solidFill>
                  <a:schemeClr val="bg1">
                    <a:lumMod val="50000"/>
                  </a:schemeClr>
                </a:solidFill>
              </a:rPr>
              <a:t> time: 4 - 24 </a:t>
            </a:r>
            <a:r>
              <a:rPr lang="ca-ES" sz="1400" dirty="0" err="1" smtClean="0">
                <a:solidFill>
                  <a:schemeClr val="bg1">
                    <a:lumMod val="50000"/>
                  </a:schemeClr>
                </a:solidFill>
              </a:rPr>
              <a:t>hours</a:t>
            </a:r>
            <a:endParaRPr lang="ca-ES" sz="1200" dirty="0"/>
          </a:p>
        </p:txBody>
      </p:sp>
      <p:pic>
        <p:nvPicPr>
          <p:cNvPr id="5124" name="Picture 4"/>
          <p:cNvPicPr>
            <a:picLocks noChangeAspect="1" noChangeArrowheads="1"/>
          </p:cNvPicPr>
          <p:nvPr/>
        </p:nvPicPr>
        <p:blipFill>
          <a:blip r:embed="rId4" cstate="print"/>
          <a:srcRect b="6879"/>
          <a:stretch>
            <a:fillRect/>
          </a:stretch>
        </p:blipFill>
        <p:spPr bwMode="auto">
          <a:xfrm>
            <a:off x="3745886" y="1455253"/>
            <a:ext cx="2386010" cy="2073246"/>
          </a:xfrm>
          <a:prstGeom prst="rect">
            <a:avLst/>
          </a:prstGeom>
          <a:noFill/>
          <a:ln w="9525">
            <a:noFill/>
            <a:miter lim="800000"/>
            <a:headEnd/>
            <a:tailEnd/>
          </a:ln>
        </p:spPr>
      </p:pic>
      <p:sp>
        <p:nvSpPr>
          <p:cNvPr id="10" name="9 CuadroTexto"/>
          <p:cNvSpPr txBox="1"/>
          <p:nvPr/>
        </p:nvSpPr>
        <p:spPr>
          <a:xfrm>
            <a:off x="3294167" y="3684359"/>
            <a:ext cx="3938888" cy="1154162"/>
          </a:xfrm>
          <a:prstGeom prst="rect">
            <a:avLst/>
          </a:prstGeom>
          <a:noFill/>
        </p:spPr>
        <p:txBody>
          <a:bodyPr wrap="square" rtlCol="0">
            <a:spAutoFit/>
          </a:bodyPr>
          <a:lstStyle/>
          <a:p>
            <a:r>
              <a:rPr lang="ca-ES" sz="1400" b="1" dirty="0" smtClean="0">
                <a:solidFill>
                  <a:schemeClr val="bg1">
                    <a:lumMod val="50000"/>
                  </a:schemeClr>
                </a:solidFill>
              </a:rPr>
              <a:t>Ion Torrent PGM (</a:t>
            </a:r>
            <a:r>
              <a:rPr lang="ca-ES" sz="1400" b="1" dirty="0" err="1" smtClean="0">
                <a:solidFill>
                  <a:schemeClr val="bg1">
                    <a:lumMod val="50000"/>
                  </a:schemeClr>
                </a:solidFill>
              </a:rPr>
              <a:t>LifeTechnol</a:t>
            </a:r>
            <a:r>
              <a:rPr lang="ca-ES" sz="1400" b="1" dirty="0" smtClean="0">
                <a:solidFill>
                  <a:schemeClr val="bg1">
                    <a:lumMod val="50000"/>
                  </a:schemeClr>
                </a:solidFill>
              </a:rPr>
              <a:t>.)</a:t>
            </a:r>
            <a:endParaRPr lang="ca-ES" sz="1300" b="1" dirty="0" smtClean="0">
              <a:solidFill>
                <a:schemeClr val="bg1">
                  <a:lumMod val="50000"/>
                </a:schemeClr>
              </a:solidFill>
            </a:endParaRPr>
          </a:p>
          <a:p>
            <a:endParaRPr lang="ca-ES" sz="1300" dirty="0" smtClean="0">
              <a:solidFill>
                <a:schemeClr val="bg1">
                  <a:lumMod val="50000"/>
                </a:schemeClr>
              </a:solidFill>
            </a:endParaRPr>
          </a:p>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200 to 400 </a:t>
            </a:r>
            <a:r>
              <a:rPr lang="ca-ES" sz="1400" dirty="0" err="1" smtClean="0">
                <a:solidFill>
                  <a:schemeClr val="bg1">
                    <a:lumMod val="50000"/>
                  </a:schemeClr>
                </a:solidFill>
              </a:rPr>
              <a:t>bp</a:t>
            </a:r>
            <a:endParaRPr lang="ca-ES" sz="1200" dirty="0" smtClean="0">
              <a:solidFill>
                <a:schemeClr val="bg1">
                  <a:lumMod val="50000"/>
                </a:schemeClr>
              </a:solidFill>
            </a:endParaRPr>
          </a:p>
          <a:p>
            <a:r>
              <a:rPr lang="ca-ES" sz="1400" dirty="0" smtClean="0">
                <a:solidFill>
                  <a:schemeClr val="bg1">
                    <a:lumMod val="50000"/>
                  </a:schemeClr>
                </a:solidFill>
              </a:rPr>
              <a:t>Output: 30Mb – 2Gb</a:t>
            </a:r>
            <a:endParaRPr lang="ca-ES" sz="1300" dirty="0" smtClean="0">
              <a:solidFill>
                <a:schemeClr val="bg1">
                  <a:lumMod val="50000"/>
                </a:schemeClr>
              </a:solidFill>
            </a:endParaRPr>
          </a:p>
          <a:p>
            <a:r>
              <a:rPr lang="ca-ES" sz="1400" dirty="0" err="1" smtClean="0">
                <a:solidFill>
                  <a:schemeClr val="bg1">
                    <a:lumMod val="50000"/>
                  </a:schemeClr>
                </a:solidFill>
              </a:rPr>
              <a:t>Running</a:t>
            </a:r>
            <a:r>
              <a:rPr lang="ca-ES" sz="1400" dirty="0" smtClean="0">
                <a:solidFill>
                  <a:schemeClr val="bg1">
                    <a:lumMod val="50000"/>
                  </a:schemeClr>
                </a:solidFill>
              </a:rPr>
              <a:t> time: </a:t>
            </a:r>
            <a:r>
              <a:rPr lang="ca-ES" sz="1400" dirty="0" smtClean="0">
                <a:solidFill>
                  <a:srgbClr val="FF0000"/>
                </a:solidFill>
              </a:rPr>
              <a:t>2,3 - 4,4 </a:t>
            </a:r>
            <a:r>
              <a:rPr lang="ca-ES" sz="1400" dirty="0" err="1" smtClean="0">
                <a:solidFill>
                  <a:srgbClr val="FF0000"/>
                </a:solidFill>
              </a:rPr>
              <a:t>hours</a:t>
            </a:r>
            <a:endParaRPr lang="ca-ES" sz="1300" dirty="0"/>
          </a:p>
        </p:txBody>
      </p:sp>
      <p:pic>
        <p:nvPicPr>
          <p:cNvPr id="5126" name="Picture 6" descr="http://www.teclasap.com.br/wp-content/uploads/2009/06/rip.jpg"/>
          <p:cNvPicPr>
            <a:picLocks noChangeAspect="1" noChangeArrowheads="1"/>
          </p:cNvPicPr>
          <p:nvPr/>
        </p:nvPicPr>
        <p:blipFill>
          <a:blip r:embed="rId5" cstate="print"/>
          <a:srcRect/>
          <a:stretch>
            <a:fillRect/>
          </a:stretch>
        </p:blipFill>
        <p:spPr bwMode="auto">
          <a:xfrm>
            <a:off x="1643456" y="1937443"/>
            <a:ext cx="1104194" cy="1085791"/>
          </a:xfrm>
          <a:prstGeom prst="rect">
            <a:avLst/>
          </a:prstGeom>
          <a:noFill/>
        </p:spPr>
      </p:pic>
      <p:sp>
        <p:nvSpPr>
          <p:cNvPr id="12" name="11 CuadroTexto"/>
          <p:cNvSpPr txBox="1"/>
          <p:nvPr/>
        </p:nvSpPr>
        <p:spPr>
          <a:xfrm rot="524799">
            <a:off x="1955563" y="2453490"/>
            <a:ext cx="669942" cy="307777"/>
          </a:xfrm>
          <a:prstGeom prst="rect">
            <a:avLst/>
          </a:prstGeom>
          <a:noFill/>
        </p:spPr>
        <p:txBody>
          <a:bodyPr wrap="square" rtlCol="0">
            <a:spAutoFit/>
          </a:bodyPr>
          <a:lstStyle/>
          <a:p>
            <a:r>
              <a:rPr lang="ca-ES" sz="1400" b="1" dirty="0" smtClean="0">
                <a:solidFill>
                  <a:schemeClr val="accent1">
                    <a:lumMod val="75000"/>
                  </a:schemeClr>
                </a:solidFill>
              </a:rPr>
              <a:t>2.016</a:t>
            </a:r>
            <a:endParaRPr lang="ca-ES" sz="1400" b="1" dirty="0">
              <a:solidFill>
                <a:schemeClr val="accent1">
                  <a:lumMod val="75000"/>
                </a:schemeClr>
              </a:solidFill>
            </a:endParaRPr>
          </a:p>
        </p:txBody>
      </p:sp>
      <p:sp>
        <p:nvSpPr>
          <p:cNvPr id="13" name="12 CuadroTexto"/>
          <p:cNvSpPr txBox="1"/>
          <p:nvPr/>
        </p:nvSpPr>
        <p:spPr>
          <a:xfrm>
            <a:off x="2562808" y="5129053"/>
            <a:ext cx="3455854" cy="1508105"/>
          </a:xfrm>
          <a:prstGeom prst="rect">
            <a:avLst/>
          </a:prstGeom>
          <a:noFill/>
          <a:ln w="28575">
            <a:solidFill>
              <a:srgbClr val="800080"/>
            </a:solidFill>
          </a:ln>
        </p:spPr>
        <p:txBody>
          <a:bodyPr wrap="square" rtlCol="0">
            <a:spAutoFit/>
          </a:bodyPr>
          <a:lstStyle/>
          <a:p>
            <a:r>
              <a:rPr lang="ca-ES" sz="2000" b="1" dirty="0" err="1" smtClean="0">
                <a:solidFill>
                  <a:schemeClr val="bg1">
                    <a:lumMod val="50000"/>
                  </a:schemeClr>
                </a:solidFill>
              </a:rPr>
              <a:t>Applications</a:t>
            </a:r>
            <a:r>
              <a:rPr lang="ca-ES" sz="2000" b="1" dirty="0" smtClean="0">
                <a:solidFill>
                  <a:schemeClr val="bg1">
                    <a:lumMod val="50000"/>
                  </a:schemeClr>
                </a:solidFill>
              </a:rPr>
              <a:t>: </a:t>
            </a:r>
          </a:p>
          <a:p>
            <a:pPr>
              <a:lnSpc>
                <a:spcPct val="150000"/>
              </a:lnSpc>
              <a:buFont typeface="Arial" pitchFamily="34" charset="0"/>
              <a:buChar char="•"/>
            </a:pPr>
            <a:r>
              <a:rPr lang="ca-ES" sz="1600" dirty="0" err="1" smtClean="0">
                <a:solidFill>
                  <a:schemeClr val="bg1">
                    <a:lumMod val="50000"/>
                  </a:schemeClr>
                </a:solidFill>
              </a:rPr>
              <a:t>Amplicon</a:t>
            </a:r>
            <a:r>
              <a:rPr lang="ca-ES" sz="1600" dirty="0" smtClean="0">
                <a:solidFill>
                  <a:schemeClr val="bg1">
                    <a:lumMod val="50000"/>
                  </a:schemeClr>
                </a:solidFill>
              </a:rPr>
              <a:t> </a:t>
            </a:r>
            <a:r>
              <a:rPr lang="ca-ES" sz="1600" dirty="0" err="1" smtClean="0">
                <a:solidFill>
                  <a:schemeClr val="bg1">
                    <a:lumMod val="50000"/>
                  </a:schemeClr>
                </a:solidFill>
              </a:rPr>
              <a:t>sequencing</a:t>
            </a:r>
            <a:endParaRPr lang="ca-ES" sz="1600" dirty="0" smtClean="0">
              <a:solidFill>
                <a:schemeClr val="bg1">
                  <a:lumMod val="50000"/>
                </a:schemeClr>
              </a:solidFill>
            </a:endParaRPr>
          </a:p>
          <a:p>
            <a:pPr>
              <a:lnSpc>
                <a:spcPct val="150000"/>
              </a:lnSpc>
              <a:buFont typeface="Arial" pitchFamily="34" charset="0"/>
              <a:buChar char="•"/>
            </a:pPr>
            <a:r>
              <a:rPr lang="ca-ES" sz="1600" dirty="0" err="1" smtClean="0">
                <a:solidFill>
                  <a:schemeClr val="bg1">
                    <a:lumMod val="50000"/>
                  </a:schemeClr>
                </a:solidFill>
              </a:rPr>
              <a:t>Targeted</a:t>
            </a:r>
            <a:r>
              <a:rPr lang="ca-ES" sz="1600" dirty="0" smtClean="0">
                <a:solidFill>
                  <a:schemeClr val="bg1">
                    <a:lumMod val="50000"/>
                  </a:schemeClr>
                </a:solidFill>
              </a:rPr>
              <a:t> </a:t>
            </a:r>
            <a:r>
              <a:rPr lang="ca-ES" sz="1600" dirty="0" err="1" smtClean="0">
                <a:solidFill>
                  <a:schemeClr val="bg1">
                    <a:lumMod val="50000"/>
                  </a:schemeClr>
                </a:solidFill>
              </a:rPr>
              <a:t>sequencing</a:t>
            </a:r>
            <a:r>
              <a:rPr lang="ca-ES" sz="1600" dirty="0" smtClean="0">
                <a:solidFill>
                  <a:schemeClr val="bg1">
                    <a:lumMod val="50000"/>
                  </a:schemeClr>
                </a:solidFill>
              </a:rPr>
              <a:t> (DNA / RNA)</a:t>
            </a:r>
          </a:p>
          <a:p>
            <a:pPr>
              <a:lnSpc>
                <a:spcPct val="150000"/>
              </a:lnSpc>
              <a:buFont typeface="Arial" pitchFamily="34" charset="0"/>
              <a:buChar char="•"/>
            </a:pPr>
            <a:r>
              <a:rPr lang="ca-ES" sz="1600" dirty="0" err="1" smtClean="0">
                <a:solidFill>
                  <a:schemeClr val="bg1">
                    <a:lumMod val="50000"/>
                  </a:schemeClr>
                </a:solidFill>
              </a:rPr>
              <a:t>Metagenomics</a:t>
            </a:r>
            <a:r>
              <a:rPr lang="ca-ES" sz="1600" dirty="0" smtClean="0">
                <a:solidFill>
                  <a:schemeClr val="bg1">
                    <a:lumMod val="50000"/>
                  </a:schemeClr>
                </a:solidFill>
              </a:rPr>
              <a:t> (16S)</a:t>
            </a:r>
          </a:p>
        </p:txBody>
      </p:sp>
      <p:sp>
        <p:nvSpPr>
          <p:cNvPr id="15"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14" name="Picture 6"/>
          <p:cNvPicPr>
            <a:picLocks noChangeAspect="1" noChangeArrowheads="1"/>
          </p:cNvPicPr>
          <p:nvPr/>
        </p:nvPicPr>
        <p:blipFill>
          <a:blip r:embed="rId6" cstate="print"/>
          <a:srcRect/>
          <a:stretch>
            <a:fillRect/>
          </a:stretch>
        </p:blipFill>
        <p:spPr bwMode="auto">
          <a:xfrm>
            <a:off x="7381874" y="1600200"/>
            <a:ext cx="1514475" cy="1618922"/>
          </a:xfrm>
          <a:prstGeom prst="rect">
            <a:avLst/>
          </a:prstGeom>
          <a:noFill/>
          <a:ln w="9525">
            <a:noFill/>
            <a:miter lim="800000"/>
            <a:headEnd/>
            <a:tailEnd/>
          </a:ln>
          <a:effectLst/>
        </p:spPr>
      </p:pic>
      <p:sp>
        <p:nvSpPr>
          <p:cNvPr id="16" name="15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6658921" y="3937135"/>
            <a:ext cx="1984839" cy="738664"/>
          </a:xfrm>
          <a:prstGeom prst="rect">
            <a:avLst/>
          </a:prstGeom>
          <a:noFill/>
        </p:spPr>
        <p:txBody>
          <a:bodyPr wrap="none" rtlCol="0">
            <a:spAutoFit/>
          </a:bodyPr>
          <a:lstStyle/>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2x150 </a:t>
            </a:r>
            <a:r>
              <a:rPr lang="ca-ES" sz="1400" dirty="0" err="1" smtClean="0">
                <a:solidFill>
                  <a:schemeClr val="bg1">
                    <a:lumMod val="50000"/>
                  </a:schemeClr>
                </a:solidFill>
              </a:rPr>
              <a:t>bp</a:t>
            </a:r>
            <a:endParaRPr lang="ca-ES" sz="1400" u="none" dirty="0" smtClean="0">
              <a:solidFill>
                <a:schemeClr val="bg1">
                  <a:lumMod val="50000"/>
                </a:schemeClr>
              </a:solidFill>
            </a:endParaRPr>
          </a:p>
          <a:p>
            <a:pPr algn="l"/>
            <a:r>
              <a:rPr lang="ca-ES" sz="1400" u="none" dirty="0" smtClean="0">
                <a:solidFill>
                  <a:schemeClr val="bg1">
                    <a:lumMod val="50000"/>
                  </a:schemeClr>
                </a:solidFill>
              </a:rPr>
              <a:t>Output: </a:t>
            </a:r>
            <a:r>
              <a:rPr lang="ca-ES" sz="1400" u="none" dirty="0" smtClean="0">
                <a:solidFill>
                  <a:srgbClr val="FF0000"/>
                </a:solidFill>
              </a:rPr>
              <a:t>6.000 Gb</a:t>
            </a:r>
          </a:p>
          <a:p>
            <a:pPr algn="l"/>
            <a:r>
              <a:rPr lang="ca-ES" sz="1400" u="none" dirty="0" err="1" smtClean="0">
                <a:solidFill>
                  <a:schemeClr val="bg1">
                    <a:lumMod val="50000"/>
                  </a:schemeClr>
                </a:solidFill>
              </a:rPr>
              <a:t>Run</a:t>
            </a:r>
            <a:r>
              <a:rPr lang="ca-ES" sz="1400" u="none" dirty="0" smtClean="0">
                <a:solidFill>
                  <a:schemeClr val="bg1">
                    <a:lumMod val="50000"/>
                  </a:schemeClr>
                </a:solidFill>
              </a:rPr>
              <a:t> time: 44 </a:t>
            </a:r>
            <a:r>
              <a:rPr lang="ca-ES" sz="1400" u="none" dirty="0" err="1" smtClean="0">
                <a:solidFill>
                  <a:schemeClr val="bg1">
                    <a:lumMod val="50000"/>
                  </a:schemeClr>
                </a:solidFill>
              </a:rPr>
              <a:t>hours</a:t>
            </a:r>
            <a:endParaRPr lang="ca-ES" sz="1200" u="none" dirty="0"/>
          </a:p>
        </p:txBody>
      </p:sp>
      <p:sp>
        <p:nvSpPr>
          <p:cNvPr id="11" name="10 CuadroTexto"/>
          <p:cNvSpPr txBox="1"/>
          <p:nvPr/>
        </p:nvSpPr>
        <p:spPr>
          <a:xfrm>
            <a:off x="2921511" y="3556339"/>
            <a:ext cx="3062057" cy="307777"/>
          </a:xfrm>
          <a:prstGeom prst="rect">
            <a:avLst/>
          </a:prstGeom>
          <a:noFill/>
        </p:spPr>
        <p:txBody>
          <a:bodyPr wrap="none" rtlCol="0">
            <a:spAutoFit/>
          </a:bodyPr>
          <a:lstStyle/>
          <a:p>
            <a:r>
              <a:rPr lang="ca-ES" sz="1400" b="1" u="none" dirty="0" err="1" smtClean="0">
                <a:solidFill>
                  <a:schemeClr val="bg1">
                    <a:lumMod val="50000"/>
                  </a:schemeClr>
                </a:solidFill>
              </a:rPr>
              <a:t>Ion</a:t>
            </a:r>
            <a:r>
              <a:rPr lang="ca-ES" sz="1400" b="1" u="none" dirty="0" smtClean="0">
                <a:solidFill>
                  <a:schemeClr val="bg1">
                    <a:lumMod val="50000"/>
                  </a:schemeClr>
                </a:solidFill>
              </a:rPr>
              <a:t> </a:t>
            </a:r>
            <a:r>
              <a:rPr lang="ca-ES" sz="1400" b="1" u="none" dirty="0" err="1" smtClean="0">
                <a:solidFill>
                  <a:schemeClr val="bg1">
                    <a:lumMod val="50000"/>
                  </a:schemeClr>
                </a:solidFill>
              </a:rPr>
              <a:t>Gene</a:t>
            </a:r>
            <a:r>
              <a:rPr lang="ca-ES" sz="1400" b="1" u="none" dirty="0" smtClean="0">
                <a:solidFill>
                  <a:schemeClr val="bg1">
                    <a:lumMod val="50000"/>
                  </a:schemeClr>
                </a:solidFill>
              </a:rPr>
              <a:t> Studio S5 </a:t>
            </a:r>
            <a:r>
              <a:rPr lang="ca-ES" sz="1400" b="1" u="none" dirty="0" err="1" smtClean="0">
                <a:solidFill>
                  <a:schemeClr val="bg1">
                    <a:lumMod val="50000"/>
                  </a:schemeClr>
                </a:solidFill>
              </a:rPr>
              <a:t>Prime</a:t>
            </a:r>
            <a:r>
              <a:rPr lang="ca-ES" sz="1400" b="1" u="none" dirty="0" smtClean="0">
                <a:solidFill>
                  <a:schemeClr val="bg1">
                    <a:lumMod val="50000"/>
                  </a:schemeClr>
                </a:solidFill>
              </a:rPr>
              <a:t> System</a:t>
            </a:r>
            <a:endParaRPr lang="ca-ES" sz="1400" b="1" u="none" dirty="0">
              <a:solidFill>
                <a:schemeClr val="bg1">
                  <a:lumMod val="50000"/>
                </a:schemeClr>
              </a:solidFill>
            </a:endParaRPr>
          </a:p>
        </p:txBody>
      </p:sp>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3" name="12 CuadroTexto"/>
          <p:cNvSpPr txBox="1"/>
          <p:nvPr/>
        </p:nvSpPr>
        <p:spPr>
          <a:xfrm>
            <a:off x="3159674" y="3971308"/>
            <a:ext cx="3150398" cy="738664"/>
          </a:xfrm>
          <a:prstGeom prst="rect">
            <a:avLst/>
          </a:prstGeom>
          <a:noFill/>
        </p:spPr>
        <p:txBody>
          <a:bodyPr wrap="square" rtlCol="0">
            <a:spAutoFit/>
          </a:bodyPr>
          <a:lstStyle/>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Up to 200 </a:t>
            </a:r>
            <a:r>
              <a:rPr lang="ca-ES" sz="1400" dirty="0" err="1" smtClean="0">
                <a:solidFill>
                  <a:schemeClr val="bg1">
                    <a:lumMod val="50000"/>
                  </a:schemeClr>
                </a:solidFill>
              </a:rPr>
              <a:t>bp</a:t>
            </a:r>
            <a:endParaRPr lang="ca-ES" sz="1400" u="none" dirty="0" smtClean="0">
              <a:solidFill>
                <a:schemeClr val="bg1">
                  <a:lumMod val="50000"/>
                </a:schemeClr>
              </a:solidFill>
            </a:endParaRPr>
          </a:p>
          <a:p>
            <a:pPr algn="l"/>
            <a:r>
              <a:rPr lang="ca-ES" sz="1400" dirty="0" smtClean="0">
                <a:solidFill>
                  <a:schemeClr val="bg1">
                    <a:lumMod val="50000"/>
                  </a:schemeClr>
                </a:solidFill>
              </a:rPr>
              <a:t>O</a:t>
            </a:r>
            <a:r>
              <a:rPr lang="ca-ES" sz="1400" u="none" dirty="0" smtClean="0">
                <a:solidFill>
                  <a:schemeClr val="bg1">
                    <a:lumMod val="50000"/>
                  </a:schemeClr>
                </a:solidFill>
              </a:rPr>
              <a:t>utput: 50Gb/</a:t>
            </a:r>
            <a:r>
              <a:rPr lang="ca-ES" sz="1400" u="none" dirty="0" err="1" smtClean="0">
                <a:solidFill>
                  <a:schemeClr val="bg1">
                    <a:lumMod val="50000"/>
                  </a:schemeClr>
                </a:solidFill>
              </a:rPr>
              <a:t>day</a:t>
            </a:r>
            <a:r>
              <a:rPr lang="ca-ES" sz="1400" u="none" dirty="0" smtClean="0">
                <a:solidFill>
                  <a:schemeClr val="bg1">
                    <a:lumMod val="50000"/>
                  </a:schemeClr>
                </a:solidFill>
              </a:rPr>
              <a:t> (2 chips)</a:t>
            </a:r>
          </a:p>
          <a:p>
            <a:pPr algn="l"/>
            <a:r>
              <a:rPr lang="ca-ES" sz="1400" u="none" dirty="0" err="1" smtClean="0">
                <a:solidFill>
                  <a:schemeClr val="bg1">
                    <a:lumMod val="50000"/>
                  </a:schemeClr>
                </a:solidFill>
              </a:rPr>
              <a:t>Run</a:t>
            </a:r>
            <a:r>
              <a:rPr lang="ca-ES" sz="1400" u="none" dirty="0" smtClean="0">
                <a:solidFill>
                  <a:schemeClr val="bg1">
                    <a:lumMod val="50000"/>
                  </a:schemeClr>
                </a:solidFill>
              </a:rPr>
              <a:t> time: </a:t>
            </a:r>
            <a:r>
              <a:rPr lang="ca-ES" sz="1400" u="none" dirty="0" smtClean="0">
                <a:solidFill>
                  <a:srgbClr val="FF0000"/>
                </a:solidFill>
              </a:rPr>
              <a:t>8,5 </a:t>
            </a:r>
            <a:r>
              <a:rPr lang="ca-ES" sz="1400" u="none" dirty="0" err="1" smtClean="0">
                <a:solidFill>
                  <a:srgbClr val="FF0000"/>
                </a:solidFill>
              </a:rPr>
              <a:t>hours</a:t>
            </a:r>
            <a:endParaRPr lang="ca-ES" sz="1400" u="none" dirty="0" smtClean="0">
              <a:solidFill>
                <a:schemeClr val="bg1">
                  <a:lumMod val="50000"/>
                </a:schemeClr>
              </a:solidFill>
            </a:endParaRPr>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NGS </a:t>
            </a:r>
            <a:r>
              <a:rPr lang="ca-ES" sz="2400" b="1" dirty="0" err="1" smtClean="0">
                <a:solidFill>
                  <a:schemeClr val="bg1">
                    <a:lumMod val="50000"/>
                  </a:schemeClr>
                </a:solidFill>
                <a:effectLst>
                  <a:outerShdw blurRad="38100" dist="38100" dir="2700000" algn="tl">
                    <a:srgbClr val="000000">
                      <a:alpha val="43137"/>
                    </a:srgbClr>
                  </a:outerShdw>
                </a:effectLst>
              </a:rPr>
              <a:t>platforms</a:t>
            </a:r>
            <a:endParaRPr lang="ca-ES" sz="2400" b="1" dirty="0">
              <a:solidFill>
                <a:schemeClr val="bg1">
                  <a:lumMod val="50000"/>
                </a:schemeClr>
              </a:solidFill>
              <a:effectLst>
                <a:outerShdw blurRad="38100" dist="38100" dir="2700000" algn="tl">
                  <a:srgbClr val="000000">
                    <a:alpha val="43137"/>
                  </a:srgbClr>
                </a:outerShdw>
              </a:effectLst>
            </a:endParaRPr>
          </a:p>
        </p:txBody>
      </p:sp>
      <p:pic>
        <p:nvPicPr>
          <p:cNvPr id="157697" name="Picture 1"/>
          <p:cNvPicPr>
            <a:picLocks noChangeAspect="1" noChangeArrowheads="1"/>
          </p:cNvPicPr>
          <p:nvPr/>
        </p:nvPicPr>
        <p:blipFill>
          <a:blip r:embed="rId3" cstate="print"/>
          <a:srcRect/>
          <a:stretch>
            <a:fillRect/>
          </a:stretch>
        </p:blipFill>
        <p:spPr bwMode="auto">
          <a:xfrm>
            <a:off x="569614" y="1502877"/>
            <a:ext cx="2137372" cy="2040219"/>
          </a:xfrm>
          <a:prstGeom prst="rect">
            <a:avLst/>
          </a:prstGeom>
          <a:noFill/>
          <a:ln w="9525">
            <a:noFill/>
            <a:miter lim="800000"/>
            <a:headEnd/>
            <a:tailEnd/>
          </a:ln>
        </p:spPr>
      </p:pic>
      <p:sp>
        <p:nvSpPr>
          <p:cNvPr id="20" name="19 CuadroTexto"/>
          <p:cNvSpPr txBox="1"/>
          <p:nvPr/>
        </p:nvSpPr>
        <p:spPr>
          <a:xfrm>
            <a:off x="488887" y="3983525"/>
            <a:ext cx="2034531" cy="738664"/>
          </a:xfrm>
          <a:prstGeom prst="rect">
            <a:avLst/>
          </a:prstGeom>
          <a:noFill/>
        </p:spPr>
        <p:txBody>
          <a:bodyPr wrap="none" rtlCol="0">
            <a:spAutoFit/>
          </a:bodyPr>
          <a:lstStyle/>
          <a:p>
            <a:r>
              <a:rPr lang="ca-ES" sz="1400" dirty="0" err="1" smtClean="0">
                <a:solidFill>
                  <a:schemeClr val="bg1">
                    <a:lumMod val="50000"/>
                  </a:schemeClr>
                </a:solidFill>
              </a:rPr>
              <a:t>Read</a:t>
            </a:r>
            <a:r>
              <a:rPr lang="ca-ES" sz="1400" dirty="0" smtClean="0">
                <a:solidFill>
                  <a:schemeClr val="bg1">
                    <a:lumMod val="50000"/>
                  </a:schemeClr>
                </a:solidFill>
              </a:rPr>
              <a:t> </a:t>
            </a:r>
            <a:r>
              <a:rPr lang="ca-ES" sz="1400" dirty="0" err="1" smtClean="0">
                <a:solidFill>
                  <a:schemeClr val="bg1">
                    <a:lumMod val="50000"/>
                  </a:schemeClr>
                </a:solidFill>
              </a:rPr>
              <a:t>length</a:t>
            </a:r>
            <a:r>
              <a:rPr lang="ca-ES" sz="1400" dirty="0" smtClean="0">
                <a:solidFill>
                  <a:schemeClr val="bg1">
                    <a:lumMod val="50000"/>
                  </a:schemeClr>
                </a:solidFill>
              </a:rPr>
              <a:t>: </a:t>
            </a:r>
            <a:r>
              <a:rPr lang="ca-ES" sz="1400" dirty="0" smtClean="0">
                <a:solidFill>
                  <a:srgbClr val="FF0000"/>
                </a:solidFill>
              </a:rPr>
              <a:t>700 </a:t>
            </a:r>
            <a:r>
              <a:rPr lang="ca-ES" sz="1400" dirty="0" err="1" smtClean="0">
                <a:solidFill>
                  <a:srgbClr val="FF0000"/>
                </a:solidFill>
              </a:rPr>
              <a:t>bp</a:t>
            </a:r>
            <a:endParaRPr lang="ca-ES" sz="1400" dirty="0" smtClean="0">
              <a:solidFill>
                <a:srgbClr val="FF0000"/>
              </a:solidFill>
            </a:endParaRPr>
          </a:p>
          <a:p>
            <a:r>
              <a:rPr lang="ca-ES" sz="1400" dirty="0" smtClean="0">
                <a:solidFill>
                  <a:schemeClr val="bg1">
                    <a:lumMod val="50000"/>
                  </a:schemeClr>
                </a:solidFill>
              </a:rPr>
              <a:t>Output: 1 Mb </a:t>
            </a:r>
          </a:p>
          <a:p>
            <a:r>
              <a:rPr lang="ca-ES" sz="1400" dirty="0" err="1" smtClean="0">
                <a:solidFill>
                  <a:schemeClr val="bg1">
                    <a:lumMod val="50000"/>
                  </a:schemeClr>
                </a:solidFill>
              </a:rPr>
              <a:t>Running</a:t>
            </a:r>
            <a:r>
              <a:rPr lang="ca-ES" sz="1400" dirty="0" smtClean="0">
                <a:solidFill>
                  <a:schemeClr val="bg1">
                    <a:lumMod val="50000"/>
                  </a:schemeClr>
                </a:solidFill>
              </a:rPr>
              <a:t> time: 23 </a:t>
            </a:r>
            <a:r>
              <a:rPr lang="ca-ES" sz="1400" dirty="0" err="1" smtClean="0">
                <a:solidFill>
                  <a:schemeClr val="bg1">
                    <a:lumMod val="50000"/>
                  </a:schemeClr>
                </a:solidFill>
              </a:rPr>
              <a:t>hours</a:t>
            </a:r>
            <a:endParaRPr lang="ca-ES" sz="1400" dirty="0" smtClean="0">
              <a:solidFill>
                <a:schemeClr val="bg1">
                  <a:lumMod val="50000"/>
                </a:schemeClr>
              </a:solidFill>
            </a:endParaRPr>
          </a:p>
        </p:txBody>
      </p:sp>
      <p:sp>
        <p:nvSpPr>
          <p:cNvPr id="21" name="20 CuadroTexto"/>
          <p:cNvSpPr txBox="1"/>
          <p:nvPr/>
        </p:nvSpPr>
        <p:spPr>
          <a:xfrm>
            <a:off x="956830" y="3556340"/>
            <a:ext cx="936475" cy="307777"/>
          </a:xfrm>
          <a:prstGeom prst="rect">
            <a:avLst/>
          </a:prstGeom>
          <a:noFill/>
        </p:spPr>
        <p:txBody>
          <a:bodyPr wrap="none" rtlCol="0">
            <a:spAutoFit/>
          </a:bodyPr>
          <a:lstStyle/>
          <a:p>
            <a:r>
              <a:rPr lang="ca-ES" sz="1400" b="1" u="none" dirty="0" smtClean="0">
                <a:solidFill>
                  <a:schemeClr val="bg1">
                    <a:lumMod val="50000"/>
                  </a:schemeClr>
                </a:solidFill>
              </a:rPr>
              <a:t>GS FLX+</a:t>
            </a:r>
            <a:endParaRPr lang="ca-ES" sz="1400" b="1" u="none" dirty="0">
              <a:solidFill>
                <a:schemeClr val="bg1">
                  <a:lumMod val="50000"/>
                </a:schemeClr>
              </a:solidFill>
            </a:endParaRPr>
          </a:p>
        </p:txBody>
      </p:sp>
      <p:pic>
        <p:nvPicPr>
          <p:cNvPr id="23" name="Picture 6" descr="http://www.teclasap.com.br/wp-content/uploads/2009/06/rip.jpg"/>
          <p:cNvPicPr>
            <a:picLocks noChangeAspect="1" noChangeArrowheads="1"/>
          </p:cNvPicPr>
          <p:nvPr/>
        </p:nvPicPr>
        <p:blipFill>
          <a:blip r:embed="rId4" cstate="print"/>
          <a:srcRect/>
          <a:stretch>
            <a:fillRect/>
          </a:stretch>
        </p:blipFill>
        <p:spPr bwMode="auto">
          <a:xfrm>
            <a:off x="1279149" y="2120211"/>
            <a:ext cx="1104194" cy="1085791"/>
          </a:xfrm>
          <a:prstGeom prst="rect">
            <a:avLst/>
          </a:prstGeom>
          <a:noFill/>
        </p:spPr>
      </p:pic>
      <p:sp>
        <p:nvSpPr>
          <p:cNvPr id="24" name="23 CuadroTexto"/>
          <p:cNvSpPr txBox="1"/>
          <p:nvPr/>
        </p:nvSpPr>
        <p:spPr>
          <a:xfrm rot="524799">
            <a:off x="2000831" y="2236208"/>
            <a:ext cx="669942" cy="307777"/>
          </a:xfrm>
          <a:prstGeom prst="rect">
            <a:avLst/>
          </a:prstGeom>
          <a:noFill/>
        </p:spPr>
        <p:txBody>
          <a:bodyPr wrap="square" rtlCol="0">
            <a:spAutoFit/>
          </a:bodyPr>
          <a:lstStyle/>
          <a:p>
            <a:r>
              <a:rPr lang="ca-ES" sz="1400" b="1" dirty="0" smtClean="0">
                <a:solidFill>
                  <a:schemeClr val="accent1">
                    <a:lumMod val="75000"/>
                  </a:schemeClr>
                </a:solidFill>
              </a:rPr>
              <a:t>2.016</a:t>
            </a:r>
            <a:endParaRPr lang="ca-ES" sz="1400" b="1" dirty="0">
              <a:solidFill>
                <a:schemeClr val="accent1">
                  <a:lumMod val="75000"/>
                </a:schemeClr>
              </a:solidFill>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15" name="14 Imagen" descr="A27212_Ion-S5-Front-650x600.jpg"/>
          <p:cNvPicPr>
            <a:picLocks noChangeAspect="1"/>
          </p:cNvPicPr>
          <p:nvPr/>
        </p:nvPicPr>
        <p:blipFill>
          <a:blip r:embed="rId5" cstate="print"/>
          <a:stretch>
            <a:fillRect/>
          </a:stretch>
        </p:blipFill>
        <p:spPr>
          <a:xfrm>
            <a:off x="3332957" y="1524000"/>
            <a:ext cx="2239167" cy="2066924"/>
          </a:xfrm>
          <a:prstGeom prst="rect">
            <a:avLst/>
          </a:prstGeom>
        </p:spPr>
      </p:pic>
      <p:sp>
        <p:nvSpPr>
          <p:cNvPr id="25" name="24 CuadroTexto"/>
          <p:cNvSpPr txBox="1"/>
          <p:nvPr/>
        </p:nvSpPr>
        <p:spPr>
          <a:xfrm>
            <a:off x="2882271" y="4975850"/>
            <a:ext cx="3101297" cy="1631216"/>
          </a:xfrm>
          <a:prstGeom prst="rect">
            <a:avLst/>
          </a:prstGeom>
          <a:noFill/>
          <a:ln w="28575">
            <a:solidFill>
              <a:srgbClr val="800080"/>
            </a:solidFill>
          </a:ln>
        </p:spPr>
        <p:txBody>
          <a:bodyPr wrap="square" rtlCol="0">
            <a:spAutoFit/>
          </a:bodyPr>
          <a:lstStyle/>
          <a:p>
            <a:r>
              <a:rPr lang="ca-ES" sz="2000" b="1" dirty="0" err="1" smtClean="0">
                <a:solidFill>
                  <a:schemeClr val="bg1">
                    <a:lumMod val="50000"/>
                  </a:schemeClr>
                </a:solidFill>
              </a:rPr>
              <a:t>Applications</a:t>
            </a:r>
            <a:r>
              <a:rPr lang="ca-ES" sz="2000" b="1" dirty="0" smtClean="0">
                <a:solidFill>
                  <a:schemeClr val="bg1">
                    <a:lumMod val="50000"/>
                  </a:schemeClr>
                </a:solidFill>
              </a:rPr>
              <a:t>: </a:t>
            </a:r>
          </a:p>
          <a:p>
            <a:pPr marL="93663" indent="-93663">
              <a:buFont typeface="Arial" pitchFamily="34" charset="0"/>
              <a:buChar char="•"/>
            </a:pPr>
            <a:r>
              <a:rPr lang="ca-ES" sz="1600" dirty="0" err="1" smtClean="0">
                <a:solidFill>
                  <a:schemeClr val="bg1">
                    <a:lumMod val="50000"/>
                  </a:schemeClr>
                </a:solidFill>
              </a:rPr>
              <a:t>Amplicon</a:t>
            </a:r>
            <a:r>
              <a:rPr lang="ca-ES" sz="1600" dirty="0" smtClean="0">
                <a:solidFill>
                  <a:schemeClr val="bg1">
                    <a:lumMod val="50000"/>
                  </a:schemeClr>
                </a:solidFill>
              </a:rPr>
              <a:t> </a:t>
            </a:r>
            <a:r>
              <a:rPr lang="ca-ES" sz="1600" dirty="0" err="1" smtClean="0">
                <a:solidFill>
                  <a:schemeClr val="bg1">
                    <a:lumMod val="50000"/>
                  </a:schemeClr>
                </a:solidFill>
              </a:rPr>
              <a:t>sequencing</a:t>
            </a:r>
            <a:endParaRPr lang="ca-ES" sz="1600" dirty="0" smtClean="0">
              <a:solidFill>
                <a:schemeClr val="bg1">
                  <a:lumMod val="50000"/>
                </a:schemeClr>
              </a:solidFill>
            </a:endParaRPr>
          </a:p>
          <a:p>
            <a:pPr marL="93663" indent="-93663">
              <a:buFont typeface="Arial" pitchFamily="34" charset="0"/>
              <a:buChar char="•"/>
            </a:pPr>
            <a:r>
              <a:rPr lang="ca-ES" sz="1600" dirty="0" err="1" smtClean="0">
                <a:solidFill>
                  <a:schemeClr val="bg1">
                    <a:lumMod val="50000"/>
                  </a:schemeClr>
                </a:solidFill>
              </a:rPr>
              <a:t>Targeted</a:t>
            </a:r>
            <a:r>
              <a:rPr lang="ca-ES" sz="1600" dirty="0" smtClean="0">
                <a:solidFill>
                  <a:schemeClr val="bg1">
                    <a:lumMod val="50000"/>
                  </a:schemeClr>
                </a:solidFill>
              </a:rPr>
              <a:t> </a:t>
            </a:r>
            <a:r>
              <a:rPr lang="ca-ES" sz="1600" dirty="0" err="1" smtClean="0">
                <a:solidFill>
                  <a:schemeClr val="bg1">
                    <a:lumMod val="50000"/>
                  </a:schemeClr>
                </a:solidFill>
              </a:rPr>
              <a:t>sequencing</a:t>
            </a:r>
            <a:endParaRPr lang="ca-ES" sz="1600" dirty="0" smtClean="0">
              <a:solidFill>
                <a:schemeClr val="bg1">
                  <a:lumMod val="50000"/>
                </a:schemeClr>
              </a:solidFill>
            </a:endParaRPr>
          </a:p>
          <a:p>
            <a:pPr marL="93663" indent="-93663">
              <a:buFont typeface="Arial" pitchFamily="34" charset="0"/>
              <a:buChar char="•"/>
            </a:pPr>
            <a:r>
              <a:rPr lang="ca-ES" sz="1600" dirty="0" err="1" smtClean="0">
                <a:solidFill>
                  <a:schemeClr val="bg1">
                    <a:lumMod val="50000"/>
                  </a:schemeClr>
                </a:solidFill>
              </a:rPr>
              <a:t>Metagenomics</a:t>
            </a:r>
            <a:r>
              <a:rPr lang="ca-ES" sz="1600" dirty="0" smtClean="0">
                <a:solidFill>
                  <a:schemeClr val="bg1">
                    <a:lumMod val="50000"/>
                  </a:schemeClr>
                </a:solidFill>
              </a:rPr>
              <a:t> (16S)</a:t>
            </a:r>
          </a:p>
          <a:p>
            <a:pPr marL="93663" indent="-93663">
              <a:buFont typeface="Arial" pitchFamily="34" charset="0"/>
              <a:buChar char="•"/>
            </a:pPr>
            <a:r>
              <a:rPr lang="ca-ES" sz="1600" dirty="0" smtClean="0">
                <a:solidFill>
                  <a:schemeClr val="bg1">
                    <a:lumMod val="50000"/>
                  </a:schemeClr>
                </a:solidFill>
              </a:rPr>
              <a:t>Genomes</a:t>
            </a:r>
          </a:p>
          <a:p>
            <a:pPr marL="93663" indent="-93663">
              <a:buFont typeface="Arial" pitchFamily="34" charset="0"/>
              <a:buChar char="•"/>
            </a:pPr>
            <a:r>
              <a:rPr lang="ca-ES" sz="1600" dirty="0" err="1" smtClean="0">
                <a:solidFill>
                  <a:schemeClr val="bg1">
                    <a:lumMod val="50000"/>
                  </a:schemeClr>
                </a:solidFill>
              </a:rPr>
              <a:t>Exomes</a:t>
            </a:r>
            <a:r>
              <a:rPr lang="ca-ES" sz="1600" dirty="0" smtClean="0">
                <a:solidFill>
                  <a:schemeClr val="bg1">
                    <a:lumMod val="50000"/>
                  </a:schemeClr>
                </a:solidFill>
              </a:rPr>
              <a:t>, </a:t>
            </a:r>
            <a:r>
              <a:rPr lang="ca-ES" sz="1600" dirty="0" err="1" smtClean="0">
                <a:solidFill>
                  <a:schemeClr val="bg1">
                    <a:lumMod val="50000"/>
                  </a:schemeClr>
                </a:solidFill>
              </a:rPr>
              <a:t>transcriptome</a:t>
            </a:r>
            <a:endParaRPr lang="ca-ES" sz="1400" dirty="0">
              <a:solidFill>
                <a:schemeClr val="bg1">
                  <a:lumMod val="50000"/>
                </a:schemeClr>
              </a:solidFill>
            </a:endParaRPr>
          </a:p>
        </p:txBody>
      </p:sp>
      <p:pic>
        <p:nvPicPr>
          <p:cNvPr id="26" name="Picture 5"/>
          <p:cNvPicPr>
            <a:picLocks noChangeAspect="1" noChangeArrowheads="1"/>
          </p:cNvPicPr>
          <p:nvPr/>
        </p:nvPicPr>
        <p:blipFill>
          <a:blip r:embed="rId6" cstate="print"/>
          <a:srcRect/>
          <a:stretch>
            <a:fillRect/>
          </a:stretch>
        </p:blipFill>
        <p:spPr bwMode="auto">
          <a:xfrm>
            <a:off x="6895344" y="1310186"/>
            <a:ext cx="1538972" cy="26964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2" name="Imagen 1"/>
          <p:cNvPicPr>
            <a:picLocks noChangeAspect="1"/>
          </p:cNvPicPr>
          <p:nvPr/>
        </p:nvPicPr>
        <p:blipFill>
          <a:blip r:embed="rId3"/>
          <a:stretch>
            <a:fillRect/>
          </a:stretch>
        </p:blipFill>
        <p:spPr>
          <a:xfrm>
            <a:off x="836118" y="1745399"/>
            <a:ext cx="8233764" cy="4439371"/>
          </a:xfrm>
          <a:prstGeom prst="rect">
            <a:avLst/>
          </a:prstGeom>
        </p:spPr>
      </p:pic>
    </p:spTree>
    <p:extLst>
      <p:ext uri="{BB962C8B-B14F-4D97-AF65-F5344CB8AC3E}">
        <p14:creationId xmlns:p14="http://schemas.microsoft.com/office/powerpoint/2010/main" val="1582014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2" name="AutoShape 4"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414" name="AutoShape 6" descr="data:image/jpeg;base64,/9j/4AAQSkZJRgABAQAAAQABAAD/2wCEAAkGBhQSEBQUEBQUFBQUFxQVFRQVFRQUFRYXFBQVFBQXEhQXHCYeFxojGRQVHy8gIycpLCwsFR4xNTAqNSYrLCkBCQoKDgwOGg8PGiwlHx8pLCwyLiopLCksLSksLCksKSwsLCwsLCksLCksLCksLCkpLCwsKSwsKSkpLCwpLCkpLP/AABEIALcBEwMBIgACEQEDEQH/xAAcAAABBQEBAQAAAAAAAAAAAAAAAQMEBQYHAgj/xAA8EAABAwIEAwYEBQMDBAMAAAABAAIRAwQFEiExBkFREyJhcYGRMqGxwQcUUtHwI0JyFRaSYoLh8SQzsv/EABoBAAEFAQAAAAAAAAAAAAAAAAABAgMEBQb/xAAqEQACAgEEAQQBAwUAAAAAAAAAAQIDEQQSITETBUFRYSIUMnEVQpGh0f/aAAwDAQACEQMRAD8A7alQhKICVIhACoQhAAhCVIKCEIQAIQhAAhJKTOOqMgekIBQgAQhCABCEIAEIlCABCEIAEIQgAQhCABIlQgBEIQlEBIlSIAISJUIAAEsIQgUEIQkAEIQgAQhCABCQlJKUD0heZXl+yBTEcV8WuFQ0aLsoGjnDefDomaGE1HVafZvfqe87MdBzO6zWL0SKzpnNmIPUmTK3HCOIUGUwx1Vna7OBdqJ2bJ5rn4KWovkp9HUXVrTaWLqWW18f7NZSZAA3gRJ39UrnJA8RofVM1qseq228HL4Hqb5XtM0Bp5p1KpcAxZXhtTkvSauHNA75A8SYQ5MEsj0pC5Vzrgj4XFw6jULw64e7RoPmeXokUsiuOOyfSrS5w6J6FHsrbI3Xc7qQpBoQiEIQAQhCEACEIQAFIlKRAAkSoSiCIQhAoqEIQAIlIiUALKF5SoAUpESvDqiAPRSLz2q9BwKBQQUSoeLYkyhSdUeYDR7nkEN4WR8IuTUV2znnHNUUqznN1qP+EdCdyq3Dqbba2Nap8TthvJO3uotFrry5dWeTlDp30AnaVCxm9NeqKVIdxpysGw8T5LLbSbkjvaKNsI0t9cy/4WvCfFlelUJJzUdS9pOgk/2dD4bLpDcUa+n2rTLcpePIa/sPVcXqPyNNMEQNajhzPQLR8FcTB4fQnQtIaPJ0mPMH5Ja5vpmX6rpa5PyVrD+vc65YjuAnc6lPucmaDu6F6qK8uEco+xsVCZ5dCqG54Eo1Xl9epXqk/qfAH+IaBCnMxDX1Upl5JTePckjKVb/B4GML4coW/wD9TSPN7j7gmFaCFG/MDql/NN6o3Y6GvdJ5ZJzIlRTehNm+S7xuCcClhRrWrMmVIlPTyhoqISSiU4BUIlCABIlSIAEiVIUoAhCRACoQhAAkSlIUACUBIF5rOgIAbe+V5SLy5/Ian+bpBcHpzo3QwGdZA+fqkazmdT/Nl6SMCDiGI9g5xguEE5RuYHLx0XLuPONxd02tptcwNJzNdEk6Rt4Lc8R3YLyAdQuVY49tezFxTHfBipHgcpJHt7qvY21g2vTVCE1ZJcog2fEr2UzTaQGumdNddN/RPW921tIvBGcnKOo01I9FlTXQbmATyG8Kk4M6t6qCi31klXuJGMgO5lT+G6nZ16VQmAHNLj4A6/JZihWl8lXdG90DeuiLIuOMGZCyOok3Lp8HUbr8T6r6jW24axmYDMRmcQY110CXGuNLqhXhtXM3K0w5rSJM9BPJYSwb/UZ/mPqFfcYsAqg8y0T6Ej03T/JJxbyX16fpoWRjsWGmWWH8eZnuzjKSSdNvRaS34opZZzt9wuM0b1z3hrIAJA8TJjU7+iv+JMJbbZHteYOhHMRrLf2Tln5MnUaGqUswWEdBr8bUW7vRacYsqfBr56Ll9mG1qoLnRA7w5QObfP5K0srnI8FvPbrGsE+aek32yvZoqsfgmb6+4nFJmZzmx01nyCz9Pjq4qvy0WNA6mSqjF7Q1qtMg9wj4ejp1PqI9lsuGOHIAyt9Y+6dtbeDmdZNwlsiuR3CbKqTnqvJcd1e0rpzdiVOZhTgNh7hRbqxe3XKY8NfoplFoyZRtXPJ4xrio0LZ1QNl426eZ8Fj6X4g3bQ2o7I+m46jLEeEhaG4YHtcx2zgWnyIhc0/PHsX0C34XEZp3h8nRV7pyi85Ot9BjDVQlCUMyT7+mdq4f4hZdU8zNHCMzek8weY8VayuK8CXT7e5YSTkccp9eULtDXqxTb5I5I/UNG9Lbt9n0e0LzKi397kGm52TrbFXFyl0jPSbeES5Qqb8wTqSVJtLsyAdisyv1Wuc9mMZJZUtLJYQhCFrkB5BSrxKZvbwU6b3u2aCUr4WRyTbwhytcNaJcQB4mE3Rvqb/ge0+RBXL/APWTdXBdWfDBMNJ08AFYPwkg5qLi3yP0WU9e2/wjlfzybf8AS1FYnLDx8cHSAmrowB5rD2nFteiYrtzt68/daC24po1m6EA9HaKzXrKrOM4fwylbobaucZXyixBnwHXmV7GmgTNK6BG48DyXs1B1VlMquOD2oWLYq2hSc9xjKPc8gE3iWMspMLnED6nyXK+KuKzcugd2m06Cdz1KjnYolnS6Sd8sLoTGcfe9ryD33y1o6uf3Wj5/JZawolh7Bkun4twHETMjkNElS7Pa0yBLWOzTymCoV/fFriWmJM5huD59FGnxya8avHJqI9fnsqmRwEdAq2+sGHWkdDuCltrgGoHVszhudZ16md15Zff1g8CAHAx5HZM9yxjcsSILrAt1Go+nmnrYd4Gditni1pb1KRr0DEtJLQIDYOpeeW8eOiydK8ZmJLZ3jl5FLtbZDY6qUpKWPo0dm5heMzoaXTJ6TzVvxBe06r/6RnuQTyO8RPRYkXBidUrMRIUHimljBsQ9U0lkk3LpDdu+H+P3CsKlUkAEkgbAk6dVUmS4kK3taZc3bXqknwT6KUbE4x5+yRQoNYGPad5BHyM/zonadQjz/ZMttI0Lu9yaCP4Fa4bwxcVHsBY7K5zRm0IGYxOijdqbSTGNV6dT8jNt+HvCprgVq89kD3G/rI3P+P1hdQp0g0ANAAGwATVjaNp02sYAGtAaAOgEKQtWEdqOBvs8ljnjsEhSpE4iK7EcKDwS2A/keRPiuO39gW1qgIhwc4Ebayu5ysdxtgbXObWAEnuv9BLSfmFU1VW+OV7Gv6PqY6W55/uMRhGj2AxoZ+a61ZVszQVx915SbUbL2hrT/btv12K6dw7jNGs2KTwSBtsY8jujSrasFv1iUrZKeHhF6FS8RSMp5bJjizioWrA1sGo4EgHQAbSVzvEcbrktdUqv72u5A16CYUevxOtwKmh0FlzU1wvs21C7JVna1NR5rH4JiWdsnUjc9fGFdULlzniJXO6bRz8ibE1MfG3F9myFVChUyYCF15lEpVfFNAvs6obvlnzggn5BWsJq5PdKkksrA6Etsk/g4A+oWkqywziJ9OADLf0nb/wjjBgo13ZmENJnM3YeYVG1wdq0gjqPuuds0soP8TtqNVC6K3I6Db8TUqmjwRPWCF7q4W2p3qLo8tQuc072J8FPsMafTMscR9D5jmoHl/vWSV6ZR5reP9mz/N16O5cP+puoP+TToVBxHiy6aNMrm/qa3UeY5L1YcYtcIrN/7h9wpV1Qt3sNSm4CBrl+hapI2TgswllfDKkqYSeLIYfyjDYlxDUq/G4n1VcG83HU7BXGL2rXDNEHr+6z1a6IcQdwSPZXtPbG2O4J1SoePYtn247MkgudyHP+c1mXV5KnNxJ7SS18SI0E6c9Tsq2u4E6f+yrEnkSMWuWBYV4eE/Ro5srS4ATEuJytncmE7eWjaTi3M2pLQQ5mok8tU1LI6WF7DNLEHMpPYCYeAHDkYII06/uodNwnWF6uGdNivFGxqOBLGOcBuWgkA8pVmt4Rga9NzySi8RuF4JnZbXhr8KDUAfdPc0HXI3QjzK0+J/g5bOpj8u6pRqAfFmL2u/yafsQnb0Vf08uzkbpBkLoWBYC+4pNfT7oInUa+eix3EPC9zZ1QysMwfOWo2S0gaHyI5grqv4f4swW7GkiWgA+iy/UpuMVKJf0Gqt0rls9xnCvw67+aq4u5wt5aWjaTRAiI+SBiTYUO7xpmV0nkVg+RucZN55Etssubcu2ayi6QvazfDXELagyk95u46jk4LRh3RdpGSksoyJR2vAsoSNCVOGgsX+Kt2WWMAwXVGDTmIcSFs3Ohcs/GHEiRRpt6uef/AMj7qO14gzQ9Op8uphH7MjaUqbqBmMx1LyNGtG2XmSlw65rUofSOUNPddrmH2hUtEnmVbsvCGAAzBVBS9zv5aZbWpdMTiTiE1rltSrqO6XAcsoggA+qSpiZubjuzkAEAmNAJPqq7H8NdTeIOYOa0nwdHeC2PB/4fucxtSq7IXAEAaug/q6eSgvuUF+XuZUpVUpSzhLoteBrTvVJGk6fVb22sANYVPhfD/wCXIyukc5WmoDRXdHZXZH8TltfarbHJdCCmlTsIV4zhuU3UEhe0ifgVIxHGtrRZSdUrxA5RqT0C5JhmH9vWd2Tcg1PkPErf/jPUP9Fsw3fw1Os+y5vY8RVKAIplsE9ATptqqNrW7B0+h0+2hWZ5Y5idqaNXI4gjSToSJ6woTryHEAyOon7rzQuW1Kn9V0B0lzt9UtS3FarFIQ0mPtIn6KGUFIuu1w6JtrfSYlT6d8RpKrncPV6cQ3ODsFd2PCzngF0t6hpn5lZ19cIPknp1DsWSJfYgXtaxokgRpz8Spd5wwK72ubLe60PjmQAJg7LR2XDrKQkw0dXbn13K91cUYwRTEx/cdvQKFXOtYjwOlixras4/wUdfgqk2nJB88xn0Wav8GZTzbuJ+Hw9lpsQxgnUlZvELvMU+idjn3x9kySUeUslPTpGe7ovZpnfQx/NlecNPpNqzWdlAGg17zjpBgJjiOvSdWPYxAEEjZx6ieS1V1kpyTUtozw/gAuarKZMB7hqNwAZdHpoutPwanT7OlTYG02a5R4depXOvw9uRSvqIqju1DkB5tL9GuB6GQPVdauwO1MbDT7n6qaLxExNTl3fQ5bsUu4qQ30Ua2OqaxO4hhKTpDXyzKfiK/tLQQJcKjcsanUOaR7LI4FwziAIfQpPb4vhrT5h3Jaa8xstq0spjv/QH91A4+4rqH+g17ogF8EiZEhpjlHJU7JOT2YHxqlZNRiXFriFQDLcVbJhG8VnOd/xaCPmsbxBilbtXNYc7Bs5mYtM9JC93H5dtrThwfUMF2UgEEiSDpy0VIbgT3ZHqoo6OuEspGlVoVL+4tcH4hqUyJLmub8LvsV0TAvxUaAG3ALT+oDM0+Y3auUNuz+op6leO1hx5a6K5Gbj0EvSoT4bPoC243t3jSpT/AOYHyKedxTS5OaT4HN9F8/sxep+r3gqTQ4hqtMgxGuil85Xl6E11I7ZfcQAMc4zABPiYEwFxriHiN1w8modSZaOTRyHsrIcQVW5fzDxD2Bzcw01GxjbcLH3TMr9dfEbEeCism5dlrRaDw/lnn6LS1sXFszI0kjl5yra1tRAO4H16qssb7M0MA03J2Wgwii0hwJcB18T19kJJl6dtkVlsnYfgYqw9wkAz1ESt5ZXQDQqDga2OSq12rQRB85mPkVNo1Q15bOo5c1kepUzW2cTnL7N8nF+xoKdWVZ2bu6s9TuQ0SSrHCbzMEvo8ZKbbMy5cFuhJKF0xVGiEL1CSE4VGH/FDAu3tw8fFTnT9TTuPMHVcQr4eJ+y+lMas+0plp5rkWI8E1KdUmmA5pPwu5eSgtj7o2fT7458c3hGIo4Q4mNPTUrU4Jwy6QQdtYH3KmOsnUmkvYG6aRGpUjC8c7IOAGrv7uY9Fi6m6UZ7c4R1Eq69mKlkuqGEta0vrO85+Wn2TFxjjW6UW/wDc7f0Cp69yXSSSeZkqI6qT+6zXY3+3/PuPhpl3Y8/XsTLi8LpLiSRrqVW1bhe/E7dSq+4vwNGCT1KfVS5MLbo1rCGruXfFoAotaxc6iazGk02OyOfyzOEj+eKkUMMq1zsT9F0/hPAcmH1KDwCS5ziCNw4CPotemkx79f4+ji9SmR4+S8mi/fKfZabEeHn06xbljWG9DyWzw/8ACWq5svq02+ADnn7KVJt4SLK1NOzfbLCZznDqjql3RIGQ56eg2GUiTHuV2Ki4nU6k6rAjhh9tiQpv1IcCHRALDqC0enuugCnCkTZnX7W8xeUSaT4ChYuZZopDSmrtspWVvc57iNkX12NBIidRpuQqTifCH0a2V5JzgOa485EH+eS2BcPzT/8ApOX23+ZXviKg2swdoJy6g7EHwWS9UoWvKHwtcJ5RzI03Dkkk8wfYqzvXBjoykz0/Ze6Vq539pC0lKMllF+Opx7lSXnovVOtHyVwMOfyaU1VtS3R7dfH7JeCWOqy+yt7dH5hTDTb+n5IZasPJN/H5LH6pkjCajatT+s4QGgAOkAwAAJG2gXq+t2yGg7Zo56TpKapUGs1Eae6Zp1c1RpcdJH1Q8dEkHN/kS7LunKBr7LQWTC4wCQeYjZUONXA7YGnA0AJaTr7q34WrVHV+zeSC+Br0OyclzhEVtslBtnRuCmhjS0ayZKvrzBG1DmjXqo/D+C9mNdytKxmit+NSjiRx91uZtpmY/wBBdtJhXWHWGQQp3ZpQEV0wh0iCUmwQhCmGHlCEJQGqtOVArYeDyVmkLUDkzG8W4DnoS34mmY6iNVzJ9tB5hdyxO2zMI6rk2N8M16byWOLmk7aGPKVnavTb3uRt6DXeNbZMqwzSSfU/ZRqt4B8Ik9SnxhVZ5jK71V7hXA7nQX+ypV6Hnk0LvU+ODKMo1KpgAn6LTYLwQXQanstvYcN06TZy7K0oUgNkam2OmSSWWZUtTKznJWYbgFOkBDVPr0tiwQQprWJHthUH6hcu8Y/grNJlHWYx7wKlPvAjXSJGuvstLh9buweSqL3LueWspyxulqaHVeb+SO6PAzxRYtc6lW5sMHxDtNT5wq+qFYcQXP8A8aqf0tn2IVO26BYCrc/3FvTPNeD2xN3tcMY57tmguPoExUvcqm2GBfm6U1S5tN3JujnAHXXkE3DfCJJyUVlnMcJqVX1Ia1z3OJMNBJ1M7BdAw/gerUANwcjf0jVx8+Q+a22HYLRt25aLGsHgNT/kdypTnKP9DW5bpFGepb6MmzgW3btTE9Tqfcr2eEaQ2YPZaOq4Dc/uo/5okwwbqxtiuEiLfJ+5RP4SZvACyPEeCt7UBgmDuuqttpGslVWKcLsec7Ja4cv7TPXooNRCWxuHY+uzD5MDhfBzXyXRO5lSLzgthboAPELR0GRodCNCPJST8K5fyzcvsuK2SeUzi95TylzHDKWkgwOhVU22/g3WqxjDnVq1RzPhLjHuq7/bNZusSDuuhqjJxTOi/qFeEn8FTb0HB7SQHAGfA6rY8PUw67pviACPYHZQqHD5jVwHoZV5geGEVGhknXVxVmtPcM11kFTldtHV7F8hTQoGHU4aFPWgcXLsEhQSkKBAQkQgAlCAEQlAEiWEIA8PbKg17EHcKxSFiBclQ3CmjkFLpWoHJSsiUMSYF3EDE2wwHoRKhULgFW1/TmmR1CwlTFxTeW1JYRsT8J8nLB9TobkposVS4wbJtYQmalcKgp4oI0c3/kElXGGD+7MejdfnsFjWRlPjBMkkSOILoNpyTGo+uyj4Df8AaEgbiZHzCqqjX3VQAjujZo2HiepV8/hkZO7LTESJHvC2PTtPKtZGWyT4IPG1yRZva099+VoAOup1+QWItcerUgBVZmA5jQ/stfb8KO7QF2oCv/8AazHDVoK2Nm4bC7xrBzevxI1w0Y+ehEfNdPwa5H5ekRoMjfoozODaQM5R7JbhwtxBacnKBt6dEKDjyJbb5EkXAuZ3Xmpd9FRniGkBoS49ACPqolTFKtXRgyjw1PukbIUi1vL5rfjd5Dc+ys8OtoGYjU/IKmwfADnD6msa66z01Wpa1JGLfLBsAE1VcnXlQr25yMJ58vNKxEZ7FLeoKziwAtMaeMaqHVoVnjKAQD6LR4awuEu5q0FAKmtBXKW/BL5WuDJ4dwyGjUaqz/0dsbBXJppMi0Y1qKwNdrZSf7dYd2hTbTB2M2ACsAEqftQ12SfDYMbCWUJEpGKiUiCgAQklCUQVKvMolIAqESiUCglSSiUAKheZRKAPREhU2KcPMq/EFcShMlBS7FTwYl3AwB7pj0T9vwb+py1+VEKD9LXnOB3kZXYfgrKY0CsHUwvUolWIxUehjY0KIXtoSlIniCwmLi1DhqnpSJMClSeHKZM5Qp1DDmMGgGilNSVx3THRNaSDJ4pESnc6phckFS7euVG2OJL6mhJ5KmquNapp8IT9/XLjkb6/spthZhoSYyGcD1vQyhPJUkqUaeSEQglEpQBIhCUAQhJKAFlIUJEoAlSIS4EBCEIYAhCEIAQhCABCEIAEIQkAWUShCAEKWUIQAkoQhAAEqEIAVK46JEJAM7fPqMf8Ic07QYKSliTjo1seqVCgl2OLLDrHm7UqzQhSpCMQuSSkQnCBKJQhAokoQhKIJKJSoQAkoQhAAhCEo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17" name="16 CuadroTexto"/>
          <p:cNvSpPr txBox="1"/>
          <p:nvPr/>
        </p:nvSpPr>
        <p:spPr>
          <a:xfrm>
            <a:off x="665848" y="1282942"/>
            <a:ext cx="4698722" cy="523220"/>
          </a:xfrm>
          <a:prstGeom prst="rect">
            <a:avLst/>
          </a:prstGeom>
          <a:noFill/>
        </p:spPr>
        <p:txBody>
          <a:bodyPr wrap="none" rtlCol="0">
            <a:spAutoFit/>
          </a:bodyPr>
          <a:lstStyle/>
          <a:p>
            <a:r>
              <a:rPr lang="ca-ES" sz="2800" b="1" u="none" dirty="0" err="1" smtClean="0">
                <a:solidFill>
                  <a:schemeClr val="bg1">
                    <a:lumMod val="50000"/>
                  </a:schemeClr>
                </a:solidFill>
                <a:effectLst>
                  <a:outerShdw blurRad="38100" dist="38100" dir="2700000" algn="tl">
                    <a:srgbClr val="000000">
                      <a:alpha val="43137"/>
                    </a:srgbClr>
                  </a:outerShdw>
                </a:effectLst>
              </a:rPr>
              <a:t>Personalized</a:t>
            </a:r>
            <a:r>
              <a:rPr lang="ca-ES" sz="2800" b="1" u="none" dirty="0" smtClean="0">
                <a:solidFill>
                  <a:schemeClr val="bg1">
                    <a:lumMod val="50000"/>
                  </a:schemeClr>
                </a:solidFill>
                <a:effectLst>
                  <a:outerShdw blurRad="38100" dist="38100" dir="2700000" algn="tl">
                    <a:srgbClr val="000000">
                      <a:alpha val="43137"/>
                    </a:srgbClr>
                  </a:outerShdw>
                </a:effectLst>
              </a:rPr>
              <a:t> </a:t>
            </a:r>
            <a:r>
              <a:rPr lang="ca-ES" sz="2800" b="1" u="none" dirty="0" err="1" smtClean="0">
                <a:solidFill>
                  <a:schemeClr val="bg1">
                    <a:lumMod val="50000"/>
                  </a:schemeClr>
                </a:solidFill>
                <a:effectLst>
                  <a:outerShdw blurRad="38100" dist="38100" dir="2700000" algn="tl">
                    <a:srgbClr val="000000">
                      <a:alpha val="43137"/>
                    </a:srgbClr>
                  </a:outerShdw>
                </a:effectLst>
              </a:rPr>
              <a:t>medicine</a:t>
            </a:r>
            <a:r>
              <a:rPr lang="ca-ES" sz="2800" b="1" u="none" dirty="0" smtClean="0">
                <a:solidFill>
                  <a:schemeClr val="bg1">
                    <a:lumMod val="50000"/>
                  </a:schemeClr>
                </a:solidFill>
                <a:effectLst>
                  <a:outerShdw blurRad="38100" dist="38100" dir="2700000" algn="tl">
                    <a:srgbClr val="000000">
                      <a:alpha val="43137"/>
                    </a:srgbClr>
                  </a:outerShdw>
                </a:effectLst>
              </a:rPr>
              <a:t> era</a:t>
            </a:r>
            <a:endParaRPr lang="ca-ES" sz="2800" b="1" u="none" dirty="0">
              <a:solidFill>
                <a:schemeClr val="bg1">
                  <a:lumMod val="50000"/>
                </a:schemeClr>
              </a:solidFill>
              <a:effectLst>
                <a:outerShdw blurRad="38100" dist="38100" dir="2700000" algn="tl">
                  <a:srgbClr val="000000">
                    <a:alpha val="43137"/>
                  </a:srgbClr>
                </a:outerShdw>
              </a:effectLst>
            </a:endParaRPr>
          </a:p>
        </p:txBody>
      </p:sp>
      <p:sp>
        <p:nvSpPr>
          <p:cNvPr id="12" name="11 CuadroTexto"/>
          <p:cNvSpPr txBox="1"/>
          <p:nvPr/>
        </p:nvSpPr>
        <p:spPr>
          <a:xfrm>
            <a:off x="697437" y="2004514"/>
            <a:ext cx="4866784" cy="2585323"/>
          </a:xfrm>
          <a:prstGeom prst="rect">
            <a:avLst/>
          </a:prstGeom>
          <a:noFill/>
        </p:spPr>
        <p:txBody>
          <a:bodyPr wrap="square" rtlCol="0">
            <a:spAutoFit/>
          </a:bodyPr>
          <a:lstStyle/>
          <a:p>
            <a:pPr marL="93663" indent="-93663">
              <a:lnSpc>
                <a:spcPct val="150000"/>
              </a:lnSpc>
            </a:pPr>
            <a:r>
              <a:rPr lang="ca-ES" dirty="0" smtClean="0">
                <a:solidFill>
                  <a:schemeClr val="bg1">
                    <a:lumMod val="50000"/>
                  </a:schemeClr>
                </a:solidFill>
              </a:rPr>
              <a:t>- </a:t>
            </a:r>
            <a:r>
              <a:rPr lang="ca-ES" dirty="0" err="1" smtClean="0">
                <a:solidFill>
                  <a:schemeClr val="bg1">
                    <a:lumMod val="50000"/>
                  </a:schemeClr>
                </a:solidFill>
              </a:rPr>
              <a:t>Depending</a:t>
            </a:r>
            <a:r>
              <a:rPr lang="ca-ES" dirty="0" smtClean="0">
                <a:solidFill>
                  <a:schemeClr val="bg1">
                    <a:lumMod val="50000"/>
                  </a:schemeClr>
                </a:solidFill>
              </a:rPr>
              <a:t> on </a:t>
            </a:r>
            <a:r>
              <a:rPr lang="ca-ES" dirty="0" err="1" smtClean="0">
                <a:solidFill>
                  <a:schemeClr val="bg1">
                    <a:lumMod val="50000"/>
                  </a:schemeClr>
                </a:solidFill>
              </a:rPr>
              <a:t>the</a:t>
            </a:r>
            <a:r>
              <a:rPr lang="ca-ES" dirty="0" smtClean="0">
                <a:solidFill>
                  <a:schemeClr val="bg1">
                    <a:lumMod val="50000"/>
                  </a:schemeClr>
                </a:solidFill>
              </a:rPr>
              <a:t> </a:t>
            </a:r>
            <a:r>
              <a:rPr lang="ca-ES" dirty="0" err="1" smtClean="0">
                <a:solidFill>
                  <a:schemeClr val="bg1">
                    <a:lumMod val="50000"/>
                  </a:schemeClr>
                </a:solidFill>
              </a:rPr>
              <a:t>goal</a:t>
            </a:r>
            <a:r>
              <a:rPr lang="ca-ES" dirty="0" smtClean="0">
                <a:solidFill>
                  <a:schemeClr val="bg1">
                    <a:lumMod val="50000"/>
                  </a:schemeClr>
                </a:solidFill>
              </a:rPr>
              <a:t> of </a:t>
            </a:r>
            <a:r>
              <a:rPr lang="ca-ES" dirty="0" err="1" smtClean="0">
                <a:solidFill>
                  <a:schemeClr val="bg1">
                    <a:lumMod val="50000"/>
                  </a:schemeClr>
                </a:solidFill>
              </a:rPr>
              <a:t>the</a:t>
            </a:r>
            <a:r>
              <a:rPr lang="ca-ES" dirty="0" smtClean="0">
                <a:solidFill>
                  <a:schemeClr val="bg1">
                    <a:lumMod val="50000"/>
                  </a:schemeClr>
                </a:solidFill>
              </a:rPr>
              <a:t> </a:t>
            </a:r>
            <a:r>
              <a:rPr lang="ca-ES" dirty="0" err="1" smtClean="0">
                <a:solidFill>
                  <a:schemeClr val="bg1">
                    <a:lumMod val="50000"/>
                  </a:schemeClr>
                </a:solidFill>
              </a:rPr>
              <a:t>analysis</a:t>
            </a:r>
            <a:r>
              <a:rPr lang="ca-ES" dirty="0">
                <a:solidFill>
                  <a:schemeClr val="bg1">
                    <a:lumMod val="50000"/>
                  </a:schemeClr>
                </a:solidFill>
              </a:rPr>
              <a:t> </a:t>
            </a:r>
            <a:r>
              <a:rPr lang="ca-ES" dirty="0" err="1" smtClean="0">
                <a:solidFill>
                  <a:schemeClr val="bg1">
                    <a:lumMod val="50000"/>
                  </a:schemeClr>
                </a:solidFill>
              </a:rPr>
              <a:t>and</a:t>
            </a:r>
            <a:r>
              <a:rPr lang="ca-ES" dirty="0" smtClean="0">
                <a:solidFill>
                  <a:schemeClr val="bg1">
                    <a:lumMod val="50000"/>
                  </a:schemeClr>
                </a:solidFill>
              </a:rPr>
              <a:t> </a:t>
            </a:r>
            <a:r>
              <a:rPr lang="ca-ES" dirty="0" err="1" smtClean="0">
                <a:solidFill>
                  <a:schemeClr val="bg1">
                    <a:lumMod val="50000"/>
                  </a:schemeClr>
                </a:solidFill>
              </a:rPr>
              <a:t>the</a:t>
            </a:r>
            <a:r>
              <a:rPr lang="ca-ES" dirty="0">
                <a:solidFill>
                  <a:schemeClr val="bg1">
                    <a:lumMod val="50000"/>
                  </a:schemeClr>
                </a:solidFill>
              </a:rPr>
              <a:t> </a:t>
            </a:r>
            <a:r>
              <a:rPr lang="ca-ES" dirty="0" err="1" smtClean="0">
                <a:solidFill>
                  <a:schemeClr val="bg1">
                    <a:lumMod val="50000"/>
                  </a:schemeClr>
                </a:solidFill>
              </a:rPr>
              <a:t>sample</a:t>
            </a:r>
            <a:r>
              <a:rPr lang="ca-ES" dirty="0" smtClean="0">
                <a:solidFill>
                  <a:schemeClr val="bg1">
                    <a:lumMod val="50000"/>
                  </a:schemeClr>
                </a:solidFill>
              </a:rPr>
              <a:t> </a:t>
            </a:r>
            <a:r>
              <a:rPr lang="ca-ES" dirty="0" err="1" smtClean="0">
                <a:solidFill>
                  <a:schemeClr val="bg1">
                    <a:lumMod val="50000"/>
                  </a:schemeClr>
                </a:solidFill>
              </a:rPr>
              <a:t>characteristics</a:t>
            </a:r>
            <a:r>
              <a:rPr lang="ca-ES" dirty="0" smtClean="0">
                <a:solidFill>
                  <a:schemeClr val="bg1">
                    <a:lumMod val="50000"/>
                  </a:schemeClr>
                </a:solidFill>
              </a:rPr>
              <a:t>, </a:t>
            </a:r>
            <a:r>
              <a:rPr lang="ca-ES" dirty="0" err="1" smtClean="0">
                <a:solidFill>
                  <a:schemeClr val="bg1">
                    <a:lumMod val="50000"/>
                  </a:schemeClr>
                </a:solidFill>
              </a:rPr>
              <a:t>we</a:t>
            </a:r>
            <a:r>
              <a:rPr lang="ca-ES" dirty="0" smtClean="0">
                <a:solidFill>
                  <a:schemeClr val="bg1">
                    <a:lumMod val="50000"/>
                  </a:schemeClr>
                </a:solidFill>
              </a:rPr>
              <a:t> </a:t>
            </a:r>
            <a:r>
              <a:rPr lang="ca-ES" dirty="0" err="1" smtClean="0">
                <a:solidFill>
                  <a:schemeClr val="bg1">
                    <a:lumMod val="50000"/>
                  </a:schemeClr>
                </a:solidFill>
              </a:rPr>
              <a:t>will</a:t>
            </a:r>
            <a:r>
              <a:rPr lang="ca-ES" dirty="0" smtClean="0">
                <a:solidFill>
                  <a:schemeClr val="bg1">
                    <a:lumMod val="50000"/>
                  </a:schemeClr>
                </a:solidFill>
              </a:rPr>
              <a:t> </a:t>
            </a:r>
            <a:r>
              <a:rPr lang="ca-ES" dirty="0" err="1" smtClean="0">
                <a:solidFill>
                  <a:schemeClr val="bg1">
                    <a:lumMod val="50000"/>
                  </a:schemeClr>
                </a:solidFill>
              </a:rPr>
              <a:t>choose</a:t>
            </a:r>
            <a:r>
              <a:rPr lang="ca-ES" dirty="0" smtClean="0">
                <a:solidFill>
                  <a:schemeClr val="bg1">
                    <a:lumMod val="50000"/>
                  </a:schemeClr>
                </a:solidFill>
              </a:rPr>
              <a:t> a </a:t>
            </a:r>
            <a:r>
              <a:rPr lang="ca-ES" dirty="0" err="1" smtClean="0">
                <a:solidFill>
                  <a:schemeClr val="bg1">
                    <a:lumMod val="50000"/>
                  </a:schemeClr>
                </a:solidFill>
              </a:rPr>
              <a:t>different</a:t>
            </a:r>
            <a:r>
              <a:rPr lang="ca-ES" dirty="0" smtClean="0">
                <a:solidFill>
                  <a:schemeClr val="bg1">
                    <a:lumMod val="50000"/>
                  </a:schemeClr>
                </a:solidFill>
              </a:rPr>
              <a:t> </a:t>
            </a:r>
            <a:r>
              <a:rPr lang="ca-ES" dirty="0" err="1" smtClean="0">
                <a:solidFill>
                  <a:schemeClr val="bg1">
                    <a:lumMod val="50000"/>
                  </a:schemeClr>
                </a:solidFill>
              </a:rPr>
              <a:t>omic</a:t>
            </a:r>
            <a:r>
              <a:rPr lang="ca-ES" dirty="0" smtClean="0">
                <a:solidFill>
                  <a:schemeClr val="bg1">
                    <a:lumMod val="50000"/>
                  </a:schemeClr>
                </a:solidFill>
              </a:rPr>
              <a:t> </a:t>
            </a:r>
            <a:r>
              <a:rPr lang="ca-ES" dirty="0" err="1" smtClean="0">
                <a:solidFill>
                  <a:schemeClr val="bg1">
                    <a:lumMod val="50000"/>
                  </a:schemeClr>
                </a:solidFill>
              </a:rPr>
              <a:t>approach</a:t>
            </a:r>
            <a:r>
              <a:rPr lang="ca-ES" dirty="0" smtClean="0">
                <a:solidFill>
                  <a:schemeClr val="bg1">
                    <a:lumMod val="50000"/>
                  </a:schemeClr>
                </a:solidFill>
              </a:rPr>
              <a:t> </a:t>
            </a:r>
            <a:r>
              <a:rPr lang="ca-ES" dirty="0" err="1" smtClean="0">
                <a:solidFill>
                  <a:schemeClr val="bg1">
                    <a:lumMod val="50000"/>
                  </a:schemeClr>
                </a:solidFill>
              </a:rPr>
              <a:t>and</a:t>
            </a:r>
            <a:r>
              <a:rPr lang="ca-ES" dirty="0" smtClean="0">
                <a:solidFill>
                  <a:schemeClr val="bg1">
                    <a:lumMod val="50000"/>
                  </a:schemeClr>
                </a:solidFill>
              </a:rPr>
              <a:t> </a:t>
            </a:r>
            <a:r>
              <a:rPr lang="ca-ES" dirty="0" err="1" smtClean="0">
                <a:solidFill>
                  <a:schemeClr val="bg1">
                    <a:lumMod val="50000"/>
                  </a:schemeClr>
                </a:solidFill>
              </a:rPr>
              <a:t>perform</a:t>
            </a:r>
            <a:r>
              <a:rPr lang="ca-ES" dirty="0" smtClean="0">
                <a:solidFill>
                  <a:schemeClr val="bg1">
                    <a:lumMod val="50000"/>
                  </a:schemeClr>
                </a:solidFill>
              </a:rPr>
              <a:t> a </a:t>
            </a:r>
            <a:r>
              <a:rPr lang="ca-ES" dirty="0" err="1" smtClean="0">
                <a:solidFill>
                  <a:schemeClr val="bg1">
                    <a:lumMod val="50000"/>
                  </a:schemeClr>
                </a:solidFill>
              </a:rPr>
              <a:t>different</a:t>
            </a:r>
            <a:r>
              <a:rPr lang="ca-ES" dirty="0" smtClean="0">
                <a:solidFill>
                  <a:schemeClr val="bg1">
                    <a:lumMod val="50000"/>
                  </a:schemeClr>
                </a:solidFill>
              </a:rPr>
              <a:t> </a:t>
            </a:r>
            <a:r>
              <a:rPr lang="ca-ES" dirty="0" err="1" smtClean="0">
                <a:solidFill>
                  <a:schemeClr val="bg1">
                    <a:lumMod val="50000"/>
                  </a:schemeClr>
                </a:solidFill>
              </a:rPr>
              <a:t>bioinformatic</a:t>
            </a:r>
            <a:r>
              <a:rPr lang="ca-ES" dirty="0" smtClean="0">
                <a:solidFill>
                  <a:schemeClr val="bg1">
                    <a:lumMod val="50000"/>
                  </a:schemeClr>
                </a:solidFill>
              </a:rPr>
              <a:t> </a:t>
            </a:r>
            <a:r>
              <a:rPr lang="ca-ES" dirty="0" err="1" smtClean="0">
                <a:solidFill>
                  <a:schemeClr val="bg1">
                    <a:lumMod val="50000"/>
                  </a:schemeClr>
                </a:solidFill>
              </a:rPr>
              <a:t>analysis</a:t>
            </a:r>
            <a:r>
              <a:rPr lang="ca-ES" dirty="0" smtClean="0">
                <a:solidFill>
                  <a:schemeClr val="bg1">
                    <a:lumMod val="50000"/>
                  </a:schemeClr>
                </a:solidFill>
              </a:rPr>
              <a:t>.</a:t>
            </a:r>
          </a:p>
          <a:p>
            <a:pPr marL="93663" indent="-93663">
              <a:lnSpc>
                <a:spcPct val="150000"/>
              </a:lnSpc>
            </a:pPr>
            <a:endParaRPr lang="ca-ES" u="none" dirty="0">
              <a:solidFill>
                <a:schemeClr val="bg1">
                  <a:lumMod val="50000"/>
                </a:schemeClr>
              </a:solidFill>
            </a:endParaRPr>
          </a:p>
          <a:p>
            <a:pPr marL="93663" indent="-93663">
              <a:lnSpc>
                <a:spcPct val="150000"/>
              </a:lnSpc>
            </a:pPr>
            <a:endParaRPr lang="ca-ES" u="none" dirty="0" smtClean="0">
              <a:solidFill>
                <a:schemeClr val="bg1">
                  <a:lumMod val="50000"/>
                </a:schemeClr>
              </a:solidFill>
            </a:endParaRPr>
          </a:p>
        </p:txBody>
      </p:sp>
      <p:sp>
        <p:nvSpPr>
          <p:cNvPr id="13"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400" b="1" i="0" u="none" strike="noStrike" kern="0" cap="none" spc="0" normalizeH="0" baseline="0" noProof="0" dirty="0" smtClean="0">
                <a:ln>
                  <a:noFill/>
                </a:ln>
                <a:solidFill>
                  <a:schemeClr val="bg1"/>
                </a:solidFill>
                <a:effectLst/>
                <a:uLnTx/>
                <a:uFillTx/>
                <a:latin typeface="+mj-lt"/>
                <a:ea typeface="+mj-ea"/>
                <a:cs typeface="+mj-cs"/>
              </a:rPr>
              <a:t>Introduction</a:t>
            </a:r>
            <a:r>
              <a:rPr kumimoji="0" lang="en-US" sz="2400" b="1" i="0" u="none" strike="noStrike" kern="0" cap="none" spc="0" normalizeH="0" noProof="0" dirty="0" smtClean="0">
                <a:ln>
                  <a:noFill/>
                </a:ln>
                <a:solidFill>
                  <a:schemeClr val="bg1"/>
                </a:solidFill>
                <a:effectLst/>
                <a:uLnTx/>
                <a:uFillTx/>
                <a:latin typeface="+mj-lt"/>
                <a:ea typeface="+mj-ea"/>
                <a:cs typeface="+mj-cs"/>
              </a:rPr>
              <a:t> to NGS</a:t>
            </a:r>
            <a:endParaRPr kumimoji="0" lang="en-US" sz="2400" b="1" i="0" u="none" strike="noStrike" kern="0" cap="none" spc="0" normalizeH="0" baseline="0" noProof="0" dirty="0">
              <a:ln>
                <a:noFill/>
              </a:ln>
              <a:solidFill>
                <a:schemeClr val="bg1"/>
              </a:solidFill>
              <a:effectLst/>
              <a:uLnTx/>
              <a:uFillTx/>
              <a:latin typeface="+mj-lt"/>
              <a:ea typeface="+mj-ea"/>
              <a:cs typeface="+mj-cs"/>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6129" y="1282942"/>
            <a:ext cx="3503634" cy="5212328"/>
          </a:xfrm>
          <a:prstGeom prst="rect">
            <a:avLst/>
          </a:prstGeom>
        </p:spPr>
      </p:pic>
      <p:sp>
        <p:nvSpPr>
          <p:cNvPr id="15" name="11 CuadroTexto"/>
          <p:cNvSpPr txBox="1"/>
          <p:nvPr/>
        </p:nvSpPr>
        <p:spPr>
          <a:xfrm>
            <a:off x="697437" y="4379835"/>
            <a:ext cx="4866784" cy="1287532"/>
          </a:xfrm>
          <a:prstGeom prst="rect">
            <a:avLst/>
          </a:prstGeom>
          <a:noFill/>
        </p:spPr>
        <p:txBody>
          <a:bodyPr wrap="square" rtlCol="0">
            <a:spAutoFit/>
          </a:bodyPr>
          <a:lstStyle/>
          <a:p>
            <a:pPr marL="93663" indent="-93663">
              <a:lnSpc>
                <a:spcPct val="150000"/>
              </a:lnSpc>
            </a:pPr>
            <a:r>
              <a:rPr lang="ca-ES" sz="900" dirty="0" err="1">
                <a:solidFill>
                  <a:schemeClr val="bg1">
                    <a:lumMod val="50000"/>
                  </a:schemeClr>
                </a:solidFill>
              </a:rPr>
              <a:t>Satam</a:t>
            </a:r>
            <a:r>
              <a:rPr lang="ca-ES" sz="900" dirty="0">
                <a:solidFill>
                  <a:schemeClr val="bg1">
                    <a:lumMod val="50000"/>
                  </a:schemeClr>
                </a:solidFill>
              </a:rPr>
              <a:t>, H.; </a:t>
            </a:r>
            <a:r>
              <a:rPr lang="ca-ES" sz="900" dirty="0" err="1">
                <a:solidFill>
                  <a:schemeClr val="bg1">
                    <a:lumMod val="50000"/>
                  </a:schemeClr>
                </a:solidFill>
              </a:rPr>
              <a:t>Joshi</a:t>
            </a:r>
            <a:r>
              <a:rPr lang="ca-ES" sz="900" dirty="0">
                <a:solidFill>
                  <a:schemeClr val="bg1">
                    <a:lumMod val="50000"/>
                  </a:schemeClr>
                </a:solidFill>
              </a:rPr>
              <a:t>, K.; </a:t>
            </a:r>
            <a:r>
              <a:rPr lang="ca-ES" sz="900" dirty="0" err="1">
                <a:solidFill>
                  <a:schemeClr val="bg1">
                    <a:lumMod val="50000"/>
                  </a:schemeClr>
                </a:solidFill>
              </a:rPr>
              <a:t>Mangrolia</a:t>
            </a:r>
            <a:r>
              <a:rPr lang="ca-ES" sz="900" dirty="0">
                <a:solidFill>
                  <a:schemeClr val="bg1">
                    <a:lumMod val="50000"/>
                  </a:schemeClr>
                </a:solidFill>
              </a:rPr>
              <a:t>, U.; </a:t>
            </a:r>
            <a:r>
              <a:rPr lang="ca-ES" sz="900" dirty="0" err="1">
                <a:solidFill>
                  <a:schemeClr val="bg1">
                    <a:lumMod val="50000"/>
                  </a:schemeClr>
                </a:solidFill>
              </a:rPr>
              <a:t>Waghoo</a:t>
            </a:r>
            <a:r>
              <a:rPr lang="ca-ES" sz="900" dirty="0">
                <a:solidFill>
                  <a:schemeClr val="bg1">
                    <a:lumMod val="50000"/>
                  </a:schemeClr>
                </a:solidFill>
              </a:rPr>
              <a:t>, S.; </a:t>
            </a:r>
            <a:r>
              <a:rPr lang="ca-ES" sz="900" dirty="0" err="1">
                <a:solidFill>
                  <a:schemeClr val="bg1">
                    <a:lumMod val="50000"/>
                  </a:schemeClr>
                </a:solidFill>
              </a:rPr>
              <a:t>Zaidi</a:t>
            </a:r>
            <a:r>
              <a:rPr lang="ca-ES" sz="900" dirty="0">
                <a:solidFill>
                  <a:schemeClr val="bg1">
                    <a:lumMod val="50000"/>
                  </a:schemeClr>
                </a:solidFill>
              </a:rPr>
              <a:t>, G.; </a:t>
            </a:r>
            <a:r>
              <a:rPr lang="ca-ES" sz="900" dirty="0" err="1">
                <a:solidFill>
                  <a:schemeClr val="bg1">
                    <a:lumMod val="50000"/>
                  </a:schemeClr>
                </a:solidFill>
              </a:rPr>
              <a:t>Rawool</a:t>
            </a:r>
            <a:r>
              <a:rPr lang="ca-ES" sz="900" dirty="0">
                <a:solidFill>
                  <a:schemeClr val="bg1">
                    <a:lumMod val="50000"/>
                  </a:schemeClr>
                </a:solidFill>
              </a:rPr>
              <a:t>, S.; </a:t>
            </a:r>
            <a:r>
              <a:rPr lang="ca-ES" sz="900" dirty="0" err="1">
                <a:solidFill>
                  <a:schemeClr val="bg1">
                    <a:lumMod val="50000"/>
                  </a:schemeClr>
                </a:solidFill>
              </a:rPr>
              <a:t>Thakare</a:t>
            </a:r>
            <a:r>
              <a:rPr lang="ca-ES" sz="900" dirty="0">
                <a:solidFill>
                  <a:schemeClr val="bg1">
                    <a:lumMod val="50000"/>
                  </a:schemeClr>
                </a:solidFill>
              </a:rPr>
              <a:t>, R.P.; </a:t>
            </a:r>
            <a:r>
              <a:rPr lang="ca-ES" sz="900" dirty="0" err="1">
                <a:solidFill>
                  <a:schemeClr val="bg1">
                    <a:lumMod val="50000"/>
                  </a:schemeClr>
                </a:solidFill>
              </a:rPr>
              <a:t>Banday</a:t>
            </a:r>
            <a:r>
              <a:rPr lang="ca-ES" sz="900" dirty="0">
                <a:solidFill>
                  <a:schemeClr val="bg1">
                    <a:lumMod val="50000"/>
                  </a:schemeClr>
                </a:solidFill>
              </a:rPr>
              <a:t>, S.; </a:t>
            </a:r>
            <a:r>
              <a:rPr lang="ca-ES" sz="900" dirty="0" err="1">
                <a:solidFill>
                  <a:schemeClr val="bg1">
                    <a:lumMod val="50000"/>
                  </a:schemeClr>
                </a:solidFill>
              </a:rPr>
              <a:t>Mishra</a:t>
            </a:r>
            <a:r>
              <a:rPr lang="ca-ES" sz="900" dirty="0">
                <a:solidFill>
                  <a:schemeClr val="bg1">
                    <a:lumMod val="50000"/>
                  </a:schemeClr>
                </a:solidFill>
              </a:rPr>
              <a:t>, A.K.; Das, G.; et al. </a:t>
            </a:r>
            <a:r>
              <a:rPr lang="ca-ES" sz="900" dirty="0" err="1">
                <a:solidFill>
                  <a:schemeClr val="bg1">
                    <a:lumMod val="50000"/>
                  </a:schemeClr>
                </a:solidFill>
              </a:rPr>
              <a:t>Next-Generation</a:t>
            </a:r>
            <a:r>
              <a:rPr lang="ca-ES" sz="900" dirty="0">
                <a:solidFill>
                  <a:schemeClr val="bg1">
                    <a:lumMod val="50000"/>
                  </a:schemeClr>
                </a:solidFill>
              </a:rPr>
              <a:t> </a:t>
            </a:r>
            <a:r>
              <a:rPr lang="ca-ES" sz="900" dirty="0" err="1">
                <a:solidFill>
                  <a:schemeClr val="bg1">
                    <a:lumMod val="50000"/>
                  </a:schemeClr>
                </a:solidFill>
              </a:rPr>
              <a:t>Sequencing</a:t>
            </a:r>
            <a:r>
              <a:rPr lang="ca-ES" sz="900" dirty="0">
                <a:solidFill>
                  <a:schemeClr val="bg1">
                    <a:lumMod val="50000"/>
                  </a:schemeClr>
                </a:solidFill>
              </a:rPr>
              <a:t> Technology: </a:t>
            </a:r>
            <a:r>
              <a:rPr lang="ca-ES" sz="900" dirty="0" err="1">
                <a:solidFill>
                  <a:schemeClr val="bg1">
                    <a:lumMod val="50000"/>
                  </a:schemeClr>
                </a:solidFill>
              </a:rPr>
              <a:t>Current</a:t>
            </a:r>
            <a:r>
              <a:rPr lang="ca-ES" sz="900" dirty="0">
                <a:solidFill>
                  <a:schemeClr val="bg1">
                    <a:lumMod val="50000"/>
                  </a:schemeClr>
                </a:solidFill>
              </a:rPr>
              <a:t> </a:t>
            </a:r>
            <a:r>
              <a:rPr lang="ca-ES" sz="900" dirty="0" err="1">
                <a:solidFill>
                  <a:schemeClr val="bg1">
                    <a:lumMod val="50000"/>
                  </a:schemeClr>
                </a:solidFill>
              </a:rPr>
              <a:t>Trends</a:t>
            </a:r>
            <a:r>
              <a:rPr lang="ca-ES" sz="900" dirty="0">
                <a:solidFill>
                  <a:schemeClr val="bg1">
                    <a:lumMod val="50000"/>
                  </a:schemeClr>
                </a:solidFill>
              </a:rPr>
              <a:t> </a:t>
            </a:r>
            <a:r>
              <a:rPr lang="ca-ES" sz="900" dirty="0" err="1">
                <a:solidFill>
                  <a:schemeClr val="bg1">
                    <a:lumMod val="50000"/>
                  </a:schemeClr>
                </a:solidFill>
              </a:rPr>
              <a:t>and</a:t>
            </a:r>
            <a:r>
              <a:rPr lang="ca-ES" sz="900" dirty="0">
                <a:solidFill>
                  <a:schemeClr val="bg1">
                    <a:lumMod val="50000"/>
                  </a:schemeClr>
                </a:solidFill>
              </a:rPr>
              <a:t> </a:t>
            </a:r>
            <a:r>
              <a:rPr lang="ca-ES" sz="900" dirty="0" err="1">
                <a:solidFill>
                  <a:schemeClr val="bg1">
                    <a:lumMod val="50000"/>
                  </a:schemeClr>
                </a:solidFill>
              </a:rPr>
              <a:t>Advancements</a:t>
            </a:r>
            <a:r>
              <a:rPr lang="ca-ES" sz="900" dirty="0">
                <a:solidFill>
                  <a:schemeClr val="bg1">
                    <a:lumMod val="50000"/>
                  </a:schemeClr>
                </a:solidFill>
              </a:rPr>
              <a:t>. </a:t>
            </a:r>
            <a:r>
              <a:rPr lang="ca-ES" sz="900" dirty="0" err="1">
                <a:solidFill>
                  <a:schemeClr val="bg1">
                    <a:lumMod val="50000"/>
                  </a:schemeClr>
                </a:solidFill>
              </a:rPr>
              <a:t>Biology</a:t>
            </a:r>
            <a:r>
              <a:rPr lang="ca-ES" sz="900" dirty="0">
                <a:solidFill>
                  <a:schemeClr val="bg1">
                    <a:lumMod val="50000"/>
                  </a:schemeClr>
                </a:solidFill>
              </a:rPr>
              <a:t> 2023, 12, 997. https://doi.org/10.3390/biology12070997 </a:t>
            </a:r>
            <a:endParaRPr lang="ca-ES" sz="900" u="none" dirty="0">
              <a:solidFill>
                <a:schemeClr val="bg1">
                  <a:lumMod val="50000"/>
                </a:schemeClr>
              </a:solidFill>
            </a:endParaRPr>
          </a:p>
          <a:p>
            <a:pPr marL="93663" indent="-93663">
              <a:lnSpc>
                <a:spcPct val="150000"/>
              </a:lnSpc>
            </a:pPr>
            <a:endParaRPr lang="ca-ES" u="none" dirty="0" smtClean="0">
              <a:solidFill>
                <a:schemeClr val="bg1">
                  <a:lumMod val="50000"/>
                </a:schemeClr>
              </a:solidFill>
            </a:endParaRPr>
          </a:p>
        </p:txBody>
      </p:sp>
    </p:spTree>
    <p:extLst>
      <p:ext uri="{BB962C8B-B14F-4D97-AF65-F5344CB8AC3E}">
        <p14:creationId xmlns:p14="http://schemas.microsoft.com/office/powerpoint/2010/main" val="35454570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2" name="Imagen 1"/>
          <p:cNvPicPr>
            <a:picLocks noChangeAspect="1"/>
          </p:cNvPicPr>
          <p:nvPr/>
        </p:nvPicPr>
        <p:blipFill>
          <a:blip r:embed="rId3"/>
          <a:stretch>
            <a:fillRect/>
          </a:stretch>
        </p:blipFill>
        <p:spPr>
          <a:xfrm>
            <a:off x="746448" y="1860739"/>
            <a:ext cx="8117634" cy="4536732"/>
          </a:xfrm>
          <a:prstGeom prst="rect">
            <a:avLst/>
          </a:prstGeom>
        </p:spPr>
      </p:pic>
    </p:spTree>
    <p:extLst>
      <p:ext uri="{BB962C8B-B14F-4D97-AF65-F5344CB8AC3E}">
        <p14:creationId xmlns:p14="http://schemas.microsoft.com/office/powerpoint/2010/main" val="29452889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19" name="1 Marcador de texto"/>
          <p:cNvSpPr>
            <a:spLocks noGrp="1"/>
          </p:cNvSpPr>
          <p:nvPr>
            <p:ph type="body" sz="quarter" idx="11"/>
          </p:nvPr>
        </p:nvSpPr>
        <p:spPr>
          <a:xfrm>
            <a:off x="652754" y="1092250"/>
            <a:ext cx="7020780" cy="424638"/>
          </a:xfrm>
        </p:spPr>
        <p:txBody>
          <a:bodyPr>
            <a:noAutofit/>
          </a:bodyPr>
          <a:lstStyle/>
          <a:p>
            <a:pPr algn="l"/>
            <a:r>
              <a:rPr lang="ca-ES" sz="2300" dirty="0" err="1" smtClean="0">
                <a:solidFill>
                  <a:schemeClr val="bg1">
                    <a:lumMod val="50000"/>
                  </a:schemeClr>
                </a:solidFill>
                <a:effectLst>
                  <a:outerShdw blurRad="38100" dist="38100" dir="2700000" algn="tl">
                    <a:srgbClr val="000000">
                      <a:alpha val="43137"/>
                    </a:srgbClr>
                  </a:outerShdw>
                </a:effectLst>
              </a:rPr>
              <a:t>High</a:t>
            </a:r>
            <a:r>
              <a:rPr lang="ca-ES" sz="2300" dirty="0" smtClean="0">
                <a:solidFill>
                  <a:schemeClr val="bg1">
                    <a:lumMod val="50000"/>
                  </a:schemeClr>
                </a:solidFill>
                <a:effectLst>
                  <a:outerShdw blurRad="38100" dist="38100" dir="2700000" algn="tl">
                    <a:srgbClr val="000000">
                      <a:alpha val="43137"/>
                    </a:srgbClr>
                  </a:outerShdw>
                </a:effectLst>
              </a:rPr>
              <a:t> </a:t>
            </a:r>
            <a:r>
              <a:rPr lang="ca-ES" sz="2300" dirty="0" err="1" smtClean="0">
                <a:solidFill>
                  <a:schemeClr val="bg1">
                    <a:lumMod val="50000"/>
                  </a:schemeClr>
                </a:solidFill>
                <a:effectLst>
                  <a:outerShdw blurRad="38100" dist="38100" dir="2700000" algn="tl">
                    <a:srgbClr val="000000">
                      <a:alpha val="43137"/>
                    </a:srgbClr>
                  </a:outerShdw>
                </a:effectLst>
              </a:rPr>
              <a:t>throughput</a:t>
            </a:r>
            <a:r>
              <a:rPr lang="ca-ES" sz="2300" dirty="0" smtClean="0">
                <a:solidFill>
                  <a:schemeClr val="bg1">
                    <a:lumMod val="50000"/>
                  </a:schemeClr>
                </a:solidFill>
                <a:effectLst>
                  <a:outerShdw blurRad="38100" dist="38100" dir="2700000" algn="tl">
                    <a:srgbClr val="000000">
                      <a:alpha val="43137"/>
                    </a:srgbClr>
                  </a:outerShdw>
                </a:effectLst>
              </a:rPr>
              <a:t> NGS </a:t>
            </a:r>
            <a:r>
              <a:rPr lang="ca-ES" sz="2300" dirty="0" err="1" smtClean="0">
                <a:solidFill>
                  <a:schemeClr val="bg1">
                    <a:lumMod val="50000"/>
                  </a:schemeClr>
                </a:solidFill>
                <a:effectLst>
                  <a:outerShdw blurRad="38100" dist="38100" dir="2700000" algn="tl">
                    <a:srgbClr val="000000">
                      <a:alpha val="43137"/>
                    </a:srgbClr>
                  </a:outerShdw>
                </a:effectLst>
              </a:rPr>
              <a:t>Platforms</a:t>
            </a:r>
            <a:endParaRPr lang="es-ES" sz="2300" dirty="0" smtClean="0">
              <a:solidFill>
                <a:schemeClr val="bg1">
                  <a:lumMod val="50000"/>
                </a:schemeClr>
              </a:solidFill>
              <a:effectLst>
                <a:outerShdw blurRad="38100" dist="38100" dir="2700000" algn="tl">
                  <a:srgbClr val="000000">
                    <a:alpha val="43137"/>
                  </a:srgbClr>
                </a:outerShdw>
              </a:effectLst>
            </a:endParaRPr>
          </a:p>
          <a:p>
            <a:pPr algn="l">
              <a:buNone/>
            </a:pPr>
            <a:r>
              <a:rPr lang="ca-ES" sz="2400" b="1" dirty="0" smtClean="0">
                <a:solidFill>
                  <a:schemeClr val="bg1">
                    <a:lumMod val="50000"/>
                  </a:schemeClr>
                </a:solidFill>
                <a:effectLst>
                  <a:outerShdw blurRad="38100" dist="38100" dir="2700000" algn="tl">
                    <a:srgbClr val="000000">
                      <a:alpha val="43137"/>
                    </a:srgbClr>
                  </a:outerShdw>
                </a:effectLst>
              </a:rPr>
              <a:t> </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1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Second Generation Sequencing</a:t>
            </a:r>
          </a:p>
        </p:txBody>
      </p:sp>
      <p:pic>
        <p:nvPicPr>
          <p:cNvPr id="3" name="Imagen 2"/>
          <p:cNvPicPr>
            <a:picLocks noChangeAspect="1"/>
          </p:cNvPicPr>
          <p:nvPr/>
        </p:nvPicPr>
        <p:blipFill>
          <a:blip r:embed="rId3"/>
          <a:stretch>
            <a:fillRect/>
          </a:stretch>
        </p:blipFill>
        <p:spPr>
          <a:xfrm>
            <a:off x="6055917" y="2286568"/>
            <a:ext cx="3354783" cy="4414543"/>
          </a:xfrm>
          <a:prstGeom prst="rect">
            <a:avLst/>
          </a:prstGeom>
        </p:spPr>
      </p:pic>
      <p:pic>
        <p:nvPicPr>
          <p:cNvPr id="4" name="Imagen 3"/>
          <p:cNvPicPr>
            <a:picLocks noChangeAspect="1"/>
          </p:cNvPicPr>
          <p:nvPr/>
        </p:nvPicPr>
        <p:blipFill>
          <a:blip r:embed="rId4"/>
          <a:stretch>
            <a:fillRect/>
          </a:stretch>
        </p:blipFill>
        <p:spPr>
          <a:xfrm>
            <a:off x="4969915" y="1100903"/>
            <a:ext cx="2172003" cy="1552792"/>
          </a:xfrm>
          <a:prstGeom prst="rect">
            <a:avLst/>
          </a:prstGeom>
        </p:spPr>
      </p:pic>
      <p:pic>
        <p:nvPicPr>
          <p:cNvPr id="5" name="Imagen 4"/>
          <p:cNvPicPr>
            <a:picLocks noChangeAspect="1"/>
          </p:cNvPicPr>
          <p:nvPr/>
        </p:nvPicPr>
        <p:blipFill>
          <a:blip r:embed="rId5"/>
          <a:stretch>
            <a:fillRect/>
          </a:stretch>
        </p:blipFill>
        <p:spPr>
          <a:xfrm>
            <a:off x="728195" y="3946849"/>
            <a:ext cx="4658060" cy="2329030"/>
          </a:xfrm>
          <a:prstGeom prst="rect">
            <a:avLst/>
          </a:prstGeom>
        </p:spPr>
      </p:pic>
      <p:pic>
        <p:nvPicPr>
          <p:cNvPr id="6" name="Imagen 5"/>
          <p:cNvPicPr>
            <a:picLocks noChangeAspect="1"/>
          </p:cNvPicPr>
          <p:nvPr/>
        </p:nvPicPr>
        <p:blipFill>
          <a:blip r:embed="rId6"/>
          <a:stretch>
            <a:fillRect/>
          </a:stretch>
        </p:blipFill>
        <p:spPr>
          <a:xfrm>
            <a:off x="1147810" y="1911737"/>
            <a:ext cx="2105319" cy="1867161"/>
          </a:xfrm>
          <a:prstGeom prst="rect">
            <a:avLst/>
          </a:prstGeom>
        </p:spPr>
      </p:pic>
    </p:spTree>
    <p:extLst>
      <p:ext uri="{BB962C8B-B14F-4D97-AF65-F5344CB8AC3E}">
        <p14:creationId xmlns:p14="http://schemas.microsoft.com/office/powerpoint/2010/main" val="6204364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t>Sequencing generation face to face</a:t>
            </a:r>
            <a:endParaRPr lang="en-GB" dirty="0" smtClean="0">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4" name="13 CuadroTexto"/>
          <p:cNvSpPr txBox="1"/>
          <p:nvPr/>
        </p:nvSpPr>
        <p:spPr>
          <a:xfrm>
            <a:off x="551328" y="1314385"/>
            <a:ext cx="8346927" cy="461665"/>
          </a:xfrm>
          <a:prstGeom prst="rect">
            <a:avLst/>
          </a:prstGeom>
          <a:noFill/>
        </p:spPr>
        <p:txBody>
          <a:bodyPr wrap="square" rtlCol="0">
            <a:spAutoFit/>
          </a:bodyPr>
          <a:lstStyle/>
          <a:p>
            <a:r>
              <a:rPr lang="en-US" sz="2400" b="1" dirty="0" smtClean="0">
                <a:solidFill>
                  <a:schemeClr val="bg1">
                    <a:lumMod val="50000"/>
                  </a:schemeClr>
                </a:solidFill>
                <a:effectLst>
                  <a:outerShdw blurRad="38100" dist="38100" dir="2700000" algn="tl">
                    <a:srgbClr val="000000">
                      <a:alpha val="43137"/>
                    </a:srgbClr>
                  </a:outerShdw>
                </a:effectLst>
                <a:latin typeface="+mn-lt"/>
              </a:rPr>
              <a:t>Single molecule sequencing</a:t>
            </a:r>
          </a:p>
        </p:txBody>
      </p:sp>
      <p:sp>
        <p:nvSpPr>
          <p:cNvPr id="15" name="14 CuadroTexto"/>
          <p:cNvSpPr txBox="1"/>
          <p:nvPr/>
        </p:nvSpPr>
        <p:spPr>
          <a:xfrm>
            <a:off x="680049" y="1853274"/>
            <a:ext cx="8814979" cy="4478149"/>
          </a:xfrm>
          <a:prstGeom prst="rect">
            <a:avLst/>
          </a:prstGeom>
          <a:noFill/>
        </p:spPr>
        <p:txBody>
          <a:bodyPr wrap="square" rtlCol="0">
            <a:spAutoFit/>
          </a:bodyPr>
          <a:lstStyle/>
          <a:p>
            <a:pPr>
              <a:lnSpc>
                <a:spcPct val="150000"/>
              </a:lnSpc>
            </a:pPr>
            <a:r>
              <a:rPr lang="en-US" sz="2000" b="1" dirty="0" smtClean="0">
                <a:solidFill>
                  <a:schemeClr val="bg1">
                    <a:lumMod val="50000"/>
                  </a:schemeClr>
                </a:solidFill>
              </a:rPr>
              <a:t>Advantages:</a:t>
            </a:r>
          </a:p>
          <a:p>
            <a:pPr lvl="1">
              <a:lnSpc>
                <a:spcPct val="150000"/>
              </a:lnSpc>
              <a:buFont typeface="Arial" pitchFamily="34" charset="0"/>
              <a:buChar char="•"/>
            </a:pPr>
            <a:r>
              <a:rPr lang="en-US" sz="2000" dirty="0" smtClean="0">
                <a:solidFill>
                  <a:schemeClr val="bg1">
                    <a:lumMod val="50000"/>
                  </a:schemeClr>
                </a:solidFill>
              </a:rPr>
              <a:t> Less sample preparation (no PCR)</a:t>
            </a:r>
          </a:p>
          <a:p>
            <a:pPr lvl="1">
              <a:lnSpc>
                <a:spcPct val="150000"/>
              </a:lnSpc>
              <a:buFont typeface="Arial" pitchFamily="34" charset="0"/>
              <a:buChar char="•"/>
            </a:pPr>
            <a:r>
              <a:rPr lang="en-US" sz="2000" dirty="0" smtClean="0">
                <a:solidFill>
                  <a:schemeClr val="bg1">
                    <a:lumMod val="50000"/>
                  </a:schemeClr>
                </a:solidFill>
              </a:rPr>
              <a:t> No amplification</a:t>
            </a:r>
          </a:p>
          <a:p>
            <a:pPr lvl="2">
              <a:lnSpc>
                <a:spcPct val="150000"/>
              </a:lnSpc>
              <a:buFont typeface="Wingdings" pitchFamily="2" charset="2"/>
              <a:buChar char="ü"/>
            </a:pPr>
            <a:r>
              <a:rPr lang="en-US" dirty="0" smtClean="0">
                <a:solidFill>
                  <a:srgbClr val="0070C0"/>
                </a:solidFill>
              </a:rPr>
              <a:t>No PCR errors</a:t>
            </a:r>
          </a:p>
          <a:p>
            <a:pPr lvl="2">
              <a:lnSpc>
                <a:spcPct val="150000"/>
              </a:lnSpc>
              <a:buFont typeface="Wingdings" pitchFamily="2" charset="2"/>
              <a:buChar char="ü"/>
            </a:pPr>
            <a:r>
              <a:rPr lang="en-US" dirty="0" smtClean="0">
                <a:solidFill>
                  <a:srgbClr val="0070C0"/>
                </a:solidFill>
              </a:rPr>
              <a:t>Fewer contamination issues</a:t>
            </a:r>
          </a:p>
          <a:p>
            <a:pPr lvl="2">
              <a:lnSpc>
                <a:spcPct val="150000"/>
              </a:lnSpc>
              <a:buFont typeface="Wingdings" pitchFamily="2" charset="2"/>
              <a:buChar char="ü"/>
            </a:pPr>
            <a:r>
              <a:rPr lang="en-US" dirty="0" smtClean="0">
                <a:solidFill>
                  <a:srgbClr val="0070C0"/>
                </a:solidFill>
              </a:rPr>
              <a:t>No GC-bias</a:t>
            </a:r>
          </a:p>
          <a:p>
            <a:pPr lvl="2">
              <a:lnSpc>
                <a:spcPct val="150000"/>
              </a:lnSpc>
              <a:buFont typeface="Wingdings" pitchFamily="2" charset="2"/>
              <a:buChar char="ü"/>
            </a:pPr>
            <a:r>
              <a:rPr lang="en-US" dirty="0" smtClean="0">
                <a:solidFill>
                  <a:srgbClr val="0070C0"/>
                </a:solidFill>
              </a:rPr>
              <a:t>Analyze every sample (</a:t>
            </a:r>
            <a:r>
              <a:rPr lang="en-US" dirty="0" err="1" smtClean="0">
                <a:solidFill>
                  <a:srgbClr val="0070C0"/>
                </a:solidFill>
              </a:rPr>
              <a:t>unPCRable</a:t>
            </a:r>
            <a:r>
              <a:rPr lang="en-US" dirty="0" smtClean="0">
                <a:solidFill>
                  <a:srgbClr val="0070C0"/>
                </a:solidFill>
              </a:rPr>
              <a:t>, </a:t>
            </a:r>
            <a:r>
              <a:rPr lang="en-US" dirty="0" err="1" smtClean="0">
                <a:solidFill>
                  <a:srgbClr val="0070C0"/>
                </a:solidFill>
              </a:rPr>
              <a:t>unclonable</a:t>
            </a:r>
            <a:r>
              <a:rPr lang="en-US" dirty="0" smtClean="0">
                <a:solidFill>
                  <a:srgbClr val="0070C0"/>
                </a:solidFill>
              </a:rPr>
              <a:t>)</a:t>
            </a:r>
          </a:p>
          <a:p>
            <a:pPr lvl="2">
              <a:lnSpc>
                <a:spcPct val="150000"/>
              </a:lnSpc>
              <a:buFont typeface="Wingdings" pitchFamily="2" charset="2"/>
              <a:buChar char="ü"/>
            </a:pPr>
            <a:r>
              <a:rPr lang="en-US" dirty="0" smtClean="0">
                <a:solidFill>
                  <a:srgbClr val="0070C0"/>
                </a:solidFill>
              </a:rPr>
              <a:t>Analyze low quality DNA (forensics samples, archeological)</a:t>
            </a:r>
          </a:p>
          <a:p>
            <a:pPr lvl="1">
              <a:lnSpc>
                <a:spcPct val="150000"/>
              </a:lnSpc>
              <a:buFont typeface="Arial" pitchFamily="34" charset="0"/>
              <a:buChar char="•"/>
            </a:pPr>
            <a:r>
              <a:rPr lang="en-US" sz="2000" dirty="0" smtClean="0">
                <a:solidFill>
                  <a:schemeClr val="bg1">
                    <a:lumMod val="50000"/>
                  </a:schemeClr>
                </a:solidFill>
              </a:rPr>
              <a:t>Absolute quantification</a:t>
            </a:r>
          </a:p>
          <a:p>
            <a:pPr lvl="1">
              <a:lnSpc>
                <a:spcPct val="150000"/>
              </a:lnSpc>
              <a:buFont typeface="Arial" pitchFamily="34" charset="0"/>
              <a:buChar char="•"/>
            </a:pPr>
            <a:r>
              <a:rPr lang="en-US" sz="2000" dirty="0" smtClean="0">
                <a:solidFill>
                  <a:schemeClr val="bg1">
                    <a:lumMod val="50000"/>
                  </a:schemeClr>
                </a:solidFill>
              </a:rPr>
              <a:t>Sequence RNA directly</a:t>
            </a:r>
          </a:p>
        </p:txBody>
      </p:sp>
      <p:sp>
        <p:nvSpPr>
          <p:cNvPr id="6" name="3 Título"/>
          <p:cNvSpPr txBox="1">
            <a:spLocks/>
          </p:cNvSpPr>
          <p:nvPr/>
        </p:nvSpPr>
        <p:spPr>
          <a:xfrm>
            <a:off x="440708" y="233694"/>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364715" y="1336345"/>
            <a:ext cx="4983772" cy="461665"/>
          </a:xfrm>
          <a:prstGeom prst="rect">
            <a:avLst/>
          </a:prstGeom>
          <a:noFill/>
        </p:spPr>
        <p:txBody>
          <a:bodyPr wrap="square" rtlCol="0">
            <a:spAutoFit/>
          </a:bodyPr>
          <a:lstStyle/>
          <a:p>
            <a:r>
              <a:rPr lang="en-US" sz="2400" b="1" dirty="0" err="1" smtClean="0">
                <a:solidFill>
                  <a:schemeClr val="bg2">
                    <a:lumMod val="75000"/>
                  </a:schemeClr>
                </a:solidFill>
                <a:effectLst>
                  <a:outerShdw blurRad="38100" dist="38100" dir="2700000" algn="tl">
                    <a:srgbClr val="000000">
                      <a:alpha val="43137"/>
                    </a:srgbClr>
                  </a:outerShdw>
                </a:effectLst>
                <a:latin typeface="+mn-lt"/>
              </a:rPr>
              <a:t>Helicos</a:t>
            </a:r>
            <a:r>
              <a:rPr lang="en-US" sz="2400" b="1" dirty="0" smtClean="0">
                <a:solidFill>
                  <a:schemeClr val="bg2">
                    <a:lumMod val="75000"/>
                  </a:schemeClr>
                </a:solidFill>
                <a:effectLst>
                  <a:outerShdw blurRad="38100" dist="38100" dir="2700000" algn="tl">
                    <a:srgbClr val="000000">
                      <a:alpha val="43137"/>
                    </a:srgbClr>
                  </a:outerShdw>
                </a:effectLst>
                <a:latin typeface="+mn-lt"/>
              </a:rPr>
              <a:t> Genetic Analysis system</a:t>
            </a:r>
          </a:p>
        </p:txBody>
      </p:sp>
      <p:pic>
        <p:nvPicPr>
          <p:cNvPr id="82946" name="Picture 2"/>
          <p:cNvPicPr>
            <a:picLocks noChangeAspect="1" noChangeArrowheads="1"/>
          </p:cNvPicPr>
          <p:nvPr/>
        </p:nvPicPr>
        <p:blipFill>
          <a:blip r:embed="rId3" cstate="print"/>
          <a:srcRect/>
          <a:stretch>
            <a:fillRect/>
          </a:stretch>
        </p:blipFill>
        <p:spPr bwMode="auto">
          <a:xfrm>
            <a:off x="896550" y="2060848"/>
            <a:ext cx="2528094" cy="3409950"/>
          </a:xfrm>
          <a:prstGeom prst="rect">
            <a:avLst/>
          </a:prstGeom>
          <a:noFill/>
          <a:ln w="9525">
            <a:noFill/>
            <a:miter lim="800000"/>
            <a:headEnd/>
            <a:tailEnd/>
          </a:ln>
          <a:effectLst/>
        </p:spPr>
      </p:pic>
      <p:sp>
        <p:nvSpPr>
          <p:cNvPr id="17" name="16 CuadroTexto"/>
          <p:cNvSpPr txBox="1"/>
          <p:nvPr/>
        </p:nvSpPr>
        <p:spPr>
          <a:xfrm>
            <a:off x="3812180" y="2144165"/>
            <a:ext cx="5249933" cy="1938992"/>
          </a:xfrm>
          <a:prstGeom prst="rect">
            <a:avLst/>
          </a:prstGeom>
          <a:noFill/>
        </p:spPr>
        <p:txBody>
          <a:bodyPr wrap="square" rtlCol="0">
            <a:spAutoFit/>
          </a:bodyPr>
          <a:lstStyle/>
          <a:p>
            <a:r>
              <a:rPr lang="en-US" sz="2000" dirty="0" smtClean="0">
                <a:solidFill>
                  <a:schemeClr val="bg1">
                    <a:lumMod val="50000"/>
                  </a:schemeClr>
                </a:solidFill>
              </a:rPr>
              <a:t>Workflow similar to Illumina, but </a:t>
            </a:r>
          </a:p>
          <a:p>
            <a:r>
              <a:rPr lang="en-US" sz="2000" b="1" dirty="0" smtClean="0">
                <a:solidFill>
                  <a:schemeClr val="bg1">
                    <a:lumMod val="50000"/>
                  </a:schemeClr>
                </a:solidFill>
              </a:rPr>
              <a:t>without</a:t>
            </a:r>
            <a:r>
              <a:rPr lang="en-US" sz="2000" dirty="0" smtClean="0">
                <a:solidFill>
                  <a:schemeClr val="bg1">
                    <a:lumMod val="50000"/>
                  </a:schemeClr>
                </a:solidFill>
              </a:rPr>
              <a:t> </a:t>
            </a:r>
            <a:r>
              <a:rPr lang="en-US" sz="2000" b="1" dirty="0" smtClean="0">
                <a:solidFill>
                  <a:schemeClr val="bg1">
                    <a:lumMod val="50000"/>
                  </a:schemeClr>
                </a:solidFill>
              </a:rPr>
              <a:t>amplification</a:t>
            </a:r>
            <a:r>
              <a:rPr lang="en-US" sz="2000" dirty="0" smtClean="0">
                <a:solidFill>
                  <a:schemeClr val="bg1">
                    <a:lumMod val="50000"/>
                  </a:schemeClr>
                </a:solidFill>
              </a:rPr>
              <a:t>:</a:t>
            </a:r>
          </a:p>
          <a:p>
            <a:endParaRPr lang="en-US" sz="2000" dirty="0" smtClean="0">
              <a:solidFill>
                <a:schemeClr val="bg1">
                  <a:lumMod val="50000"/>
                </a:schemeClr>
              </a:solidFill>
            </a:endParaRPr>
          </a:p>
          <a:p>
            <a:pPr lvl="1">
              <a:buFont typeface="Arial" pitchFamily="34" charset="0"/>
              <a:buChar char="•"/>
            </a:pPr>
            <a:r>
              <a:rPr lang="en-US" sz="2000" dirty="0" smtClean="0">
                <a:solidFill>
                  <a:schemeClr val="bg1">
                    <a:lumMod val="50000"/>
                  </a:schemeClr>
                </a:solidFill>
              </a:rPr>
              <a:t> relative slow and expensive</a:t>
            </a:r>
          </a:p>
          <a:p>
            <a:pPr lvl="1">
              <a:buFont typeface="Arial" pitchFamily="34" charset="0"/>
              <a:buChar char="•"/>
            </a:pPr>
            <a:r>
              <a:rPr lang="en-US" sz="2000" dirty="0" smtClean="0">
                <a:solidFill>
                  <a:schemeClr val="bg1">
                    <a:lumMod val="50000"/>
                  </a:schemeClr>
                </a:solidFill>
              </a:rPr>
              <a:t> short reads</a:t>
            </a:r>
          </a:p>
          <a:p>
            <a:pPr lvl="1">
              <a:buFont typeface="Arial" pitchFamily="34" charset="0"/>
              <a:buChar char="•"/>
            </a:pPr>
            <a:r>
              <a:rPr lang="en-US" sz="2000" dirty="0">
                <a:solidFill>
                  <a:schemeClr val="bg1">
                    <a:lumMod val="50000"/>
                  </a:schemeClr>
                </a:solidFill>
              </a:rPr>
              <a:t> </a:t>
            </a:r>
            <a:r>
              <a:rPr lang="en-US" sz="2000" b="1" dirty="0" smtClean="0">
                <a:solidFill>
                  <a:schemeClr val="bg1">
                    <a:lumMod val="50000"/>
                  </a:schemeClr>
                </a:solidFill>
              </a:rPr>
              <a:t>single molecule sequencing</a:t>
            </a:r>
          </a:p>
        </p:txBody>
      </p:sp>
      <p:pic>
        <p:nvPicPr>
          <p:cNvPr id="82947" name="Picture 3"/>
          <p:cNvPicPr>
            <a:picLocks noChangeAspect="1" noChangeArrowheads="1"/>
          </p:cNvPicPr>
          <p:nvPr/>
        </p:nvPicPr>
        <p:blipFill>
          <a:blip r:embed="rId4" cstate="print"/>
          <a:srcRect/>
          <a:stretch>
            <a:fillRect/>
          </a:stretch>
        </p:blipFill>
        <p:spPr bwMode="auto">
          <a:xfrm>
            <a:off x="4063731" y="4352368"/>
            <a:ext cx="5283200" cy="1666875"/>
          </a:xfrm>
          <a:prstGeom prst="rect">
            <a:avLst/>
          </a:prstGeom>
          <a:noFill/>
          <a:ln w="9525">
            <a:noFill/>
            <a:miter lim="800000"/>
            <a:headEnd/>
            <a:tailEnd/>
          </a:ln>
          <a:effectLst/>
        </p:spPr>
      </p:pic>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Tree>
    <p:extLst>
      <p:ext uri="{BB962C8B-B14F-4D97-AF65-F5344CB8AC3E}">
        <p14:creationId xmlns:p14="http://schemas.microsoft.com/office/powerpoint/2010/main" val="22405655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364715" y="1336345"/>
            <a:ext cx="4983772" cy="461665"/>
          </a:xfrm>
          <a:prstGeom prst="rect">
            <a:avLst/>
          </a:prstGeom>
          <a:noFill/>
        </p:spPr>
        <p:txBody>
          <a:bodyPr wrap="square" rtlCol="0">
            <a:spAutoFit/>
          </a:bodyPr>
          <a:lstStyle/>
          <a:p>
            <a:r>
              <a:rPr lang="en-US" sz="2400" b="1" dirty="0" err="1" smtClean="0">
                <a:solidFill>
                  <a:schemeClr val="bg2">
                    <a:lumMod val="75000"/>
                  </a:schemeClr>
                </a:solidFill>
                <a:effectLst>
                  <a:outerShdw blurRad="38100" dist="38100" dir="2700000" algn="tl">
                    <a:srgbClr val="000000">
                      <a:alpha val="43137"/>
                    </a:srgbClr>
                  </a:outerShdw>
                </a:effectLst>
                <a:latin typeface="+mn-lt"/>
              </a:rPr>
              <a:t>Helicos</a:t>
            </a:r>
            <a:r>
              <a:rPr lang="en-US" sz="2400" b="1" dirty="0" smtClean="0">
                <a:solidFill>
                  <a:schemeClr val="bg2">
                    <a:lumMod val="75000"/>
                  </a:schemeClr>
                </a:solidFill>
                <a:effectLst>
                  <a:outerShdw blurRad="38100" dist="38100" dir="2700000" algn="tl">
                    <a:srgbClr val="000000">
                      <a:alpha val="43137"/>
                    </a:srgbClr>
                  </a:outerShdw>
                </a:effectLst>
                <a:latin typeface="+mn-lt"/>
              </a:rPr>
              <a:t> Genetic Analysis system</a:t>
            </a:r>
          </a:p>
        </p:txBody>
      </p:sp>
      <p:pic>
        <p:nvPicPr>
          <p:cNvPr id="82946" name="Picture 2"/>
          <p:cNvPicPr>
            <a:picLocks noChangeAspect="1" noChangeArrowheads="1"/>
          </p:cNvPicPr>
          <p:nvPr/>
        </p:nvPicPr>
        <p:blipFill>
          <a:blip r:embed="rId3" cstate="print"/>
          <a:srcRect/>
          <a:stretch>
            <a:fillRect/>
          </a:stretch>
        </p:blipFill>
        <p:spPr bwMode="auto">
          <a:xfrm>
            <a:off x="896550" y="2060848"/>
            <a:ext cx="2528094" cy="3409950"/>
          </a:xfrm>
          <a:prstGeom prst="rect">
            <a:avLst/>
          </a:prstGeom>
          <a:noFill/>
          <a:ln w="9525">
            <a:noFill/>
            <a:miter lim="800000"/>
            <a:headEnd/>
            <a:tailEnd/>
          </a:ln>
          <a:effectLst/>
        </p:spPr>
      </p:pic>
      <p:sp>
        <p:nvSpPr>
          <p:cNvPr id="17" name="16 CuadroTexto"/>
          <p:cNvSpPr txBox="1"/>
          <p:nvPr/>
        </p:nvSpPr>
        <p:spPr>
          <a:xfrm>
            <a:off x="3812180" y="2144165"/>
            <a:ext cx="5249933" cy="1938992"/>
          </a:xfrm>
          <a:prstGeom prst="rect">
            <a:avLst/>
          </a:prstGeom>
          <a:noFill/>
        </p:spPr>
        <p:txBody>
          <a:bodyPr wrap="square" rtlCol="0">
            <a:spAutoFit/>
          </a:bodyPr>
          <a:lstStyle/>
          <a:p>
            <a:r>
              <a:rPr lang="en-US" sz="2000" dirty="0" smtClean="0">
                <a:solidFill>
                  <a:schemeClr val="bg1">
                    <a:lumMod val="50000"/>
                  </a:schemeClr>
                </a:solidFill>
              </a:rPr>
              <a:t>Workflow similar to Illumina, but </a:t>
            </a:r>
          </a:p>
          <a:p>
            <a:r>
              <a:rPr lang="en-US" sz="2000" b="1" dirty="0" smtClean="0">
                <a:solidFill>
                  <a:schemeClr val="bg1">
                    <a:lumMod val="50000"/>
                  </a:schemeClr>
                </a:solidFill>
              </a:rPr>
              <a:t>without</a:t>
            </a:r>
            <a:r>
              <a:rPr lang="en-US" sz="2000" dirty="0" smtClean="0">
                <a:solidFill>
                  <a:schemeClr val="bg1">
                    <a:lumMod val="50000"/>
                  </a:schemeClr>
                </a:solidFill>
              </a:rPr>
              <a:t> </a:t>
            </a:r>
            <a:r>
              <a:rPr lang="en-US" sz="2000" b="1" dirty="0" smtClean="0">
                <a:solidFill>
                  <a:schemeClr val="bg1">
                    <a:lumMod val="50000"/>
                  </a:schemeClr>
                </a:solidFill>
              </a:rPr>
              <a:t>amplification</a:t>
            </a:r>
            <a:r>
              <a:rPr lang="en-US" sz="2000" dirty="0" smtClean="0">
                <a:solidFill>
                  <a:schemeClr val="bg1">
                    <a:lumMod val="50000"/>
                  </a:schemeClr>
                </a:solidFill>
              </a:rPr>
              <a:t>:</a:t>
            </a:r>
          </a:p>
          <a:p>
            <a:endParaRPr lang="en-US" sz="2000" dirty="0" smtClean="0">
              <a:solidFill>
                <a:schemeClr val="bg1">
                  <a:lumMod val="50000"/>
                </a:schemeClr>
              </a:solidFill>
            </a:endParaRPr>
          </a:p>
          <a:p>
            <a:pPr lvl="1">
              <a:buFont typeface="Arial" pitchFamily="34" charset="0"/>
              <a:buChar char="•"/>
            </a:pPr>
            <a:r>
              <a:rPr lang="en-US" sz="2000" dirty="0" smtClean="0">
                <a:solidFill>
                  <a:schemeClr val="bg1">
                    <a:lumMod val="50000"/>
                  </a:schemeClr>
                </a:solidFill>
              </a:rPr>
              <a:t> relative slow and expensive</a:t>
            </a:r>
          </a:p>
          <a:p>
            <a:pPr lvl="1">
              <a:buFont typeface="Arial" pitchFamily="34" charset="0"/>
              <a:buChar char="•"/>
            </a:pPr>
            <a:r>
              <a:rPr lang="en-US" sz="2000" dirty="0" smtClean="0">
                <a:solidFill>
                  <a:schemeClr val="bg1">
                    <a:lumMod val="50000"/>
                  </a:schemeClr>
                </a:solidFill>
              </a:rPr>
              <a:t> short reads</a:t>
            </a:r>
          </a:p>
          <a:p>
            <a:pPr lvl="1">
              <a:buFont typeface="Arial" pitchFamily="34" charset="0"/>
              <a:buChar char="•"/>
            </a:pPr>
            <a:r>
              <a:rPr lang="en-US" sz="2000" dirty="0">
                <a:solidFill>
                  <a:schemeClr val="bg1">
                    <a:lumMod val="50000"/>
                  </a:schemeClr>
                </a:solidFill>
              </a:rPr>
              <a:t> </a:t>
            </a:r>
            <a:r>
              <a:rPr lang="en-US" sz="2000" b="1" dirty="0" smtClean="0">
                <a:solidFill>
                  <a:schemeClr val="bg1">
                    <a:lumMod val="50000"/>
                  </a:schemeClr>
                </a:solidFill>
              </a:rPr>
              <a:t>single molecule sequencing</a:t>
            </a:r>
          </a:p>
        </p:txBody>
      </p:sp>
      <p:pic>
        <p:nvPicPr>
          <p:cNvPr id="82947" name="Picture 3"/>
          <p:cNvPicPr>
            <a:picLocks noChangeAspect="1" noChangeArrowheads="1"/>
          </p:cNvPicPr>
          <p:nvPr/>
        </p:nvPicPr>
        <p:blipFill>
          <a:blip r:embed="rId4" cstate="print"/>
          <a:srcRect/>
          <a:stretch>
            <a:fillRect/>
          </a:stretch>
        </p:blipFill>
        <p:spPr bwMode="auto">
          <a:xfrm>
            <a:off x="4063731" y="4352368"/>
            <a:ext cx="5283200" cy="1666875"/>
          </a:xfrm>
          <a:prstGeom prst="rect">
            <a:avLst/>
          </a:prstGeom>
          <a:noFill/>
          <a:ln w="9525">
            <a:noFill/>
            <a:miter lim="800000"/>
            <a:headEnd/>
            <a:tailEnd/>
          </a:ln>
          <a:effectLst/>
        </p:spPr>
      </p:pic>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
        <p:nvSpPr>
          <p:cNvPr id="2" name="Rectángulo 1"/>
          <p:cNvSpPr/>
          <p:nvPr/>
        </p:nvSpPr>
        <p:spPr bwMode="auto">
          <a:xfrm>
            <a:off x="3812180" y="2478505"/>
            <a:ext cx="2745031" cy="43313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0" name="Rectángulo 9"/>
          <p:cNvSpPr/>
          <p:nvPr/>
        </p:nvSpPr>
        <p:spPr bwMode="auto">
          <a:xfrm>
            <a:off x="4301464" y="3698148"/>
            <a:ext cx="3699536" cy="43313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7365512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sp>
        <p:nvSpPr>
          <p:cNvPr id="17" name="16 CuadroTexto"/>
          <p:cNvSpPr txBox="1"/>
          <p:nvPr/>
        </p:nvSpPr>
        <p:spPr>
          <a:xfrm>
            <a:off x="3810001" y="2345025"/>
            <a:ext cx="5789788" cy="2169825"/>
          </a:xfrm>
          <a:prstGeom prst="rect">
            <a:avLst/>
          </a:prstGeom>
          <a:noFill/>
        </p:spPr>
        <p:txBody>
          <a:bodyPr wrap="square" rtlCol="0">
            <a:spAutoFit/>
          </a:bodyPr>
          <a:lstStyle/>
          <a:p>
            <a:pPr marL="93663" indent="-93663" algn="just">
              <a:lnSpc>
                <a:spcPct val="150000"/>
              </a:lnSpc>
              <a:buFont typeface="Arial" pitchFamily="34" charset="0"/>
              <a:buChar char="•"/>
            </a:pPr>
            <a:r>
              <a:rPr lang="ca-ES" b="1" dirty="0" smtClean="0">
                <a:solidFill>
                  <a:schemeClr val="bg1">
                    <a:lumMod val="50000"/>
                  </a:schemeClr>
                </a:solidFill>
              </a:rPr>
              <a:t> </a:t>
            </a:r>
            <a:r>
              <a:rPr lang="ca-ES" b="1" dirty="0" err="1" smtClean="0">
                <a:solidFill>
                  <a:schemeClr val="bg1">
                    <a:lumMod val="50000"/>
                  </a:schemeClr>
                </a:solidFill>
              </a:rPr>
              <a:t>Quick</a:t>
            </a:r>
            <a:r>
              <a:rPr lang="ca-ES" dirty="0" smtClean="0">
                <a:solidFill>
                  <a:schemeClr val="bg1">
                    <a:lumMod val="50000"/>
                  </a:schemeClr>
                </a:solidFill>
              </a:rPr>
              <a:t> </a:t>
            </a:r>
            <a:r>
              <a:rPr lang="ca-ES" dirty="0" err="1" smtClean="0">
                <a:solidFill>
                  <a:schemeClr val="bg1">
                    <a:lumMod val="50000"/>
                  </a:schemeClr>
                </a:solidFill>
              </a:rPr>
              <a:t>library</a:t>
            </a:r>
            <a:r>
              <a:rPr lang="ca-ES" dirty="0" smtClean="0">
                <a:solidFill>
                  <a:schemeClr val="bg1">
                    <a:lumMod val="50000"/>
                  </a:schemeClr>
                </a:solidFill>
              </a:rPr>
              <a:t> </a:t>
            </a:r>
            <a:r>
              <a:rPr lang="ca-ES" dirty="0" err="1" smtClean="0">
                <a:solidFill>
                  <a:schemeClr val="bg1">
                    <a:lumMod val="50000"/>
                  </a:schemeClr>
                </a:solidFill>
              </a:rPr>
              <a:t>construction</a:t>
            </a:r>
            <a:r>
              <a:rPr lang="ca-ES" dirty="0" smtClean="0">
                <a:solidFill>
                  <a:schemeClr val="bg1">
                    <a:lumMod val="50000"/>
                  </a:schemeClr>
                </a:solidFill>
              </a:rPr>
              <a:t> (&lt; 3 </a:t>
            </a:r>
            <a:r>
              <a:rPr lang="ca-ES" dirty="0" err="1" smtClean="0">
                <a:solidFill>
                  <a:schemeClr val="bg1">
                    <a:lumMod val="50000"/>
                  </a:schemeClr>
                </a:solidFill>
              </a:rPr>
              <a:t>hours</a:t>
            </a:r>
            <a:r>
              <a:rPr lang="ca-ES" dirty="0" smtClean="0">
                <a:solidFill>
                  <a:schemeClr val="bg1">
                    <a:lumMod val="50000"/>
                  </a:schemeClr>
                </a:solidFill>
              </a:rPr>
              <a:t>)</a:t>
            </a: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Run</a:t>
            </a:r>
            <a:r>
              <a:rPr lang="ca-ES" dirty="0" smtClean="0">
                <a:solidFill>
                  <a:schemeClr val="bg1">
                    <a:lumMod val="50000"/>
                  </a:schemeClr>
                </a:solidFill>
              </a:rPr>
              <a:t> time: </a:t>
            </a:r>
            <a:r>
              <a:rPr lang="ca-ES" dirty="0" err="1" smtClean="0">
                <a:solidFill>
                  <a:schemeClr val="bg1">
                    <a:lumMod val="50000"/>
                  </a:schemeClr>
                </a:solidFill>
              </a:rPr>
              <a:t>from</a:t>
            </a:r>
            <a:r>
              <a:rPr lang="ca-ES" dirty="0" smtClean="0">
                <a:solidFill>
                  <a:schemeClr val="bg1">
                    <a:lumMod val="50000"/>
                  </a:schemeClr>
                </a:solidFill>
              </a:rPr>
              <a:t> 30 min to 30 </a:t>
            </a:r>
            <a:r>
              <a:rPr lang="ca-ES" dirty="0" err="1" smtClean="0">
                <a:solidFill>
                  <a:schemeClr val="bg1">
                    <a:lumMod val="50000"/>
                  </a:schemeClr>
                </a:solidFill>
              </a:rPr>
              <a:t>hours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Sequencing</a:t>
            </a:r>
            <a:r>
              <a:rPr lang="ca-ES" dirty="0" smtClean="0">
                <a:solidFill>
                  <a:schemeClr val="bg1">
                    <a:lumMod val="50000"/>
                  </a:schemeClr>
                </a:solidFill>
              </a:rPr>
              <a:t> </a:t>
            </a:r>
            <a:r>
              <a:rPr lang="ca-ES" dirty="0" err="1" smtClean="0">
                <a:solidFill>
                  <a:schemeClr val="bg1">
                    <a:lumMod val="50000"/>
                  </a:schemeClr>
                </a:solidFill>
              </a:rPr>
              <a:t>by</a:t>
            </a:r>
            <a:r>
              <a:rPr lang="ca-ES" dirty="0" smtClean="0">
                <a:solidFill>
                  <a:schemeClr val="bg1">
                    <a:lumMod val="50000"/>
                  </a:schemeClr>
                </a:solidFill>
              </a:rPr>
              <a:t> </a:t>
            </a:r>
            <a:r>
              <a:rPr lang="ca-ES" dirty="0" err="1" smtClean="0">
                <a:solidFill>
                  <a:schemeClr val="bg1">
                    <a:lumMod val="50000"/>
                  </a:schemeClr>
                </a:solidFill>
              </a:rPr>
              <a:t>synthesis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rgbClr val="FF0000"/>
                </a:solidFill>
              </a:rPr>
              <a:t> No </a:t>
            </a:r>
            <a:r>
              <a:rPr lang="ca-ES" dirty="0" err="1" smtClean="0">
                <a:solidFill>
                  <a:srgbClr val="FF0000"/>
                </a:solidFill>
              </a:rPr>
              <a:t>library</a:t>
            </a:r>
            <a:r>
              <a:rPr lang="ca-ES" dirty="0" smtClean="0">
                <a:solidFill>
                  <a:srgbClr val="FF0000"/>
                </a:solidFill>
              </a:rPr>
              <a:t> </a:t>
            </a:r>
            <a:r>
              <a:rPr lang="ca-ES" dirty="0" err="1" smtClean="0">
                <a:solidFill>
                  <a:srgbClr val="FF0000"/>
                </a:solidFill>
              </a:rPr>
              <a:t>amplification</a:t>
            </a:r>
            <a:r>
              <a:rPr lang="en-US" dirty="0" smtClean="0">
                <a:solidFill>
                  <a:schemeClr val="bg1">
                    <a:lumMod val="50000"/>
                  </a:schemeClr>
                </a:solidFill>
              </a:rPr>
              <a:t> </a:t>
            </a:r>
          </a:p>
          <a:p>
            <a:pPr marL="93663" indent="-93663" algn="just">
              <a:lnSpc>
                <a:spcPct val="150000"/>
              </a:lnSpc>
              <a:buFont typeface="Arial" pitchFamily="34" charset="0"/>
              <a:buChar char="•"/>
            </a:pPr>
            <a:r>
              <a:rPr lang="ca-ES" b="1" dirty="0" smtClean="0">
                <a:solidFill>
                  <a:schemeClr val="bg1">
                    <a:lumMod val="50000"/>
                  </a:schemeClr>
                </a:solidFill>
              </a:rPr>
              <a:t>Long </a:t>
            </a:r>
            <a:r>
              <a:rPr lang="ca-ES" b="1" dirty="0" err="1" smtClean="0">
                <a:solidFill>
                  <a:schemeClr val="bg1">
                    <a:lumMod val="50000"/>
                  </a:schemeClr>
                </a:solidFill>
              </a:rPr>
              <a:t>reads</a:t>
            </a:r>
            <a:r>
              <a:rPr lang="ca-ES" b="1" dirty="0" smtClean="0">
                <a:solidFill>
                  <a:schemeClr val="bg1">
                    <a:lumMod val="50000"/>
                  </a:schemeClr>
                </a:solidFill>
              </a:rPr>
              <a:t>: </a:t>
            </a:r>
            <a:r>
              <a:rPr lang="ca-ES" dirty="0" smtClean="0">
                <a:solidFill>
                  <a:schemeClr val="bg1">
                    <a:lumMod val="50000"/>
                  </a:schemeClr>
                </a:solidFill>
                <a:latin typeface="+mn-lt"/>
              </a:rPr>
              <a:t>5 Kb – 20 Kb </a:t>
            </a: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9153" name="Picture 1"/>
          <p:cNvPicPr>
            <a:picLocks noChangeAspect="1" noChangeArrowheads="1"/>
          </p:cNvPicPr>
          <p:nvPr/>
        </p:nvPicPr>
        <p:blipFill>
          <a:blip r:embed="rId3" cstate="print"/>
          <a:srcRect/>
          <a:stretch>
            <a:fillRect/>
          </a:stretch>
        </p:blipFill>
        <p:spPr bwMode="auto">
          <a:xfrm>
            <a:off x="857250" y="1828800"/>
            <a:ext cx="1695450" cy="2686050"/>
          </a:xfrm>
          <a:prstGeom prst="rect">
            <a:avLst/>
          </a:prstGeom>
          <a:noFill/>
          <a:ln w="9525">
            <a:noFill/>
            <a:miter lim="800000"/>
            <a:headEnd/>
            <a:tailEnd/>
          </a:ln>
          <a:effectLst/>
        </p:spPr>
      </p:pic>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sp>
        <p:nvSpPr>
          <p:cNvPr id="17" name="16 CuadroTexto"/>
          <p:cNvSpPr txBox="1"/>
          <p:nvPr/>
        </p:nvSpPr>
        <p:spPr>
          <a:xfrm>
            <a:off x="3810001" y="2345025"/>
            <a:ext cx="5789788" cy="2169825"/>
          </a:xfrm>
          <a:prstGeom prst="rect">
            <a:avLst/>
          </a:prstGeom>
          <a:noFill/>
        </p:spPr>
        <p:txBody>
          <a:bodyPr wrap="square" rtlCol="0">
            <a:spAutoFit/>
          </a:bodyPr>
          <a:lstStyle/>
          <a:p>
            <a:pPr marL="93663" indent="-93663" algn="just">
              <a:lnSpc>
                <a:spcPct val="150000"/>
              </a:lnSpc>
              <a:buFont typeface="Arial" pitchFamily="34" charset="0"/>
              <a:buChar char="•"/>
            </a:pPr>
            <a:r>
              <a:rPr lang="ca-ES" b="1" dirty="0" smtClean="0">
                <a:solidFill>
                  <a:schemeClr val="bg1">
                    <a:lumMod val="50000"/>
                  </a:schemeClr>
                </a:solidFill>
              </a:rPr>
              <a:t> </a:t>
            </a:r>
            <a:r>
              <a:rPr lang="ca-ES" b="1" dirty="0" err="1" smtClean="0">
                <a:solidFill>
                  <a:schemeClr val="bg1">
                    <a:lumMod val="50000"/>
                  </a:schemeClr>
                </a:solidFill>
              </a:rPr>
              <a:t>Quick</a:t>
            </a:r>
            <a:r>
              <a:rPr lang="ca-ES" dirty="0" smtClean="0">
                <a:solidFill>
                  <a:schemeClr val="bg1">
                    <a:lumMod val="50000"/>
                  </a:schemeClr>
                </a:solidFill>
              </a:rPr>
              <a:t> </a:t>
            </a:r>
            <a:r>
              <a:rPr lang="ca-ES" dirty="0" err="1" smtClean="0">
                <a:solidFill>
                  <a:schemeClr val="bg1">
                    <a:lumMod val="50000"/>
                  </a:schemeClr>
                </a:solidFill>
              </a:rPr>
              <a:t>library</a:t>
            </a:r>
            <a:r>
              <a:rPr lang="ca-ES" dirty="0" smtClean="0">
                <a:solidFill>
                  <a:schemeClr val="bg1">
                    <a:lumMod val="50000"/>
                  </a:schemeClr>
                </a:solidFill>
              </a:rPr>
              <a:t> </a:t>
            </a:r>
            <a:r>
              <a:rPr lang="ca-ES" dirty="0" err="1" smtClean="0">
                <a:solidFill>
                  <a:schemeClr val="bg1">
                    <a:lumMod val="50000"/>
                  </a:schemeClr>
                </a:solidFill>
              </a:rPr>
              <a:t>construction</a:t>
            </a:r>
            <a:r>
              <a:rPr lang="ca-ES" dirty="0" smtClean="0">
                <a:solidFill>
                  <a:schemeClr val="bg1">
                    <a:lumMod val="50000"/>
                  </a:schemeClr>
                </a:solidFill>
              </a:rPr>
              <a:t> (&lt; 3 </a:t>
            </a:r>
            <a:r>
              <a:rPr lang="ca-ES" dirty="0" err="1" smtClean="0">
                <a:solidFill>
                  <a:schemeClr val="bg1">
                    <a:lumMod val="50000"/>
                  </a:schemeClr>
                </a:solidFill>
              </a:rPr>
              <a:t>hours</a:t>
            </a:r>
            <a:r>
              <a:rPr lang="ca-ES" dirty="0" smtClean="0">
                <a:solidFill>
                  <a:schemeClr val="bg1">
                    <a:lumMod val="50000"/>
                  </a:schemeClr>
                </a:solidFill>
              </a:rPr>
              <a:t>)</a:t>
            </a: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Run</a:t>
            </a:r>
            <a:r>
              <a:rPr lang="ca-ES" dirty="0" smtClean="0">
                <a:solidFill>
                  <a:schemeClr val="bg1">
                    <a:lumMod val="50000"/>
                  </a:schemeClr>
                </a:solidFill>
              </a:rPr>
              <a:t> time: </a:t>
            </a:r>
            <a:r>
              <a:rPr lang="ca-ES" dirty="0" err="1" smtClean="0">
                <a:solidFill>
                  <a:schemeClr val="bg1">
                    <a:lumMod val="50000"/>
                  </a:schemeClr>
                </a:solidFill>
              </a:rPr>
              <a:t>from</a:t>
            </a:r>
            <a:r>
              <a:rPr lang="ca-ES" dirty="0" smtClean="0">
                <a:solidFill>
                  <a:schemeClr val="bg1">
                    <a:lumMod val="50000"/>
                  </a:schemeClr>
                </a:solidFill>
              </a:rPr>
              <a:t> 30 min to 30 </a:t>
            </a:r>
            <a:r>
              <a:rPr lang="ca-ES" dirty="0" err="1" smtClean="0">
                <a:solidFill>
                  <a:schemeClr val="bg1">
                    <a:lumMod val="50000"/>
                  </a:schemeClr>
                </a:solidFill>
              </a:rPr>
              <a:t>hours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chemeClr val="bg1">
                    <a:lumMod val="50000"/>
                  </a:schemeClr>
                </a:solidFill>
              </a:rPr>
              <a:t> </a:t>
            </a:r>
            <a:r>
              <a:rPr lang="ca-ES" dirty="0" err="1" smtClean="0">
                <a:solidFill>
                  <a:schemeClr val="bg1">
                    <a:lumMod val="50000"/>
                  </a:schemeClr>
                </a:solidFill>
              </a:rPr>
              <a:t>Sequencing</a:t>
            </a:r>
            <a:r>
              <a:rPr lang="ca-ES" dirty="0" smtClean="0">
                <a:solidFill>
                  <a:schemeClr val="bg1">
                    <a:lumMod val="50000"/>
                  </a:schemeClr>
                </a:solidFill>
              </a:rPr>
              <a:t> </a:t>
            </a:r>
            <a:r>
              <a:rPr lang="ca-ES" dirty="0" err="1" smtClean="0">
                <a:solidFill>
                  <a:schemeClr val="bg1">
                    <a:lumMod val="50000"/>
                  </a:schemeClr>
                </a:solidFill>
              </a:rPr>
              <a:t>by</a:t>
            </a:r>
            <a:r>
              <a:rPr lang="ca-ES" dirty="0" smtClean="0">
                <a:solidFill>
                  <a:schemeClr val="bg1">
                    <a:lumMod val="50000"/>
                  </a:schemeClr>
                </a:solidFill>
              </a:rPr>
              <a:t> </a:t>
            </a:r>
            <a:r>
              <a:rPr lang="ca-ES" dirty="0" err="1" smtClean="0">
                <a:solidFill>
                  <a:schemeClr val="bg1">
                    <a:lumMod val="50000"/>
                  </a:schemeClr>
                </a:solidFill>
              </a:rPr>
              <a:t>synthesis</a:t>
            </a:r>
            <a:endParaRPr lang="ca-ES" dirty="0" smtClean="0">
              <a:solidFill>
                <a:schemeClr val="bg1">
                  <a:lumMod val="50000"/>
                </a:schemeClr>
              </a:solidFill>
            </a:endParaRPr>
          </a:p>
          <a:p>
            <a:pPr marL="93663" indent="-93663" algn="just">
              <a:lnSpc>
                <a:spcPct val="150000"/>
              </a:lnSpc>
              <a:buFont typeface="Arial" pitchFamily="34" charset="0"/>
              <a:buChar char="•"/>
            </a:pPr>
            <a:r>
              <a:rPr lang="ca-ES" dirty="0" smtClean="0">
                <a:solidFill>
                  <a:srgbClr val="FF0000"/>
                </a:solidFill>
              </a:rPr>
              <a:t> No </a:t>
            </a:r>
            <a:r>
              <a:rPr lang="ca-ES" dirty="0" err="1" smtClean="0">
                <a:solidFill>
                  <a:srgbClr val="FF0000"/>
                </a:solidFill>
              </a:rPr>
              <a:t>library</a:t>
            </a:r>
            <a:r>
              <a:rPr lang="ca-ES" dirty="0" smtClean="0">
                <a:solidFill>
                  <a:srgbClr val="FF0000"/>
                </a:solidFill>
              </a:rPr>
              <a:t> </a:t>
            </a:r>
            <a:r>
              <a:rPr lang="ca-ES" dirty="0" err="1" smtClean="0">
                <a:solidFill>
                  <a:srgbClr val="FF0000"/>
                </a:solidFill>
              </a:rPr>
              <a:t>amplification</a:t>
            </a:r>
            <a:r>
              <a:rPr lang="en-US" dirty="0" smtClean="0">
                <a:solidFill>
                  <a:schemeClr val="bg1">
                    <a:lumMod val="50000"/>
                  </a:schemeClr>
                </a:solidFill>
              </a:rPr>
              <a:t> </a:t>
            </a:r>
          </a:p>
          <a:p>
            <a:pPr marL="93663" indent="-93663" algn="just">
              <a:lnSpc>
                <a:spcPct val="150000"/>
              </a:lnSpc>
              <a:buFont typeface="Arial" pitchFamily="34" charset="0"/>
              <a:buChar char="•"/>
            </a:pPr>
            <a:r>
              <a:rPr lang="ca-ES" b="1" dirty="0" smtClean="0">
                <a:solidFill>
                  <a:schemeClr val="bg1">
                    <a:lumMod val="50000"/>
                  </a:schemeClr>
                </a:solidFill>
              </a:rPr>
              <a:t>Long </a:t>
            </a:r>
            <a:r>
              <a:rPr lang="ca-ES" b="1" dirty="0" err="1" smtClean="0">
                <a:solidFill>
                  <a:schemeClr val="bg1">
                    <a:lumMod val="50000"/>
                  </a:schemeClr>
                </a:solidFill>
              </a:rPr>
              <a:t>reads</a:t>
            </a:r>
            <a:r>
              <a:rPr lang="ca-ES" b="1" dirty="0" smtClean="0">
                <a:solidFill>
                  <a:schemeClr val="bg1">
                    <a:lumMod val="50000"/>
                  </a:schemeClr>
                </a:solidFill>
              </a:rPr>
              <a:t>: </a:t>
            </a:r>
            <a:r>
              <a:rPr lang="ca-ES" dirty="0" smtClean="0">
                <a:solidFill>
                  <a:schemeClr val="bg1">
                    <a:lumMod val="50000"/>
                  </a:schemeClr>
                </a:solidFill>
                <a:latin typeface="+mn-lt"/>
              </a:rPr>
              <a:t>5 Kb – 20 Kb </a:t>
            </a: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9153" name="Picture 1"/>
          <p:cNvPicPr>
            <a:picLocks noChangeAspect="1" noChangeArrowheads="1"/>
          </p:cNvPicPr>
          <p:nvPr/>
        </p:nvPicPr>
        <p:blipFill>
          <a:blip r:embed="rId3" cstate="print"/>
          <a:srcRect/>
          <a:stretch>
            <a:fillRect/>
          </a:stretch>
        </p:blipFill>
        <p:spPr bwMode="auto">
          <a:xfrm>
            <a:off x="857250" y="1828800"/>
            <a:ext cx="1695450" cy="2686050"/>
          </a:xfrm>
          <a:prstGeom prst="rect">
            <a:avLst/>
          </a:prstGeom>
          <a:noFill/>
          <a:ln w="9525">
            <a:noFill/>
            <a:miter lim="800000"/>
            <a:headEnd/>
            <a:tailEnd/>
          </a:ln>
          <a:effectLst/>
        </p:spPr>
      </p:pic>
      <p:sp>
        <p:nvSpPr>
          <p:cNvPr id="12" name="11 CuadroTexto"/>
          <p:cNvSpPr txBox="1"/>
          <p:nvPr/>
        </p:nvSpPr>
        <p:spPr>
          <a:xfrm>
            <a:off x="1" y="6611781"/>
            <a:ext cx="1678665" cy="246221"/>
          </a:xfrm>
          <a:prstGeom prst="rect">
            <a:avLst/>
          </a:prstGeom>
          <a:noFill/>
        </p:spPr>
        <p:txBody>
          <a:bodyPr wrap="none" rtlCol="0">
            <a:spAutoFit/>
          </a:bodyPr>
          <a:lstStyle/>
          <a:p>
            <a:pPr algn="l"/>
            <a:r>
              <a:rPr lang="ca-ES" sz="1000" u="none" dirty="0" err="1" smtClean="0"/>
              <a:t>Source</a:t>
            </a:r>
            <a:r>
              <a:rPr lang="ca-ES" sz="1000" u="none" dirty="0" smtClean="0"/>
              <a:t>: </a:t>
            </a:r>
            <a:r>
              <a:rPr lang="ca-ES" sz="1000" u="none" dirty="0" err="1" smtClean="0"/>
              <a:t>Supplier</a:t>
            </a:r>
            <a:r>
              <a:rPr lang="ca-ES" sz="1000" u="none" dirty="0" smtClean="0"/>
              <a:t> </a:t>
            </a:r>
            <a:r>
              <a:rPr lang="ca-ES" sz="1000" u="none" dirty="0" err="1" smtClean="0"/>
              <a:t>webpage</a:t>
            </a:r>
            <a:endParaRPr lang="ca-ES" sz="1000" u="none" dirty="0" smtClean="0"/>
          </a:p>
        </p:txBody>
      </p:sp>
      <p:sp>
        <p:nvSpPr>
          <p:cNvPr id="8" name="Rectángulo 7"/>
          <p:cNvSpPr/>
          <p:nvPr/>
        </p:nvSpPr>
        <p:spPr bwMode="auto">
          <a:xfrm>
            <a:off x="3773905" y="4081713"/>
            <a:ext cx="2867525" cy="43313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20249594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1991" name="Picture 7"/>
          <p:cNvPicPr>
            <a:picLocks noChangeAspect="1" noChangeArrowheads="1"/>
          </p:cNvPicPr>
          <p:nvPr/>
        </p:nvPicPr>
        <p:blipFill>
          <a:blip r:embed="rId3" cstate="print"/>
          <a:srcRect/>
          <a:stretch>
            <a:fillRect/>
          </a:stretch>
        </p:blipFill>
        <p:spPr bwMode="auto">
          <a:xfrm>
            <a:off x="6648129" y="2501179"/>
            <a:ext cx="2925633" cy="2880446"/>
          </a:xfrm>
          <a:prstGeom prst="rect">
            <a:avLst/>
          </a:prstGeom>
          <a:noFill/>
          <a:ln w="9525">
            <a:noFill/>
            <a:miter lim="800000"/>
            <a:headEnd/>
            <a:tailEnd/>
          </a:ln>
        </p:spPr>
      </p:pic>
      <p:pic>
        <p:nvPicPr>
          <p:cNvPr id="41992" name="Picture 8"/>
          <p:cNvPicPr>
            <a:picLocks noChangeAspect="1" noChangeArrowheads="1"/>
          </p:cNvPicPr>
          <p:nvPr/>
        </p:nvPicPr>
        <p:blipFill>
          <a:blip r:embed="rId4" cstate="print"/>
          <a:srcRect/>
          <a:stretch>
            <a:fillRect/>
          </a:stretch>
        </p:blipFill>
        <p:spPr bwMode="auto">
          <a:xfrm>
            <a:off x="5936776" y="6486525"/>
            <a:ext cx="3969224" cy="371475"/>
          </a:xfrm>
          <a:prstGeom prst="rect">
            <a:avLst/>
          </a:prstGeom>
          <a:noFill/>
          <a:ln w="9525">
            <a:noFill/>
            <a:miter lim="800000"/>
            <a:headEnd/>
            <a:tailEnd/>
          </a:ln>
        </p:spPr>
      </p:pic>
      <p:pic>
        <p:nvPicPr>
          <p:cNvPr id="47105" name="Picture 1"/>
          <p:cNvPicPr>
            <a:picLocks noChangeAspect="1" noChangeArrowheads="1"/>
          </p:cNvPicPr>
          <p:nvPr/>
        </p:nvPicPr>
        <p:blipFill>
          <a:blip r:embed="rId5" cstate="print"/>
          <a:srcRect/>
          <a:stretch>
            <a:fillRect/>
          </a:stretch>
        </p:blipFill>
        <p:spPr bwMode="auto">
          <a:xfrm>
            <a:off x="633413" y="2486025"/>
            <a:ext cx="2503541" cy="2409825"/>
          </a:xfrm>
          <a:prstGeom prst="rect">
            <a:avLst/>
          </a:prstGeom>
          <a:noFill/>
          <a:ln w="9525">
            <a:noFill/>
            <a:miter lim="800000"/>
            <a:headEnd/>
            <a:tailEnd/>
          </a:ln>
          <a:effectLst/>
        </p:spPr>
      </p:pic>
      <p:pic>
        <p:nvPicPr>
          <p:cNvPr id="47106" name="Picture 2"/>
          <p:cNvPicPr>
            <a:picLocks noChangeAspect="1" noChangeArrowheads="1"/>
          </p:cNvPicPr>
          <p:nvPr/>
        </p:nvPicPr>
        <p:blipFill>
          <a:blip r:embed="rId6" cstate="print"/>
          <a:srcRect/>
          <a:stretch>
            <a:fillRect/>
          </a:stretch>
        </p:blipFill>
        <p:spPr bwMode="auto">
          <a:xfrm>
            <a:off x="3619500" y="2514599"/>
            <a:ext cx="2508948" cy="2428875"/>
          </a:xfrm>
          <a:prstGeom prst="rect">
            <a:avLst/>
          </a:prstGeom>
          <a:noFill/>
          <a:ln w="9525">
            <a:noFill/>
            <a:miter lim="800000"/>
            <a:headEnd/>
            <a:tailEnd/>
          </a:ln>
          <a:effectLst/>
        </p:spPr>
      </p:pic>
      <p:sp>
        <p:nvSpPr>
          <p:cNvPr id="11"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sp>
        <p:nvSpPr>
          <p:cNvPr id="2" name="Rectángulo 1"/>
          <p:cNvSpPr/>
          <p:nvPr/>
        </p:nvSpPr>
        <p:spPr>
          <a:xfrm>
            <a:off x="1155700" y="5535155"/>
            <a:ext cx="8020050" cy="307777"/>
          </a:xfrm>
          <a:prstGeom prst="rect">
            <a:avLst/>
          </a:prstGeom>
        </p:spPr>
        <p:txBody>
          <a:bodyPr wrap="square">
            <a:spAutoFit/>
          </a:bodyPr>
          <a:lstStyle/>
          <a:p>
            <a:r>
              <a:rPr lang="en-GB" sz="1400" dirty="0">
                <a:hlinkClick r:id="rId7"/>
              </a:rPr>
              <a:t>https://www.youtube.com/watch?v=_lD8JyAbwEo&amp;feature=emb_rel_end&amp;ab_channel=PacBio</a:t>
            </a:r>
            <a:endParaRPr lang="en-GB" sz="14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9"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
        <p:nvSpPr>
          <p:cNvPr id="11" name="14 CuadroTexto"/>
          <p:cNvSpPr txBox="1"/>
          <p:nvPr/>
        </p:nvSpPr>
        <p:spPr>
          <a:xfrm>
            <a:off x="529924" y="1307364"/>
            <a:ext cx="475327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Sequel System (Pacific bioscience)</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81" y="1685120"/>
            <a:ext cx="9752381" cy="4295238"/>
          </a:xfrm>
          <a:prstGeom prst="rect">
            <a:avLst/>
          </a:prstGeom>
        </p:spPr>
      </p:pic>
      <p:sp>
        <p:nvSpPr>
          <p:cNvPr id="5" name="Rectángulo 4"/>
          <p:cNvSpPr/>
          <p:nvPr/>
        </p:nvSpPr>
        <p:spPr>
          <a:xfrm>
            <a:off x="430061" y="5757948"/>
            <a:ext cx="6357237" cy="261610"/>
          </a:xfrm>
          <a:prstGeom prst="rect">
            <a:avLst/>
          </a:prstGeom>
        </p:spPr>
        <p:txBody>
          <a:bodyPr wrap="square">
            <a:spAutoFit/>
          </a:bodyPr>
          <a:lstStyle/>
          <a:p>
            <a:r>
              <a:rPr lang="es-ES" sz="1100" dirty="0"/>
              <a:t>https://ngisweden.scilifelab.se/technologies/pacific-biosciences/pacbio-sequel-ii/</a:t>
            </a:r>
          </a:p>
        </p:txBody>
      </p:sp>
    </p:spTree>
    <p:extLst>
      <p:ext uri="{BB962C8B-B14F-4D97-AF65-F5344CB8AC3E}">
        <p14:creationId xmlns:p14="http://schemas.microsoft.com/office/powerpoint/2010/main" val="20068215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CuadroTexto"/>
          <p:cNvSpPr txBox="1"/>
          <p:nvPr/>
        </p:nvSpPr>
        <p:spPr>
          <a:xfrm>
            <a:off x="484094" y="1415808"/>
            <a:ext cx="5148572" cy="1058303"/>
          </a:xfrm>
          <a:prstGeom prst="rect">
            <a:avLst/>
          </a:prstGeom>
          <a:noFill/>
        </p:spPr>
        <p:txBody>
          <a:bodyPr wrap="square" rtlCol="0">
            <a:spAutoFit/>
          </a:bodyPr>
          <a:lstStyle/>
          <a:p>
            <a:pPr>
              <a:lnSpc>
                <a:spcPct val="150000"/>
              </a:lnSpc>
            </a:pPr>
            <a:r>
              <a:rPr lang="en-US" sz="2400" dirty="0" smtClean="0">
                <a:solidFill>
                  <a:schemeClr val="bg1">
                    <a:lumMod val="50000"/>
                  </a:schemeClr>
                </a:solidFill>
                <a:effectLst>
                  <a:outerShdw blurRad="38100" dist="38100" dir="2700000" algn="tl">
                    <a:srgbClr val="000000">
                      <a:alpha val="43137"/>
                    </a:srgbClr>
                  </a:outerShdw>
                </a:effectLst>
                <a:latin typeface="+mn-lt"/>
              </a:rPr>
              <a:t>Genomics</a:t>
            </a:r>
            <a:r>
              <a:rPr lang="en-US" sz="2000" dirty="0" smtClean="0">
                <a:solidFill>
                  <a:schemeClr val="bg1">
                    <a:lumMod val="50000"/>
                  </a:schemeClr>
                </a:solidFill>
                <a:latin typeface="+mn-lt"/>
              </a:rPr>
              <a:t> is a branch of genetics that enables the study of genomes of whole organisms.</a:t>
            </a:r>
            <a:endParaRPr lang="en-US" sz="2000" dirty="0" smtClean="0">
              <a:solidFill>
                <a:schemeClr val="bg1">
                  <a:lumMod val="50000"/>
                </a:schemeClr>
              </a:solidFill>
            </a:endParaRPr>
          </a:p>
        </p:txBody>
      </p:sp>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http://www.tebu-bio.com/userfiles/image/Corporate/Fotolia_41683185_S%20-%20Genomics.jpg"/>
          <p:cNvPicPr>
            <a:picLocks noChangeAspect="1" noChangeArrowheads="1"/>
          </p:cNvPicPr>
          <p:nvPr/>
        </p:nvPicPr>
        <p:blipFill>
          <a:blip r:embed="rId2" cstate="print"/>
          <a:srcRect/>
          <a:stretch>
            <a:fillRect/>
          </a:stretch>
        </p:blipFill>
        <p:spPr bwMode="auto">
          <a:xfrm>
            <a:off x="5654260" y="1496297"/>
            <a:ext cx="3042338" cy="2232248"/>
          </a:xfrm>
          <a:prstGeom prst="rect">
            <a:avLst/>
          </a:prstGeom>
          <a:noFill/>
        </p:spPr>
      </p:pic>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40" name="Picture 16" descr="http://a4.files.biography.com/image/upload/c_fit,cs_srgb,dpr_1.0,h_1200,q_80,w_1200/MTIwNjA4NjMzNTA5MDg2NzMy.jpg"/>
          <p:cNvPicPr>
            <a:picLocks noChangeAspect="1" noChangeArrowheads="1"/>
          </p:cNvPicPr>
          <p:nvPr/>
        </p:nvPicPr>
        <p:blipFill>
          <a:blip r:embed="rId3" cstate="print"/>
          <a:srcRect/>
          <a:stretch>
            <a:fillRect/>
          </a:stretch>
        </p:blipFill>
        <p:spPr bwMode="auto">
          <a:xfrm>
            <a:off x="818541" y="3808312"/>
            <a:ext cx="2555200" cy="2501008"/>
          </a:xfrm>
          <a:prstGeom prst="rect">
            <a:avLst/>
          </a:prstGeom>
          <a:noFill/>
        </p:spPr>
      </p:pic>
      <p:sp>
        <p:nvSpPr>
          <p:cNvPr id="14" name="13 Rectángulo"/>
          <p:cNvSpPr/>
          <p:nvPr/>
        </p:nvSpPr>
        <p:spPr>
          <a:xfrm>
            <a:off x="3263269" y="4237825"/>
            <a:ext cx="5618423" cy="1938992"/>
          </a:xfrm>
          <a:prstGeom prst="rect">
            <a:avLst/>
          </a:prstGeom>
        </p:spPr>
        <p:txBody>
          <a:bodyPr wrap="square">
            <a:spAutoFit/>
          </a:bodyPr>
          <a:lstStyle/>
          <a:p>
            <a:pPr lvl="1">
              <a:lnSpc>
                <a:spcPct val="150000"/>
              </a:lnSpc>
            </a:pPr>
            <a:r>
              <a:rPr lang="en-US" sz="2000" dirty="0" smtClean="0">
                <a:solidFill>
                  <a:schemeClr val="bg1">
                    <a:lumMod val="50000"/>
                  </a:schemeClr>
                </a:solidFill>
                <a:latin typeface="+mn-lt"/>
              </a:rPr>
              <a:t>It differs from “classical genetics” in that it considers the hereditary material of an organism </a:t>
            </a:r>
            <a:r>
              <a:rPr lang="en-US" sz="2000" b="1" dirty="0" smtClean="0">
                <a:solidFill>
                  <a:schemeClr val="bg1">
                    <a:lumMod val="50000"/>
                  </a:schemeClr>
                </a:solidFill>
                <a:latin typeface="+mn-lt"/>
              </a:rPr>
              <a:t>in global </a:t>
            </a:r>
            <a:r>
              <a:rPr lang="en-US" sz="2000" dirty="0" smtClean="0">
                <a:solidFill>
                  <a:schemeClr val="bg1">
                    <a:lumMod val="50000"/>
                  </a:schemeClr>
                </a:solidFill>
                <a:latin typeface="+mn-lt"/>
              </a:rPr>
              <a:t>rather than </a:t>
            </a:r>
            <a:r>
              <a:rPr lang="en-US" sz="2000" b="1" dirty="0" smtClean="0">
                <a:solidFill>
                  <a:schemeClr val="bg1">
                    <a:lumMod val="50000"/>
                  </a:schemeClr>
                </a:solidFill>
                <a:latin typeface="+mn-lt"/>
              </a:rPr>
              <a:t>one gene</a:t>
            </a:r>
            <a:r>
              <a:rPr lang="en-US" sz="2000" dirty="0" smtClean="0">
                <a:solidFill>
                  <a:schemeClr val="bg1">
                    <a:lumMod val="50000"/>
                  </a:schemeClr>
                </a:solidFill>
                <a:latin typeface="+mn-lt"/>
              </a:rPr>
              <a:t> or one </a:t>
            </a:r>
            <a:r>
              <a:rPr lang="en-US" sz="2000" b="1" dirty="0" smtClean="0">
                <a:solidFill>
                  <a:schemeClr val="bg1">
                    <a:lumMod val="50000"/>
                  </a:schemeClr>
                </a:solidFill>
                <a:latin typeface="+mn-lt"/>
              </a:rPr>
              <a:t>gene product </a:t>
            </a:r>
            <a:r>
              <a:rPr lang="en-US" sz="2000" dirty="0" smtClean="0">
                <a:solidFill>
                  <a:schemeClr val="bg1">
                    <a:lumMod val="50000"/>
                  </a:schemeClr>
                </a:solidFill>
                <a:latin typeface="+mn-lt"/>
              </a:rPr>
              <a:t>at a time.</a:t>
            </a:r>
          </a:p>
        </p:txBody>
      </p:sp>
      <p:sp>
        <p:nvSpPr>
          <p:cNvPr id="10" name="9 CuadroTexto"/>
          <p:cNvSpPr txBox="1"/>
          <p:nvPr/>
        </p:nvSpPr>
        <p:spPr>
          <a:xfrm>
            <a:off x="818541" y="6309320"/>
            <a:ext cx="2652295" cy="338554"/>
          </a:xfrm>
          <a:prstGeom prst="rect">
            <a:avLst/>
          </a:prstGeom>
          <a:noFill/>
        </p:spPr>
        <p:txBody>
          <a:bodyPr wrap="square" rtlCol="0">
            <a:spAutoFit/>
          </a:bodyPr>
          <a:lstStyle/>
          <a:p>
            <a:r>
              <a:rPr lang="en-US" sz="1600" dirty="0" err="1" smtClean="0">
                <a:solidFill>
                  <a:schemeClr val="bg1">
                    <a:lumMod val="50000"/>
                  </a:schemeClr>
                </a:solidFill>
              </a:rPr>
              <a:t>Gregor</a:t>
            </a:r>
            <a:r>
              <a:rPr lang="en-US" sz="1600" dirty="0" smtClean="0">
                <a:solidFill>
                  <a:schemeClr val="bg1">
                    <a:lumMod val="50000"/>
                  </a:schemeClr>
                </a:solidFill>
              </a:rPr>
              <a:t> Mendel</a:t>
            </a:r>
          </a:p>
        </p:txBody>
      </p:sp>
      <p:sp>
        <p:nvSpPr>
          <p:cNvPr id="11" name="3 Título"/>
          <p:cNvSpPr txBox="1">
            <a:spLocks/>
          </p:cNvSpPr>
          <p:nvPr/>
        </p:nvSpPr>
        <p:spPr>
          <a:xfrm>
            <a:off x="495300" y="274638"/>
            <a:ext cx="8915400" cy="1143000"/>
          </a:xfrm>
          <a:prstGeom prst="rect">
            <a:avLst/>
          </a:prstGeom>
        </p:spPr>
        <p:txBody>
          <a:bodyPr/>
          <a:lstStyle/>
          <a:p>
            <a:pPr marL="457200" lvl="0" indent="-457200" eaLnBrk="0" hangingPunct="0">
              <a:buFont typeface="+mj-lt"/>
              <a:buAutoNum type="arabicPeriod"/>
              <a:defRPr/>
            </a:pPr>
            <a:r>
              <a:rPr lang="en-US" sz="2400" b="1" kern="0" dirty="0" smtClean="0">
                <a:solidFill>
                  <a:schemeClr val="bg1"/>
                </a:solidFill>
              </a:rPr>
              <a:t>Introduction to NGS</a:t>
            </a:r>
            <a:endParaRPr lang="en-US" sz="2400" b="1" kern="0" dirty="0">
              <a:solidFill>
                <a:schemeClr val="bg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428497" y="1303594"/>
            <a:ext cx="374441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Oxford </a:t>
            </a:r>
            <a:r>
              <a:rPr lang="en-US" sz="2400" b="1" dirty="0" err="1" smtClean="0">
                <a:solidFill>
                  <a:schemeClr val="bg2">
                    <a:lumMod val="75000"/>
                  </a:schemeClr>
                </a:solidFill>
                <a:effectLst>
                  <a:outerShdw blurRad="38100" dist="38100" dir="2700000" algn="tl">
                    <a:srgbClr val="000000">
                      <a:alpha val="43137"/>
                    </a:srgbClr>
                  </a:outerShdw>
                </a:effectLst>
                <a:latin typeface="+mn-lt"/>
              </a:rPr>
              <a:t>nanopore</a:t>
            </a:r>
            <a:endParaRPr lang="en-US" sz="2400" b="1" dirty="0" smtClean="0">
              <a:solidFill>
                <a:schemeClr val="bg2">
                  <a:lumMod val="75000"/>
                </a:schemeClr>
              </a:solidFill>
              <a:effectLst>
                <a:outerShdw blurRad="38100" dist="38100" dir="2700000" algn="tl">
                  <a:srgbClr val="000000">
                    <a:alpha val="43137"/>
                  </a:srgbClr>
                </a:outerShdw>
              </a:effectLst>
              <a:latin typeface="+mn-lt"/>
            </a:endParaRPr>
          </a:p>
        </p:txBody>
      </p:sp>
      <p:sp>
        <p:nvSpPr>
          <p:cNvPr id="16" name="15 Rectángulo"/>
          <p:cNvSpPr/>
          <p:nvPr/>
        </p:nvSpPr>
        <p:spPr>
          <a:xfrm>
            <a:off x="3329343" y="1639153"/>
            <a:ext cx="5625786" cy="2677656"/>
          </a:xfrm>
          <a:prstGeom prst="rect">
            <a:avLst/>
          </a:prstGeom>
        </p:spPr>
        <p:txBody>
          <a:bodyPr wrap="square">
            <a:spAutoFit/>
          </a:bodyPr>
          <a:lstStyle/>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alpha-hemolysin</a:t>
            </a:r>
            <a:endParaRPr lang="ca-ES" sz="1600" dirty="0" smtClean="0">
              <a:solidFill>
                <a:schemeClr val="bg1">
                  <a:lumMod val="50000"/>
                </a:schemeClr>
              </a:solidFill>
            </a:endParaRP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Heptameric</a:t>
            </a:r>
            <a:r>
              <a:rPr lang="ca-ES" sz="1600" dirty="0" smtClean="0">
                <a:solidFill>
                  <a:schemeClr val="bg1">
                    <a:lumMod val="50000"/>
                  </a:schemeClr>
                </a:solidFill>
              </a:rPr>
              <a:t> </a:t>
            </a:r>
            <a:r>
              <a:rPr lang="ca-ES" sz="1600" dirty="0" err="1" smtClean="0">
                <a:solidFill>
                  <a:schemeClr val="bg1">
                    <a:lumMod val="50000"/>
                  </a:schemeClr>
                </a:solidFill>
              </a:rPr>
              <a:t>protein</a:t>
            </a:r>
            <a:r>
              <a:rPr lang="ca-ES" sz="1600" dirty="0" smtClean="0">
                <a:solidFill>
                  <a:schemeClr val="bg1">
                    <a:lumMod val="50000"/>
                  </a:schemeClr>
                </a:solidFill>
              </a:rPr>
              <a:t> </a:t>
            </a:r>
            <a:r>
              <a:rPr lang="ca-ES" sz="1600" dirty="0" err="1" smtClean="0">
                <a:solidFill>
                  <a:schemeClr val="bg1">
                    <a:lumMod val="50000"/>
                  </a:schemeClr>
                </a:solidFill>
              </a:rPr>
              <a:t>with</a:t>
            </a:r>
            <a:r>
              <a:rPr lang="ca-ES" sz="1600" dirty="0" smtClean="0">
                <a:solidFill>
                  <a:schemeClr val="bg1">
                    <a:lumMod val="50000"/>
                  </a:schemeClr>
                </a:solidFill>
              </a:rPr>
              <a:t> a pore of </a:t>
            </a:r>
            <a:r>
              <a:rPr lang="ca-ES" sz="1600" dirty="0" err="1" smtClean="0">
                <a:solidFill>
                  <a:schemeClr val="bg1">
                    <a:lumMod val="50000"/>
                  </a:schemeClr>
                </a:solidFill>
              </a:rPr>
              <a:t>inner</a:t>
            </a:r>
            <a:r>
              <a:rPr lang="ca-ES" sz="1600" dirty="0" smtClean="0">
                <a:solidFill>
                  <a:schemeClr val="bg1">
                    <a:lumMod val="50000"/>
                  </a:schemeClr>
                </a:solidFill>
              </a:rPr>
              <a:t> </a:t>
            </a:r>
            <a:r>
              <a:rPr lang="ca-ES" sz="1600" dirty="0" err="1" smtClean="0">
                <a:solidFill>
                  <a:schemeClr val="bg1">
                    <a:lumMod val="50000"/>
                  </a:schemeClr>
                </a:solidFill>
              </a:rPr>
              <a:t>diameter</a:t>
            </a:r>
            <a:r>
              <a:rPr lang="ca-ES" sz="1600" dirty="0" smtClean="0">
                <a:solidFill>
                  <a:schemeClr val="bg1">
                    <a:lumMod val="50000"/>
                  </a:schemeClr>
                </a:solidFill>
              </a:rPr>
              <a:t> 1nm </a:t>
            </a:r>
          </a:p>
          <a:p>
            <a:pPr>
              <a:lnSpc>
                <a:spcPct val="150000"/>
              </a:lnSpc>
              <a:buFont typeface="Arial" pitchFamily="34" charset="0"/>
              <a:buChar char="•"/>
            </a:pPr>
            <a:r>
              <a:rPr lang="ca-ES" sz="1600" dirty="0" smtClean="0">
                <a:solidFill>
                  <a:schemeClr val="bg1">
                    <a:lumMod val="50000"/>
                  </a:schemeClr>
                </a:solidFill>
              </a:rPr>
              <a:t> Pore </a:t>
            </a:r>
            <a:r>
              <a:rPr lang="ca-ES" sz="1600" dirty="0" err="1" smtClean="0">
                <a:solidFill>
                  <a:schemeClr val="bg1">
                    <a:lumMod val="50000"/>
                  </a:schemeClr>
                </a:solidFill>
              </a:rPr>
              <a:t>diameter</a:t>
            </a:r>
            <a:r>
              <a:rPr lang="ca-ES" sz="1600" dirty="0" smtClean="0">
                <a:solidFill>
                  <a:schemeClr val="bg1">
                    <a:lumMod val="50000"/>
                  </a:schemeClr>
                </a:solidFill>
              </a:rPr>
              <a:t> </a:t>
            </a:r>
            <a:r>
              <a:rPr lang="ca-ES" sz="1600" dirty="0" err="1" smtClean="0">
                <a:solidFill>
                  <a:schemeClr val="bg1">
                    <a:lumMod val="50000"/>
                  </a:schemeClr>
                </a:solidFill>
              </a:rPr>
              <a:t>same</a:t>
            </a:r>
            <a:r>
              <a:rPr lang="ca-ES" sz="1600" dirty="0" smtClean="0">
                <a:solidFill>
                  <a:schemeClr val="bg1">
                    <a:lumMod val="50000"/>
                  </a:schemeClr>
                </a:solidFill>
              </a:rPr>
              <a:t> </a:t>
            </a:r>
            <a:r>
              <a:rPr lang="ca-ES" sz="1600" dirty="0" err="1" smtClean="0">
                <a:solidFill>
                  <a:schemeClr val="bg1">
                    <a:lumMod val="50000"/>
                  </a:schemeClr>
                </a:solidFill>
              </a:rPr>
              <a:t>scale</a:t>
            </a:r>
            <a:r>
              <a:rPr lang="ca-ES" sz="1600" dirty="0" smtClean="0">
                <a:solidFill>
                  <a:schemeClr val="bg1">
                    <a:lumMod val="50000"/>
                  </a:schemeClr>
                </a:solidFill>
              </a:rPr>
              <a:t> of DNA</a:t>
            </a: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Protein</a:t>
            </a:r>
            <a:r>
              <a:rPr lang="ca-ES" sz="1600" dirty="0" smtClean="0">
                <a:solidFill>
                  <a:schemeClr val="bg1">
                    <a:lumMod val="50000"/>
                  </a:schemeClr>
                </a:solidFill>
              </a:rPr>
              <a:t> </a:t>
            </a:r>
            <a:r>
              <a:rPr lang="ca-ES" sz="1600" dirty="0" err="1" smtClean="0">
                <a:solidFill>
                  <a:schemeClr val="bg1">
                    <a:lumMod val="50000"/>
                  </a:schemeClr>
                </a:solidFill>
              </a:rPr>
              <a:t>nanopores</a:t>
            </a:r>
            <a:r>
              <a:rPr lang="ca-ES" sz="1600" dirty="0" smtClean="0">
                <a:solidFill>
                  <a:schemeClr val="bg1">
                    <a:lumMod val="50000"/>
                  </a:schemeClr>
                </a:solidFill>
              </a:rPr>
              <a:t> </a:t>
            </a:r>
            <a:r>
              <a:rPr lang="ca-ES" sz="1600" dirty="0" err="1" smtClean="0">
                <a:solidFill>
                  <a:schemeClr val="bg1">
                    <a:lumMod val="50000"/>
                  </a:schemeClr>
                </a:solidFill>
              </a:rPr>
              <a:t>can</a:t>
            </a:r>
            <a:r>
              <a:rPr lang="ca-ES" sz="1600" dirty="0" smtClean="0">
                <a:solidFill>
                  <a:schemeClr val="bg1">
                    <a:lumMod val="50000"/>
                  </a:schemeClr>
                </a:solidFill>
              </a:rPr>
              <a:t> be </a:t>
            </a:r>
            <a:r>
              <a:rPr lang="ca-ES" sz="1600" dirty="0" err="1" smtClean="0">
                <a:solidFill>
                  <a:schemeClr val="bg1">
                    <a:lumMod val="50000"/>
                  </a:schemeClr>
                </a:solidFill>
              </a:rPr>
              <a:t>adapted</a:t>
            </a:r>
            <a:r>
              <a:rPr lang="ca-ES" sz="1600" dirty="0" smtClean="0">
                <a:solidFill>
                  <a:schemeClr val="bg1">
                    <a:lumMod val="50000"/>
                  </a:schemeClr>
                </a:solidFill>
              </a:rPr>
              <a:t>. </a:t>
            </a: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The</a:t>
            </a:r>
            <a:r>
              <a:rPr lang="ca-ES" sz="1600" dirty="0" smtClean="0">
                <a:solidFill>
                  <a:schemeClr val="bg1">
                    <a:lumMod val="50000"/>
                  </a:schemeClr>
                </a:solidFill>
              </a:rPr>
              <a:t> company has </a:t>
            </a:r>
            <a:r>
              <a:rPr lang="ca-ES" sz="1600" dirty="0" err="1" smtClean="0">
                <a:solidFill>
                  <a:schemeClr val="bg1">
                    <a:lumMod val="50000"/>
                  </a:schemeClr>
                </a:solidFill>
              </a:rPr>
              <a:t>optimised</a:t>
            </a:r>
            <a:r>
              <a:rPr lang="ca-ES" sz="1600" dirty="0" smtClean="0">
                <a:solidFill>
                  <a:schemeClr val="bg1">
                    <a:lumMod val="50000"/>
                  </a:schemeClr>
                </a:solidFill>
              </a:rPr>
              <a:t> </a:t>
            </a:r>
            <a:r>
              <a:rPr lang="ca-ES" sz="1600" dirty="0" err="1" smtClean="0">
                <a:solidFill>
                  <a:schemeClr val="bg1">
                    <a:lumMod val="50000"/>
                  </a:schemeClr>
                </a:solidFill>
              </a:rPr>
              <a:t>its</a:t>
            </a:r>
            <a:r>
              <a:rPr lang="ca-ES" sz="1600" dirty="0" smtClean="0">
                <a:solidFill>
                  <a:schemeClr val="bg1">
                    <a:lumMod val="50000"/>
                  </a:schemeClr>
                </a:solidFill>
              </a:rPr>
              <a:t> </a:t>
            </a:r>
            <a:r>
              <a:rPr lang="ca-ES" sz="1600" dirty="0" err="1" smtClean="0">
                <a:solidFill>
                  <a:schemeClr val="bg1">
                    <a:lumMod val="50000"/>
                  </a:schemeClr>
                </a:solidFill>
              </a:rPr>
              <a:t>large-scale</a:t>
            </a:r>
            <a:r>
              <a:rPr lang="ca-ES" sz="1600" dirty="0" smtClean="0">
                <a:solidFill>
                  <a:schemeClr val="bg1">
                    <a:lumMod val="50000"/>
                  </a:schemeClr>
                </a:solidFill>
              </a:rPr>
              <a:t> </a:t>
            </a:r>
            <a:r>
              <a:rPr lang="ca-ES" sz="1600" dirty="0" err="1" smtClean="0">
                <a:solidFill>
                  <a:schemeClr val="bg1">
                    <a:lumMod val="50000"/>
                  </a:schemeClr>
                </a:solidFill>
              </a:rPr>
              <a:t>production</a:t>
            </a:r>
            <a:r>
              <a:rPr lang="ca-ES" sz="1600" dirty="0" smtClean="0">
                <a:solidFill>
                  <a:schemeClr val="bg1">
                    <a:lumMod val="50000"/>
                  </a:schemeClr>
                </a:solidFill>
              </a:rPr>
              <a:t>.</a:t>
            </a:r>
          </a:p>
          <a:p>
            <a:pPr>
              <a:lnSpc>
                <a:spcPct val="150000"/>
              </a:lnSpc>
              <a:buFont typeface="Arial" pitchFamily="34" charset="0"/>
              <a:buChar char="•"/>
            </a:pPr>
            <a:r>
              <a:rPr lang="ca-ES" sz="1600" dirty="0" smtClean="0">
                <a:solidFill>
                  <a:schemeClr val="bg1">
                    <a:lumMod val="50000"/>
                  </a:schemeClr>
                </a:solidFill>
              </a:rPr>
              <a:t> DNA, RNA, </a:t>
            </a:r>
            <a:r>
              <a:rPr lang="ca-ES" sz="1600" dirty="0" err="1" smtClean="0">
                <a:solidFill>
                  <a:schemeClr val="bg1">
                    <a:lumMod val="50000"/>
                  </a:schemeClr>
                </a:solidFill>
              </a:rPr>
              <a:t>miRNA</a:t>
            </a:r>
            <a:r>
              <a:rPr lang="ca-ES" sz="1600" dirty="0" smtClean="0">
                <a:solidFill>
                  <a:schemeClr val="bg1">
                    <a:lumMod val="50000"/>
                  </a:schemeClr>
                </a:solidFill>
              </a:rPr>
              <a:t> and </a:t>
            </a:r>
            <a:r>
              <a:rPr lang="ca-ES" sz="1600" dirty="0" err="1" smtClean="0">
                <a:solidFill>
                  <a:schemeClr val="bg1">
                    <a:lumMod val="50000"/>
                  </a:schemeClr>
                </a:solidFill>
              </a:rPr>
              <a:t>protein</a:t>
            </a:r>
            <a:r>
              <a:rPr lang="ca-ES" sz="1600" dirty="0" smtClean="0">
                <a:solidFill>
                  <a:schemeClr val="bg1">
                    <a:lumMod val="50000"/>
                  </a:schemeClr>
                </a:solidFill>
              </a:rPr>
              <a:t> </a:t>
            </a:r>
            <a:r>
              <a:rPr lang="ca-ES" sz="1600" dirty="0" err="1" smtClean="0">
                <a:solidFill>
                  <a:schemeClr val="bg1">
                    <a:lumMod val="50000"/>
                  </a:schemeClr>
                </a:solidFill>
              </a:rPr>
              <a:t>analysis</a:t>
            </a:r>
            <a:endParaRPr lang="ca-ES" sz="1600" dirty="0" smtClean="0">
              <a:solidFill>
                <a:schemeClr val="bg1">
                  <a:lumMod val="50000"/>
                </a:schemeClr>
              </a:solidFill>
            </a:endParaRP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Changes</a:t>
            </a:r>
            <a:r>
              <a:rPr lang="ca-ES" sz="1600" dirty="0" smtClean="0">
                <a:solidFill>
                  <a:schemeClr val="bg1">
                    <a:lumMod val="50000"/>
                  </a:schemeClr>
                </a:solidFill>
              </a:rPr>
              <a:t> in </a:t>
            </a:r>
            <a:r>
              <a:rPr lang="ca-ES" sz="1600" dirty="0" err="1" smtClean="0">
                <a:solidFill>
                  <a:schemeClr val="bg1">
                    <a:lumMod val="50000"/>
                  </a:schemeClr>
                </a:solidFill>
              </a:rPr>
              <a:t>membrane</a:t>
            </a:r>
            <a:r>
              <a:rPr lang="ca-ES" sz="1600" dirty="0" smtClean="0">
                <a:solidFill>
                  <a:schemeClr val="bg1">
                    <a:lumMod val="50000"/>
                  </a:schemeClr>
                </a:solidFill>
              </a:rPr>
              <a:t> </a:t>
            </a:r>
            <a:r>
              <a:rPr lang="ca-ES" sz="1600" dirty="0" err="1" smtClean="0">
                <a:solidFill>
                  <a:schemeClr val="bg1">
                    <a:lumMod val="50000"/>
                  </a:schemeClr>
                </a:solidFill>
              </a:rPr>
              <a:t>voltage</a:t>
            </a:r>
            <a:r>
              <a:rPr lang="ca-ES" sz="1600" dirty="0" smtClean="0">
                <a:solidFill>
                  <a:schemeClr val="bg1">
                    <a:lumMod val="50000"/>
                  </a:schemeClr>
                </a:solidFill>
              </a:rPr>
              <a:t> </a:t>
            </a:r>
            <a:r>
              <a:rPr lang="ca-ES" sz="1600" dirty="0" err="1" smtClean="0">
                <a:solidFill>
                  <a:schemeClr val="bg1">
                    <a:lumMod val="50000"/>
                  </a:schemeClr>
                </a:solidFill>
              </a:rPr>
              <a:t>are</a:t>
            </a:r>
            <a:r>
              <a:rPr lang="ca-ES" sz="1600" dirty="0" smtClean="0">
                <a:solidFill>
                  <a:schemeClr val="bg1">
                    <a:lumMod val="50000"/>
                  </a:schemeClr>
                </a:solidFill>
              </a:rPr>
              <a:t> </a:t>
            </a:r>
            <a:r>
              <a:rPr lang="ca-ES" sz="1600" dirty="0" err="1" smtClean="0">
                <a:solidFill>
                  <a:schemeClr val="bg1">
                    <a:lumMod val="50000"/>
                  </a:schemeClr>
                </a:solidFill>
              </a:rPr>
              <a:t>measured</a:t>
            </a:r>
            <a:endParaRPr lang="ca-ES" sz="1600" dirty="0" smtClean="0">
              <a:solidFill>
                <a:schemeClr val="bg1">
                  <a:lumMod val="50000"/>
                </a:schemeClr>
              </a:solidFill>
            </a:endParaRPr>
          </a:p>
        </p:txBody>
      </p:sp>
      <p:sp>
        <p:nvSpPr>
          <p:cNvPr id="12"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136194" name="Picture 2"/>
          <p:cNvPicPr>
            <a:picLocks noChangeAspect="1" noChangeArrowheads="1"/>
          </p:cNvPicPr>
          <p:nvPr/>
        </p:nvPicPr>
        <p:blipFill>
          <a:blip r:embed="rId3" cstate="print"/>
          <a:srcRect/>
          <a:stretch>
            <a:fillRect/>
          </a:stretch>
        </p:blipFill>
        <p:spPr bwMode="auto">
          <a:xfrm>
            <a:off x="1033463" y="2266950"/>
            <a:ext cx="1781175" cy="1714500"/>
          </a:xfrm>
          <a:prstGeom prst="rect">
            <a:avLst/>
          </a:prstGeom>
          <a:noFill/>
          <a:ln w="9525">
            <a:noFill/>
            <a:miter lim="800000"/>
            <a:headEnd/>
            <a:tailEnd/>
          </a:ln>
          <a:effectLst/>
        </p:spPr>
      </p:pic>
      <p:pic>
        <p:nvPicPr>
          <p:cNvPr id="49154" name="Picture 2" descr="Resultat d'imatges de oxford nanopore"/>
          <p:cNvPicPr>
            <a:picLocks noChangeAspect="1" noChangeArrowheads="1"/>
          </p:cNvPicPr>
          <p:nvPr/>
        </p:nvPicPr>
        <p:blipFill>
          <a:blip r:embed="rId4" cstate="print"/>
          <a:srcRect/>
          <a:stretch>
            <a:fillRect/>
          </a:stretch>
        </p:blipFill>
        <p:spPr bwMode="auto">
          <a:xfrm>
            <a:off x="1697772" y="4599295"/>
            <a:ext cx="6667500" cy="207446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428497" y="1303594"/>
            <a:ext cx="374441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Oxford </a:t>
            </a:r>
            <a:r>
              <a:rPr lang="en-US" sz="2400" b="1" dirty="0" err="1" smtClean="0">
                <a:solidFill>
                  <a:schemeClr val="bg2">
                    <a:lumMod val="75000"/>
                  </a:schemeClr>
                </a:solidFill>
                <a:effectLst>
                  <a:outerShdw blurRad="38100" dist="38100" dir="2700000" algn="tl">
                    <a:srgbClr val="000000">
                      <a:alpha val="43137"/>
                    </a:srgbClr>
                  </a:outerShdw>
                </a:effectLst>
                <a:latin typeface="+mn-lt"/>
              </a:rPr>
              <a:t>nanopore</a:t>
            </a:r>
            <a:endParaRPr lang="en-US" sz="2400" b="1" dirty="0" smtClean="0">
              <a:solidFill>
                <a:schemeClr val="bg2">
                  <a:lumMod val="75000"/>
                </a:schemeClr>
              </a:solidFill>
              <a:effectLst>
                <a:outerShdw blurRad="38100" dist="38100" dir="2700000" algn="tl">
                  <a:srgbClr val="000000">
                    <a:alpha val="43137"/>
                  </a:srgbClr>
                </a:outerShdw>
              </a:effectLst>
              <a:latin typeface="+mn-lt"/>
            </a:endParaRPr>
          </a:p>
        </p:txBody>
      </p:sp>
      <p:sp>
        <p:nvSpPr>
          <p:cNvPr id="16" name="15 Rectángulo"/>
          <p:cNvSpPr/>
          <p:nvPr/>
        </p:nvSpPr>
        <p:spPr>
          <a:xfrm>
            <a:off x="651190" y="4321274"/>
            <a:ext cx="8736971" cy="1938992"/>
          </a:xfrm>
          <a:prstGeom prst="rect">
            <a:avLst/>
          </a:prstGeom>
        </p:spPr>
        <p:txBody>
          <a:bodyPr wrap="square">
            <a:spAutoFit/>
          </a:bodyPr>
          <a:lstStyle/>
          <a:p>
            <a:pPr>
              <a:lnSpc>
                <a:spcPct val="150000"/>
              </a:lnSpc>
              <a:buFont typeface="Arial" pitchFamily="34" charset="0"/>
              <a:buChar char="•"/>
            </a:pPr>
            <a:r>
              <a:rPr lang="ca-ES" sz="1600" dirty="0" smtClean="0">
                <a:solidFill>
                  <a:schemeClr val="bg1">
                    <a:lumMod val="50000"/>
                  </a:schemeClr>
                </a:solidFill>
              </a:rPr>
              <a:t> </a:t>
            </a:r>
            <a:r>
              <a:rPr lang="ca-ES" sz="1600" b="1" dirty="0" smtClean="0">
                <a:solidFill>
                  <a:schemeClr val="bg1">
                    <a:lumMod val="50000"/>
                  </a:schemeClr>
                </a:solidFill>
              </a:rPr>
              <a:t>Simple</a:t>
            </a:r>
            <a:r>
              <a:rPr lang="ca-ES" sz="1600" dirty="0" smtClean="0">
                <a:solidFill>
                  <a:schemeClr val="bg1">
                    <a:lumMod val="50000"/>
                  </a:schemeClr>
                </a:solidFill>
              </a:rPr>
              <a:t> 10 </a:t>
            </a:r>
            <a:r>
              <a:rPr lang="ca-ES" sz="1600" dirty="0" err="1" smtClean="0">
                <a:solidFill>
                  <a:schemeClr val="bg1">
                    <a:lumMod val="50000"/>
                  </a:schemeClr>
                </a:solidFill>
              </a:rPr>
              <a:t>minute</a:t>
            </a:r>
            <a:r>
              <a:rPr lang="ca-ES" sz="1600" dirty="0" smtClean="0">
                <a:solidFill>
                  <a:schemeClr val="bg1">
                    <a:lumMod val="50000"/>
                  </a:schemeClr>
                </a:solidFill>
              </a:rPr>
              <a:t> </a:t>
            </a:r>
            <a:r>
              <a:rPr lang="ca-ES" sz="1600" dirty="0" err="1" smtClean="0">
                <a:solidFill>
                  <a:schemeClr val="bg1">
                    <a:lumMod val="50000"/>
                  </a:schemeClr>
                </a:solidFill>
              </a:rPr>
              <a:t>sample</a:t>
            </a:r>
            <a:r>
              <a:rPr lang="ca-ES" sz="1600" dirty="0" smtClean="0">
                <a:solidFill>
                  <a:schemeClr val="bg1">
                    <a:lumMod val="50000"/>
                  </a:schemeClr>
                </a:solidFill>
              </a:rPr>
              <a:t> </a:t>
            </a:r>
            <a:r>
              <a:rPr lang="ca-ES" sz="1600" dirty="0" err="1" smtClean="0">
                <a:solidFill>
                  <a:schemeClr val="bg1">
                    <a:lumMod val="50000"/>
                  </a:schemeClr>
                </a:solidFill>
              </a:rPr>
              <a:t>prep</a:t>
            </a:r>
            <a:r>
              <a:rPr lang="ca-ES" sz="1600" dirty="0" smtClean="0">
                <a:solidFill>
                  <a:schemeClr val="bg1">
                    <a:lumMod val="50000"/>
                  </a:schemeClr>
                </a:solidFill>
              </a:rPr>
              <a:t> </a:t>
            </a:r>
            <a:r>
              <a:rPr lang="ca-ES" sz="1600" dirty="0" err="1" smtClean="0">
                <a:solidFill>
                  <a:schemeClr val="bg1">
                    <a:lumMod val="50000"/>
                  </a:schemeClr>
                </a:solidFill>
              </a:rPr>
              <a:t>available</a:t>
            </a:r>
            <a:endParaRPr lang="ca-ES" sz="1600" dirty="0" smtClean="0">
              <a:solidFill>
                <a:schemeClr val="bg1">
                  <a:lumMod val="50000"/>
                </a:schemeClr>
              </a:solidFill>
            </a:endParaRP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Read</a:t>
            </a:r>
            <a:r>
              <a:rPr lang="ca-ES" sz="1600" dirty="0" smtClean="0">
                <a:solidFill>
                  <a:schemeClr val="bg1">
                    <a:lumMod val="50000"/>
                  </a:schemeClr>
                </a:solidFill>
              </a:rPr>
              <a:t> </a:t>
            </a:r>
            <a:r>
              <a:rPr lang="ca-ES" sz="1600" dirty="0" err="1" smtClean="0">
                <a:solidFill>
                  <a:schemeClr val="bg1">
                    <a:lumMod val="50000"/>
                  </a:schemeClr>
                </a:solidFill>
              </a:rPr>
              <a:t>length</a:t>
            </a:r>
            <a:r>
              <a:rPr lang="ca-ES" sz="1600" dirty="0" smtClean="0">
                <a:solidFill>
                  <a:schemeClr val="bg1">
                    <a:lumMod val="50000"/>
                  </a:schemeClr>
                </a:solidFill>
              </a:rPr>
              <a:t>: </a:t>
            </a:r>
            <a:r>
              <a:rPr lang="ca-ES" sz="1600" b="1" dirty="0" smtClean="0">
                <a:solidFill>
                  <a:schemeClr val="bg1">
                    <a:lumMod val="50000"/>
                  </a:schemeClr>
                </a:solidFill>
              </a:rPr>
              <a:t>Ultra long </a:t>
            </a:r>
            <a:r>
              <a:rPr lang="ca-ES" sz="1600" dirty="0" err="1" smtClean="0">
                <a:solidFill>
                  <a:schemeClr val="bg1">
                    <a:lumMod val="50000"/>
                  </a:schemeClr>
                </a:solidFill>
              </a:rPr>
              <a:t>reads</a:t>
            </a:r>
            <a:r>
              <a:rPr lang="ca-ES" sz="1600" dirty="0" smtClean="0">
                <a:solidFill>
                  <a:schemeClr val="bg1">
                    <a:lumMod val="50000"/>
                  </a:schemeClr>
                </a:solidFill>
              </a:rPr>
              <a:t> (2 Mb)</a:t>
            </a:r>
          </a:p>
          <a:p>
            <a:pPr>
              <a:lnSpc>
                <a:spcPct val="150000"/>
              </a:lnSpc>
              <a:buFont typeface="Arial" pitchFamily="34" charset="0"/>
              <a:buChar char="•"/>
            </a:pPr>
            <a:r>
              <a:rPr lang="ca-ES" sz="1600" dirty="0" smtClean="0">
                <a:solidFill>
                  <a:schemeClr val="bg1">
                    <a:lumMod val="50000"/>
                  </a:schemeClr>
                </a:solidFill>
              </a:rPr>
              <a:t> </a:t>
            </a:r>
            <a:r>
              <a:rPr lang="ca-ES" sz="1600" dirty="0" err="1" smtClean="0">
                <a:solidFill>
                  <a:schemeClr val="bg1">
                    <a:lumMod val="50000"/>
                  </a:schemeClr>
                </a:solidFill>
              </a:rPr>
              <a:t>Very</a:t>
            </a:r>
            <a:r>
              <a:rPr lang="ca-ES" sz="1600" dirty="0" smtClean="0">
                <a:solidFill>
                  <a:schemeClr val="bg1">
                    <a:lumMod val="50000"/>
                  </a:schemeClr>
                </a:solidFill>
              </a:rPr>
              <a:t> fast, </a:t>
            </a:r>
            <a:r>
              <a:rPr lang="ca-ES" sz="1600" dirty="0" err="1" smtClean="0">
                <a:solidFill>
                  <a:schemeClr val="bg1">
                    <a:lumMod val="50000"/>
                  </a:schemeClr>
                </a:solidFill>
              </a:rPr>
              <a:t>but</a:t>
            </a:r>
            <a:r>
              <a:rPr lang="ca-ES" sz="1600" dirty="0" smtClean="0">
                <a:solidFill>
                  <a:schemeClr val="bg1">
                    <a:lumMod val="50000"/>
                  </a:schemeClr>
                </a:solidFill>
              </a:rPr>
              <a:t> </a:t>
            </a:r>
            <a:r>
              <a:rPr lang="ca-ES" sz="1600" b="1" dirty="0" err="1" smtClean="0">
                <a:solidFill>
                  <a:schemeClr val="bg1">
                    <a:lumMod val="50000"/>
                  </a:schemeClr>
                </a:solidFill>
              </a:rPr>
              <a:t>high</a:t>
            </a:r>
            <a:r>
              <a:rPr lang="ca-ES" sz="1600" b="1" dirty="0" smtClean="0">
                <a:solidFill>
                  <a:schemeClr val="bg1">
                    <a:lumMod val="50000"/>
                  </a:schemeClr>
                </a:solidFill>
              </a:rPr>
              <a:t> error rates</a:t>
            </a:r>
            <a:r>
              <a:rPr lang="ca-ES" sz="1600" dirty="0" smtClean="0">
                <a:solidFill>
                  <a:schemeClr val="bg1">
                    <a:lumMod val="50000"/>
                  </a:schemeClr>
                </a:solidFill>
              </a:rPr>
              <a:t>.</a:t>
            </a:r>
          </a:p>
          <a:p>
            <a:pPr marL="85725" indent="-85725">
              <a:lnSpc>
                <a:spcPct val="150000"/>
              </a:lnSpc>
              <a:buFont typeface="Arial" pitchFamily="34" charset="0"/>
              <a:buChar char="•"/>
            </a:pPr>
            <a:r>
              <a:rPr lang="ca-ES" sz="1600" dirty="0" smtClean="0">
                <a:solidFill>
                  <a:schemeClr val="bg1">
                    <a:lumMod val="50000"/>
                  </a:schemeClr>
                </a:solidFill>
              </a:rPr>
              <a:t> </a:t>
            </a:r>
            <a:r>
              <a:rPr lang="ca-ES" sz="1600" b="1" dirty="0" err="1" smtClean="0">
                <a:solidFill>
                  <a:schemeClr val="bg1">
                    <a:lumMod val="50000"/>
                  </a:schemeClr>
                </a:solidFill>
              </a:rPr>
              <a:t>Easy</a:t>
            </a:r>
            <a:r>
              <a:rPr lang="ca-ES" sz="1600" dirty="0" smtClean="0">
                <a:solidFill>
                  <a:schemeClr val="bg1">
                    <a:lumMod val="50000"/>
                  </a:schemeClr>
                </a:solidFill>
              </a:rPr>
              <a:t> to </a:t>
            </a:r>
            <a:r>
              <a:rPr lang="ca-ES" sz="1600" dirty="0" err="1" smtClean="0">
                <a:solidFill>
                  <a:schemeClr val="bg1">
                    <a:lumMod val="50000"/>
                  </a:schemeClr>
                </a:solidFill>
              </a:rPr>
              <a:t>work</a:t>
            </a:r>
            <a:r>
              <a:rPr lang="ca-ES" sz="1600" dirty="0" smtClean="0">
                <a:solidFill>
                  <a:schemeClr val="bg1">
                    <a:lumMod val="50000"/>
                  </a:schemeClr>
                </a:solidFill>
              </a:rPr>
              <a:t> in </a:t>
            </a:r>
            <a:r>
              <a:rPr lang="ca-ES" sz="1600" dirty="0" err="1" smtClean="0">
                <a:solidFill>
                  <a:schemeClr val="bg1">
                    <a:lumMod val="50000"/>
                  </a:schemeClr>
                </a:solidFill>
              </a:rPr>
              <a:t>the</a:t>
            </a:r>
            <a:r>
              <a:rPr lang="ca-ES" sz="1600" dirty="0" smtClean="0">
                <a:solidFill>
                  <a:schemeClr val="bg1">
                    <a:lumMod val="50000"/>
                  </a:schemeClr>
                </a:solidFill>
              </a:rPr>
              <a:t> </a:t>
            </a:r>
            <a:r>
              <a:rPr lang="ca-ES" sz="1600" dirty="0" err="1" smtClean="0">
                <a:solidFill>
                  <a:schemeClr val="bg1">
                    <a:lumMod val="50000"/>
                  </a:schemeClr>
                </a:solidFill>
              </a:rPr>
              <a:t>field</a:t>
            </a:r>
            <a:r>
              <a:rPr lang="ca-ES" sz="1600" dirty="0" smtClean="0">
                <a:solidFill>
                  <a:schemeClr val="bg1">
                    <a:lumMod val="50000"/>
                  </a:schemeClr>
                </a:solidFill>
              </a:rPr>
              <a:t> (</a:t>
            </a:r>
            <a:r>
              <a:rPr lang="ca-ES" sz="1600" dirty="0" err="1" smtClean="0">
                <a:solidFill>
                  <a:schemeClr val="bg1">
                    <a:lumMod val="50000"/>
                  </a:schemeClr>
                </a:solidFill>
              </a:rPr>
              <a:t>Ebola</a:t>
            </a:r>
            <a:r>
              <a:rPr lang="ca-ES" sz="1600" dirty="0" smtClean="0">
                <a:solidFill>
                  <a:schemeClr val="bg1">
                    <a:lumMod val="50000"/>
                  </a:schemeClr>
                </a:solidFill>
              </a:rPr>
              <a:t> </a:t>
            </a:r>
            <a:r>
              <a:rPr lang="ca-ES" sz="1600" dirty="0" err="1" smtClean="0">
                <a:solidFill>
                  <a:schemeClr val="bg1">
                    <a:lumMod val="50000"/>
                  </a:schemeClr>
                </a:solidFill>
              </a:rPr>
              <a:t>viruses</a:t>
            </a:r>
            <a:r>
              <a:rPr lang="ca-ES" sz="1600" dirty="0" smtClean="0">
                <a:solidFill>
                  <a:schemeClr val="bg1">
                    <a:lumMod val="50000"/>
                  </a:schemeClr>
                </a:solidFill>
              </a:rPr>
              <a:t> </a:t>
            </a:r>
            <a:r>
              <a:rPr lang="ca-ES" sz="1600" dirty="0" err="1" smtClean="0">
                <a:solidFill>
                  <a:schemeClr val="bg1">
                    <a:lumMod val="50000"/>
                  </a:schemeClr>
                </a:solidFill>
              </a:rPr>
              <a:t>sequenced</a:t>
            </a:r>
            <a:r>
              <a:rPr lang="ca-ES" sz="1600" dirty="0" smtClean="0">
                <a:solidFill>
                  <a:schemeClr val="bg1">
                    <a:lumMod val="50000"/>
                  </a:schemeClr>
                </a:solidFill>
              </a:rPr>
              <a:t> in Guinea 2 </a:t>
            </a:r>
            <a:r>
              <a:rPr lang="ca-ES" sz="1600" dirty="0" err="1" smtClean="0">
                <a:solidFill>
                  <a:schemeClr val="bg1">
                    <a:lumMod val="50000"/>
                  </a:schemeClr>
                </a:solidFill>
              </a:rPr>
              <a:t>days</a:t>
            </a:r>
            <a:r>
              <a:rPr lang="ca-ES" sz="1600" dirty="0" smtClean="0">
                <a:solidFill>
                  <a:schemeClr val="bg1">
                    <a:lumMod val="50000"/>
                  </a:schemeClr>
                </a:solidFill>
              </a:rPr>
              <a:t> </a:t>
            </a:r>
            <a:r>
              <a:rPr lang="ca-ES" sz="1600" dirty="0" err="1" smtClean="0">
                <a:solidFill>
                  <a:schemeClr val="bg1">
                    <a:lumMod val="50000"/>
                  </a:schemeClr>
                </a:solidFill>
              </a:rPr>
              <a:t>after</a:t>
            </a:r>
            <a:r>
              <a:rPr lang="ca-ES" sz="1600" dirty="0" smtClean="0">
                <a:solidFill>
                  <a:schemeClr val="bg1">
                    <a:lumMod val="50000"/>
                  </a:schemeClr>
                </a:solidFill>
              </a:rPr>
              <a:t> </a:t>
            </a:r>
            <a:r>
              <a:rPr lang="ca-ES" sz="1600" dirty="0" err="1" smtClean="0">
                <a:solidFill>
                  <a:schemeClr val="bg1">
                    <a:lumMod val="50000"/>
                  </a:schemeClr>
                </a:solidFill>
              </a:rPr>
              <a:t>sample</a:t>
            </a:r>
            <a:r>
              <a:rPr lang="ca-ES" sz="1600" dirty="0" smtClean="0">
                <a:solidFill>
                  <a:schemeClr val="bg1">
                    <a:lumMod val="50000"/>
                  </a:schemeClr>
                </a:solidFill>
              </a:rPr>
              <a:t> </a:t>
            </a:r>
            <a:r>
              <a:rPr lang="ca-ES" sz="1600" dirty="0" err="1" smtClean="0">
                <a:solidFill>
                  <a:schemeClr val="bg1">
                    <a:lumMod val="50000"/>
                  </a:schemeClr>
                </a:solidFill>
              </a:rPr>
              <a:t>collection</a:t>
            </a:r>
            <a:r>
              <a:rPr lang="ca-ES" sz="1600" dirty="0" smtClean="0">
                <a:solidFill>
                  <a:schemeClr val="bg1">
                    <a:lumMod val="50000"/>
                  </a:schemeClr>
                </a:solidFill>
              </a:rPr>
              <a:t>, </a:t>
            </a:r>
            <a:r>
              <a:rPr lang="ca-ES" sz="1600" dirty="0" err="1" smtClean="0">
                <a:solidFill>
                  <a:schemeClr val="bg1">
                    <a:lumMod val="50000"/>
                  </a:schemeClr>
                </a:solidFill>
              </a:rPr>
              <a:t>Quick</a:t>
            </a:r>
            <a:r>
              <a:rPr lang="ca-ES" sz="1600" dirty="0" smtClean="0">
                <a:solidFill>
                  <a:schemeClr val="bg1">
                    <a:lumMod val="50000"/>
                  </a:schemeClr>
                </a:solidFill>
              </a:rPr>
              <a:t> J, 2016)</a:t>
            </a:r>
            <a:endParaRPr lang="ca-ES" sz="1600" dirty="0">
              <a:solidFill>
                <a:schemeClr val="bg1">
                  <a:lumMod val="50000"/>
                </a:schemeClr>
              </a:solidFill>
            </a:endParaRPr>
          </a:p>
        </p:txBody>
      </p:sp>
      <p:sp>
        <p:nvSpPr>
          <p:cNvPr id="12"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sp>
        <p:nvSpPr>
          <p:cNvPr id="13" name="12 CuadroTexto"/>
          <p:cNvSpPr txBox="1"/>
          <p:nvPr/>
        </p:nvSpPr>
        <p:spPr>
          <a:xfrm>
            <a:off x="-986746" y="1827486"/>
            <a:ext cx="9825535" cy="461665"/>
          </a:xfrm>
          <a:prstGeom prst="rect">
            <a:avLst/>
          </a:prstGeom>
          <a:noFill/>
        </p:spPr>
        <p:txBody>
          <a:bodyPr wrap="square" rtlCol="0">
            <a:spAutoFit/>
          </a:bodyPr>
          <a:lstStyle/>
          <a:p>
            <a:pPr algn="just">
              <a:tabLst>
                <a:tab pos="2155825" algn="l"/>
                <a:tab pos="4298950" algn="l"/>
                <a:tab pos="6454775" algn="l"/>
              </a:tabLst>
            </a:pPr>
            <a:r>
              <a:rPr lang="en-GB" sz="2200" b="1" dirty="0" smtClean="0">
                <a:solidFill>
                  <a:schemeClr val="bg1">
                    <a:lumMod val="50000"/>
                  </a:schemeClr>
                </a:solidFill>
                <a:latin typeface="+mn-lt"/>
              </a:rPr>
              <a:t>	</a:t>
            </a:r>
            <a:r>
              <a:rPr lang="en-US" sz="2200" b="1" dirty="0" err="1" smtClean="0">
                <a:solidFill>
                  <a:schemeClr val="bg1">
                    <a:lumMod val="50000"/>
                  </a:schemeClr>
                </a:solidFill>
              </a:rPr>
              <a:t>MinION</a:t>
            </a:r>
            <a:r>
              <a:rPr lang="en-US" sz="2200" b="1" dirty="0" smtClean="0">
                <a:solidFill>
                  <a:schemeClr val="bg1">
                    <a:lumMod val="50000"/>
                  </a:schemeClr>
                </a:solidFill>
              </a:rPr>
              <a:t>	Grid</a:t>
            </a:r>
            <a:r>
              <a:rPr lang="en-GB" sz="2400" b="1" dirty="0" smtClean="0">
                <a:solidFill>
                  <a:schemeClr val="bg1">
                    <a:lumMod val="50000"/>
                  </a:schemeClr>
                </a:solidFill>
              </a:rPr>
              <a:t>ION	</a:t>
            </a:r>
            <a:r>
              <a:rPr lang="en-GB" sz="2400" b="1" dirty="0" err="1" smtClean="0">
                <a:solidFill>
                  <a:schemeClr val="bg1">
                    <a:lumMod val="50000"/>
                  </a:schemeClr>
                </a:solidFill>
              </a:rPr>
              <a:t>PromethION</a:t>
            </a:r>
            <a:endParaRPr lang="en-GB" sz="2200" b="1" dirty="0" smtClean="0">
              <a:solidFill>
                <a:schemeClr val="bg1">
                  <a:lumMod val="50000"/>
                </a:schemeClr>
              </a:solidFill>
              <a:latin typeface="+mn-lt"/>
            </a:endParaRPr>
          </a:p>
        </p:txBody>
      </p:sp>
      <p:pic>
        <p:nvPicPr>
          <p:cNvPr id="47106" name="Picture 2" descr="minion-product2.jpg"/>
          <p:cNvPicPr>
            <a:picLocks noChangeAspect="1" noChangeArrowheads="1"/>
          </p:cNvPicPr>
          <p:nvPr/>
        </p:nvPicPr>
        <p:blipFill>
          <a:blip r:embed="rId3" cstate="print"/>
          <a:srcRect/>
          <a:stretch>
            <a:fillRect/>
          </a:stretch>
        </p:blipFill>
        <p:spPr bwMode="auto">
          <a:xfrm>
            <a:off x="1040082" y="2376237"/>
            <a:ext cx="1260623" cy="1180259"/>
          </a:xfrm>
          <a:prstGeom prst="rect">
            <a:avLst/>
          </a:prstGeom>
          <a:noFill/>
        </p:spPr>
      </p:pic>
      <p:pic>
        <p:nvPicPr>
          <p:cNvPr id="1026" name="Picture 2" descr="Prometh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1337" y="2332441"/>
            <a:ext cx="1758952" cy="1235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id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7615" y="2351378"/>
            <a:ext cx="1296812" cy="1183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44497" y="5896448"/>
            <a:ext cx="184730" cy="369332"/>
          </a:xfrm>
          <a:prstGeom prst="rect">
            <a:avLst/>
          </a:prstGeom>
          <a:noFill/>
          <a:ln w="9525" algn="ctr">
            <a:noFill/>
            <a:miter lim="800000"/>
            <a:headEnd/>
            <a:tailEnd/>
          </a:ln>
        </p:spPr>
        <p:txBody>
          <a:bodyPr wrap="none">
            <a:spAutoFit/>
          </a:bodyPr>
          <a:lstStyle/>
          <a:p>
            <a:pPr algn="ctr"/>
            <a:endParaRPr lang="ca-ES" u="sng">
              <a:latin typeface="Calibri" pitchFamily="34" charset="0"/>
            </a:endParaRPr>
          </a:p>
        </p:txBody>
      </p:sp>
      <p:sp>
        <p:nvSpPr>
          <p:cNvPr id="15" name="14 CuadroTexto"/>
          <p:cNvSpPr txBox="1"/>
          <p:nvPr/>
        </p:nvSpPr>
        <p:spPr>
          <a:xfrm>
            <a:off x="428497" y="1303594"/>
            <a:ext cx="3744416" cy="461665"/>
          </a:xfrm>
          <a:prstGeom prst="rect">
            <a:avLst/>
          </a:prstGeom>
          <a:noFill/>
        </p:spPr>
        <p:txBody>
          <a:bodyPr wrap="square" rtlCol="0">
            <a:spAutoFit/>
          </a:bodyPr>
          <a:lstStyle/>
          <a:p>
            <a:r>
              <a:rPr lang="en-US" sz="2400" b="1" dirty="0" smtClean="0">
                <a:solidFill>
                  <a:schemeClr val="bg2">
                    <a:lumMod val="75000"/>
                  </a:schemeClr>
                </a:solidFill>
                <a:effectLst>
                  <a:outerShdw blurRad="38100" dist="38100" dir="2700000" algn="tl">
                    <a:srgbClr val="000000">
                      <a:alpha val="43137"/>
                    </a:srgbClr>
                  </a:outerShdw>
                </a:effectLst>
                <a:latin typeface="+mn-lt"/>
              </a:rPr>
              <a:t>Oxford </a:t>
            </a:r>
            <a:r>
              <a:rPr lang="en-US" sz="2400" b="1" dirty="0" err="1" smtClean="0">
                <a:solidFill>
                  <a:schemeClr val="bg2">
                    <a:lumMod val="75000"/>
                  </a:schemeClr>
                </a:solidFill>
                <a:effectLst>
                  <a:outerShdw blurRad="38100" dist="38100" dir="2700000" algn="tl">
                    <a:srgbClr val="000000">
                      <a:alpha val="43137"/>
                    </a:srgbClr>
                  </a:outerShdw>
                </a:effectLst>
                <a:latin typeface="+mn-lt"/>
              </a:rPr>
              <a:t>nanopore</a:t>
            </a:r>
            <a:endParaRPr lang="en-US" sz="2400" b="1" dirty="0" smtClean="0">
              <a:solidFill>
                <a:schemeClr val="bg2">
                  <a:lumMod val="75000"/>
                </a:schemeClr>
              </a:solidFill>
              <a:effectLst>
                <a:outerShdw blurRad="38100" dist="38100" dir="2700000" algn="tl">
                  <a:srgbClr val="000000">
                    <a:alpha val="43137"/>
                  </a:srgbClr>
                </a:outerShdw>
              </a:effectLst>
              <a:latin typeface="+mn-lt"/>
            </a:endParaRPr>
          </a:p>
        </p:txBody>
      </p:sp>
      <p:sp>
        <p:nvSpPr>
          <p:cNvPr id="18" name="17 Rectángulo"/>
          <p:cNvSpPr/>
          <p:nvPr/>
        </p:nvSpPr>
        <p:spPr>
          <a:xfrm>
            <a:off x="4133359" y="6211669"/>
            <a:ext cx="5772641" cy="923330"/>
          </a:xfrm>
          <a:prstGeom prst="rect">
            <a:avLst/>
          </a:prstGeom>
        </p:spPr>
        <p:txBody>
          <a:bodyPr wrap="square">
            <a:spAutoFit/>
          </a:bodyPr>
          <a:lstStyle/>
          <a:p>
            <a:r>
              <a:rPr lang="en-US" dirty="0" smtClean="0">
                <a:solidFill>
                  <a:srgbClr val="0070C0"/>
                </a:solidFill>
                <a:hlinkClick r:id="rId3"/>
              </a:rPr>
              <a:t>https://www.youtube.com/watch?v=GUb1TZvMWsw</a:t>
            </a:r>
            <a:endParaRPr lang="en-US" dirty="0" smtClean="0">
              <a:solidFill>
                <a:srgbClr val="0070C0"/>
              </a:solidFill>
            </a:endParaRPr>
          </a:p>
          <a:p>
            <a:endParaRPr lang="en-US" dirty="0" smtClean="0">
              <a:solidFill>
                <a:srgbClr val="0070C0"/>
              </a:solidFill>
            </a:endParaRPr>
          </a:p>
          <a:p>
            <a:endParaRPr lang="en-US" dirty="0" smtClean="0">
              <a:solidFill>
                <a:srgbClr val="0070C0"/>
              </a:solidFill>
            </a:endParaRPr>
          </a:p>
        </p:txBody>
      </p:sp>
      <p:sp>
        <p:nvSpPr>
          <p:cNvPr id="12"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4036" name="Picture 4"/>
          <p:cNvPicPr>
            <a:picLocks noChangeAspect="1" noChangeArrowheads="1"/>
          </p:cNvPicPr>
          <p:nvPr/>
        </p:nvPicPr>
        <p:blipFill>
          <a:blip r:embed="rId4" cstate="print"/>
          <a:srcRect/>
          <a:stretch>
            <a:fillRect/>
          </a:stretch>
        </p:blipFill>
        <p:spPr bwMode="auto">
          <a:xfrm>
            <a:off x="304800" y="1863630"/>
            <a:ext cx="9601200" cy="3676650"/>
          </a:xfrm>
          <a:prstGeom prst="rect">
            <a:avLst/>
          </a:prstGeom>
          <a:noFill/>
          <a:ln w="9525">
            <a:noFill/>
            <a:miter lim="800000"/>
            <a:headEnd/>
            <a:tailEnd/>
          </a:ln>
        </p:spPr>
      </p:pic>
      <p:pic>
        <p:nvPicPr>
          <p:cNvPr id="44037" name="Picture 5"/>
          <p:cNvPicPr>
            <a:picLocks noChangeAspect="1" noChangeArrowheads="1"/>
          </p:cNvPicPr>
          <p:nvPr/>
        </p:nvPicPr>
        <p:blipFill>
          <a:blip r:embed="rId5" cstate="print"/>
          <a:srcRect/>
          <a:stretch>
            <a:fillRect/>
          </a:stretch>
        </p:blipFill>
        <p:spPr bwMode="auto">
          <a:xfrm>
            <a:off x="779700" y="5798877"/>
            <a:ext cx="5153025" cy="41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10 CuadroTexto"/>
          <p:cNvSpPr txBox="1">
            <a:spLocks noChangeArrowheads="1"/>
          </p:cNvSpPr>
          <p:nvPr/>
        </p:nvSpPr>
        <p:spPr bwMode="auto">
          <a:xfrm>
            <a:off x="239826" y="1889614"/>
            <a:ext cx="1266693" cy="584775"/>
          </a:xfrm>
          <a:prstGeom prst="rect">
            <a:avLst/>
          </a:prstGeom>
          <a:noFill/>
          <a:ln w="9525">
            <a:noFill/>
            <a:miter lim="800000"/>
            <a:headEnd/>
            <a:tailEnd/>
          </a:ln>
        </p:spPr>
        <p:txBody>
          <a:bodyPr wrap="none">
            <a:spAutoFit/>
          </a:bodyPr>
          <a:lstStyle/>
          <a:p>
            <a:pPr algn="ctr"/>
            <a:r>
              <a:rPr lang="es-ES" sz="1600" b="1" u="none" dirty="0" err="1" smtClean="0"/>
              <a:t>Pacific</a:t>
            </a:r>
            <a:endParaRPr lang="es-ES" sz="1600" b="1" u="none" dirty="0" smtClean="0"/>
          </a:p>
          <a:p>
            <a:pPr algn="ctr"/>
            <a:r>
              <a:rPr lang="es-ES" sz="1600" b="1" u="none" dirty="0" err="1" smtClean="0"/>
              <a:t>Bioscience</a:t>
            </a:r>
            <a:endParaRPr lang="es-ES" sz="1600" b="1" u="none" dirty="0"/>
          </a:p>
        </p:txBody>
      </p:sp>
      <p:sp>
        <p:nvSpPr>
          <p:cNvPr id="12292" name="11 CuadroTexto"/>
          <p:cNvSpPr txBox="1">
            <a:spLocks noChangeArrowheads="1"/>
          </p:cNvSpPr>
          <p:nvPr/>
        </p:nvSpPr>
        <p:spPr bwMode="auto">
          <a:xfrm>
            <a:off x="0" y="5271248"/>
            <a:ext cx="1742010" cy="830997"/>
          </a:xfrm>
          <a:prstGeom prst="rect">
            <a:avLst/>
          </a:prstGeom>
          <a:noFill/>
          <a:ln w="9525">
            <a:noFill/>
            <a:miter lim="800000"/>
            <a:headEnd/>
            <a:tailEnd/>
          </a:ln>
        </p:spPr>
        <p:txBody>
          <a:bodyPr wrap="square">
            <a:spAutoFit/>
          </a:bodyPr>
          <a:lstStyle/>
          <a:p>
            <a:pPr algn="ctr"/>
            <a:r>
              <a:rPr lang="es-ES" sz="1600" b="1" u="none" dirty="0" smtClean="0"/>
              <a:t>Oxford </a:t>
            </a:r>
            <a:r>
              <a:rPr lang="es-ES" sz="1600" b="1" u="none" dirty="0" err="1" smtClean="0"/>
              <a:t>Nanopore</a:t>
            </a:r>
            <a:endParaRPr lang="es-ES" sz="1600" b="1" dirty="0" smtClean="0"/>
          </a:p>
          <a:p>
            <a:pPr algn="ctr"/>
            <a:r>
              <a:rPr lang="es-ES" sz="1600" b="1" u="none" dirty="0" smtClean="0"/>
              <a:t>Technologies</a:t>
            </a:r>
            <a:endParaRPr lang="es-ES" sz="1600" b="1" u="none" dirty="0"/>
          </a:p>
        </p:txBody>
      </p:sp>
      <p:sp>
        <p:nvSpPr>
          <p:cNvPr id="12332" name="Line 44"/>
          <p:cNvSpPr>
            <a:spLocks noChangeShapeType="1"/>
          </p:cNvSpPr>
          <p:nvPr/>
        </p:nvSpPr>
        <p:spPr bwMode="auto">
          <a:xfrm>
            <a:off x="1599406" y="1269702"/>
            <a:ext cx="0" cy="5327650"/>
          </a:xfrm>
          <a:prstGeom prst="line">
            <a:avLst/>
          </a:prstGeom>
          <a:noFill/>
          <a:ln w="9525">
            <a:solidFill>
              <a:schemeClr val="tx1"/>
            </a:solidFill>
            <a:round/>
            <a:headEnd/>
            <a:tailEnd/>
          </a:ln>
          <a:effectLst/>
        </p:spPr>
        <p:txBody>
          <a:bodyPr/>
          <a:lstStyle/>
          <a:p>
            <a:endParaRPr lang="ca-ES" u="none"/>
          </a:p>
        </p:txBody>
      </p:sp>
      <p:sp>
        <p:nvSpPr>
          <p:cNvPr id="30" name="29 CuadroTexto"/>
          <p:cNvSpPr txBox="1"/>
          <p:nvPr/>
        </p:nvSpPr>
        <p:spPr>
          <a:xfrm>
            <a:off x="2694027" y="983069"/>
            <a:ext cx="4168129" cy="461665"/>
          </a:xfrm>
          <a:prstGeom prst="rect">
            <a:avLst/>
          </a:prstGeom>
          <a:noFill/>
        </p:spPr>
        <p:txBody>
          <a:bodyPr wrap="none" rtlCol="0">
            <a:spAutoFit/>
          </a:bodyPr>
          <a:lstStyle/>
          <a:p>
            <a:r>
              <a:rPr lang="en-US" sz="2400" b="1" dirty="0" smtClean="0">
                <a:solidFill>
                  <a:schemeClr val="bg1">
                    <a:lumMod val="50000"/>
                  </a:schemeClr>
                </a:solidFill>
                <a:effectLst>
                  <a:outerShdw blurRad="38100" dist="38100" dir="2700000" algn="tl">
                    <a:srgbClr val="000000">
                      <a:alpha val="43137"/>
                    </a:srgbClr>
                  </a:outerShdw>
                </a:effectLst>
              </a:rPr>
              <a:t>3rd generation instruments</a:t>
            </a:r>
            <a:endParaRPr lang="en-US" sz="2400" b="1" dirty="0">
              <a:solidFill>
                <a:schemeClr val="bg1">
                  <a:lumMod val="50000"/>
                </a:schemeClr>
              </a:solidFill>
              <a:effectLst>
                <a:outerShdw blurRad="38100" dist="38100" dir="2700000" algn="tl">
                  <a:srgbClr val="000000">
                    <a:alpha val="43137"/>
                  </a:srgbClr>
                </a:outerShdw>
              </a:effectLst>
            </a:endParaRPr>
          </a:p>
        </p:txBody>
      </p:sp>
      <p:sp>
        <p:nvSpPr>
          <p:cNvPr id="31" name="Text Box 42"/>
          <p:cNvSpPr txBox="1">
            <a:spLocks noChangeArrowheads="1"/>
          </p:cNvSpPr>
          <p:nvPr/>
        </p:nvSpPr>
        <p:spPr bwMode="auto">
          <a:xfrm>
            <a:off x="1686129" y="1413540"/>
            <a:ext cx="1618325" cy="307777"/>
          </a:xfrm>
          <a:prstGeom prst="rect">
            <a:avLst/>
          </a:prstGeom>
          <a:noFill/>
          <a:ln w="9525">
            <a:noFill/>
            <a:miter lim="800000"/>
            <a:headEnd/>
            <a:tailEnd/>
          </a:ln>
          <a:effectLst/>
        </p:spPr>
        <p:txBody>
          <a:bodyPr>
            <a:spAutoFit/>
          </a:bodyPr>
          <a:lstStyle/>
          <a:p>
            <a:pPr algn="ctr"/>
            <a:r>
              <a:rPr lang="ca-ES" sz="1400" u="none" dirty="0" err="1" smtClean="0">
                <a:solidFill>
                  <a:srgbClr val="000099"/>
                </a:solidFill>
              </a:rPr>
              <a:t>High</a:t>
            </a:r>
            <a:r>
              <a:rPr lang="ca-ES" sz="1400" u="none" dirty="0" smtClean="0">
                <a:solidFill>
                  <a:srgbClr val="000099"/>
                </a:solidFill>
              </a:rPr>
              <a:t> </a:t>
            </a:r>
            <a:r>
              <a:rPr lang="ca-ES" sz="1400" u="none" dirty="0" err="1" smtClean="0">
                <a:solidFill>
                  <a:srgbClr val="000099"/>
                </a:solidFill>
              </a:rPr>
              <a:t>througput</a:t>
            </a:r>
            <a:endParaRPr lang="es-ES" sz="1400" u="none" dirty="0">
              <a:solidFill>
                <a:srgbClr val="000099"/>
              </a:solidFill>
            </a:endParaRPr>
          </a:p>
        </p:txBody>
      </p:sp>
      <p:sp>
        <p:nvSpPr>
          <p:cNvPr id="37" name="36 CuadroTexto"/>
          <p:cNvSpPr txBox="1"/>
          <p:nvPr/>
        </p:nvSpPr>
        <p:spPr>
          <a:xfrm>
            <a:off x="2868952" y="1988815"/>
            <a:ext cx="1922123" cy="338554"/>
          </a:xfrm>
          <a:prstGeom prst="rect">
            <a:avLst/>
          </a:prstGeom>
          <a:noFill/>
        </p:spPr>
        <p:txBody>
          <a:bodyPr wrap="square" rtlCol="0">
            <a:spAutoFit/>
          </a:bodyPr>
          <a:lstStyle/>
          <a:p>
            <a:pPr>
              <a:tabLst>
                <a:tab pos="4033838" algn="l"/>
              </a:tabLst>
            </a:pPr>
            <a:r>
              <a:rPr lang="en-US" sz="1600" dirty="0" smtClean="0">
                <a:solidFill>
                  <a:schemeClr val="bg1">
                    <a:lumMod val="50000"/>
                  </a:schemeClr>
                </a:solidFill>
              </a:rPr>
              <a:t>Sequel system</a:t>
            </a:r>
          </a:p>
        </p:txBody>
      </p:sp>
      <p:pic>
        <p:nvPicPr>
          <p:cNvPr id="62470" name="Picture 6" descr="Pacific Biosystems Sequel product20150910_7921_PacBio_Sequel.CR2"/>
          <p:cNvPicPr>
            <a:picLocks noChangeAspect="1" noChangeArrowheads="1"/>
          </p:cNvPicPr>
          <p:nvPr/>
        </p:nvPicPr>
        <p:blipFill>
          <a:blip r:embed="rId3" cstate="print"/>
          <a:srcRect/>
          <a:stretch>
            <a:fillRect/>
          </a:stretch>
        </p:blipFill>
        <p:spPr bwMode="auto">
          <a:xfrm>
            <a:off x="2030035" y="1872233"/>
            <a:ext cx="772179" cy="1201316"/>
          </a:xfrm>
          <a:prstGeom prst="rect">
            <a:avLst/>
          </a:prstGeom>
          <a:noFill/>
        </p:spPr>
      </p:pic>
      <p:sp>
        <p:nvSpPr>
          <p:cNvPr id="38" name="Text Box 42"/>
          <p:cNvSpPr txBox="1">
            <a:spLocks noChangeArrowheads="1"/>
          </p:cNvSpPr>
          <p:nvPr/>
        </p:nvSpPr>
        <p:spPr bwMode="auto">
          <a:xfrm>
            <a:off x="7332039" y="1399130"/>
            <a:ext cx="1618325" cy="307777"/>
          </a:xfrm>
          <a:prstGeom prst="rect">
            <a:avLst/>
          </a:prstGeom>
          <a:noFill/>
          <a:ln w="9525">
            <a:noFill/>
            <a:miter lim="800000"/>
            <a:headEnd/>
            <a:tailEnd/>
          </a:ln>
          <a:effectLst/>
        </p:spPr>
        <p:txBody>
          <a:bodyPr>
            <a:spAutoFit/>
          </a:bodyPr>
          <a:lstStyle/>
          <a:p>
            <a:pPr algn="ctr"/>
            <a:r>
              <a:rPr lang="ca-ES" sz="1400" u="none" dirty="0" err="1" smtClean="0">
                <a:solidFill>
                  <a:srgbClr val="000099"/>
                </a:solidFill>
              </a:rPr>
              <a:t>Benchtop</a:t>
            </a:r>
            <a:endParaRPr lang="es-ES" sz="1400" u="none" dirty="0">
              <a:solidFill>
                <a:srgbClr val="000099"/>
              </a:solidFill>
            </a:endParaRPr>
          </a:p>
        </p:txBody>
      </p:sp>
      <p:pic>
        <p:nvPicPr>
          <p:cNvPr id="40" name="Picture 2"/>
          <p:cNvPicPr>
            <a:picLocks noChangeAspect="1" noChangeArrowheads="1"/>
          </p:cNvPicPr>
          <p:nvPr/>
        </p:nvPicPr>
        <p:blipFill>
          <a:blip r:embed="rId4" cstate="print"/>
          <a:srcRect/>
          <a:stretch>
            <a:fillRect/>
          </a:stretch>
        </p:blipFill>
        <p:spPr bwMode="auto">
          <a:xfrm>
            <a:off x="1910662" y="5445224"/>
            <a:ext cx="1458700" cy="679480"/>
          </a:xfrm>
          <a:prstGeom prst="rect">
            <a:avLst/>
          </a:prstGeom>
          <a:noFill/>
          <a:ln w="9525">
            <a:noFill/>
            <a:miter lim="800000"/>
            <a:headEnd/>
            <a:tailEnd/>
          </a:ln>
        </p:spPr>
      </p:pic>
      <p:sp>
        <p:nvSpPr>
          <p:cNvPr id="41" name="40 CuadroTexto"/>
          <p:cNvSpPr txBox="1"/>
          <p:nvPr/>
        </p:nvSpPr>
        <p:spPr>
          <a:xfrm>
            <a:off x="1832654" y="6165304"/>
            <a:ext cx="6824458" cy="338554"/>
          </a:xfrm>
          <a:prstGeom prst="rect">
            <a:avLst/>
          </a:prstGeom>
          <a:noFill/>
        </p:spPr>
        <p:txBody>
          <a:bodyPr wrap="square" rtlCol="0">
            <a:spAutoFit/>
          </a:bodyPr>
          <a:lstStyle/>
          <a:p>
            <a:pPr>
              <a:tabLst>
                <a:tab pos="2246313" algn="l"/>
              </a:tabLst>
            </a:pPr>
            <a:r>
              <a:rPr lang="en-US" sz="1600" dirty="0" err="1" smtClean="0">
                <a:solidFill>
                  <a:schemeClr val="bg1">
                    <a:lumMod val="50000"/>
                  </a:schemeClr>
                </a:solidFill>
              </a:rPr>
              <a:t>PromethION</a:t>
            </a:r>
            <a:r>
              <a:rPr lang="en-US" sz="1600" dirty="0" smtClean="0">
                <a:solidFill>
                  <a:schemeClr val="bg1">
                    <a:lumMod val="50000"/>
                  </a:schemeClr>
                </a:solidFill>
              </a:rPr>
              <a:t>	</a:t>
            </a:r>
            <a:r>
              <a:rPr lang="en-US" sz="1600" dirty="0" err="1" smtClean="0">
                <a:solidFill>
                  <a:schemeClr val="bg1">
                    <a:lumMod val="50000"/>
                  </a:schemeClr>
                </a:solidFill>
              </a:rPr>
              <a:t>GridION</a:t>
            </a:r>
            <a:r>
              <a:rPr lang="en-US" sz="1600" dirty="0" smtClean="0">
                <a:solidFill>
                  <a:schemeClr val="bg1">
                    <a:lumMod val="50000"/>
                  </a:schemeClr>
                </a:solidFill>
              </a:rPr>
              <a:t>			</a:t>
            </a:r>
            <a:r>
              <a:rPr lang="en-US" sz="1600" dirty="0" err="1" smtClean="0">
                <a:solidFill>
                  <a:schemeClr val="bg1">
                    <a:lumMod val="50000"/>
                  </a:schemeClr>
                </a:solidFill>
              </a:rPr>
              <a:t>minION</a:t>
            </a:r>
            <a:endParaRPr lang="en-US" sz="1600" dirty="0" smtClean="0">
              <a:solidFill>
                <a:schemeClr val="bg1">
                  <a:lumMod val="50000"/>
                </a:schemeClr>
              </a:solidFill>
            </a:endParaRPr>
          </a:p>
        </p:txBody>
      </p:sp>
      <p:pic>
        <p:nvPicPr>
          <p:cNvPr id="43" name="Picture 3"/>
          <p:cNvPicPr>
            <a:picLocks noChangeAspect="1" noChangeArrowheads="1"/>
          </p:cNvPicPr>
          <p:nvPr/>
        </p:nvPicPr>
        <p:blipFill>
          <a:blip r:embed="rId5" cstate="print"/>
          <a:srcRect/>
          <a:stretch>
            <a:fillRect/>
          </a:stretch>
        </p:blipFill>
        <p:spPr bwMode="auto">
          <a:xfrm>
            <a:off x="4016897" y="5301209"/>
            <a:ext cx="1199749" cy="915591"/>
          </a:xfrm>
          <a:prstGeom prst="rect">
            <a:avLst/>
          </a:prstGeom>
          <a:noFill/>
          <a:ln w="9525">
            <a:noFill/>
            <a:miter lim="800000"/>
            <a:headEnd/>
            <a:tailEnd/>
          </a:ln>
        </p:spPr>
      </p:pic>
      <p:sp>
        <p:nvSpPr>
          <p:cNvPr id="20" name="3 Título"/>
          <p:cNvSpPr txBox="1">
            <a:spLocks/>
          </p:cNvSpPr>
          <p:nvPr/>
        </p:nvSpPr>
        <p:spPr>
          <a:xfrm>
            <a:off x="495300" y="274638"/>
            <a:ext cx="8915400" cy="1143000"/>
          </a:xfrm>
          <a:prstGeom prst="rect">
            <a:avLst/>
          </a:prstGeom>
        </p:spPr>
        <p:txBody>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4"/>
              <a:tabLst/>
              <a:defRPr/>
            </a:pPr>
            <a:r>
              <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rPr>
              <a:t> Third Generation Sequencing</a:t>
            </a:r>
          </a:p>
        </p:txBody>
      </p:sp>
      <p:pic>
        <p:nvPicPr>
          <p:cNvPr id="40961" name="Picture 1"/>
          <p:cNvPicPr>
            <a:picLocks noChangeAspect="1" noChangeArrowheads="1"/>
          </p:cNvPicPr>
          <p:nvPr/>
        </p:nvPicPr>
        <p:blipFill>
          <a:blip r:embed="rId6" cstate="print"/>
          <a:srcRect/>
          <a:stretch>
            <a:fillRect/>
          </a:stretch>
        </p:blipFill>
        <p:spPr bwMode="auto">
          <a:xfrm>
            <a:off x="7512724" y="5219700"/>
            <a:ext cx="1772232" cy="9953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7890" name="Picture 2" descr="Graph showing how the speed of DNA sequencing technologies has increased since the early techniques in the 1980s."/>
          <p:cNvPicPr>
            <a:picLocks noChangeAspect="1" noChangeArrowheads="1"/>
          </p:cNvPicPr>
          <p:nvPr/>
        </p:nvPicPr>
        <p:blipFill>
          <a:blip r:embed="rId2" cstate="print"/>
          <a:srcRect/>
          <a:stretch>
            <a:fillRect/>
          </a:stretch>
        </p:blipFill>
        <p:spPr bwMode="auto">
          <a:xfrm>
            <a:off x="1103775" y="1425103"/>
            <a:ext cx="5872060" cy="4208311"/>
          </a:xfrm>
          <a:prstGeom prst="rect">
            <a:avLst/>
          </a:prstGeom>
          <a:noFill/>
        </p:spPr>
      </p:pic>
      <p:sp>
        <p:nvSpPr>
          <p:cNvPr id="5" name="4 Rectángulo"/>
          <p:cNvSpPr/>
          <p:nvPr/>
        </p:nvSpPr>
        <p:spPr>
          <a:xfrm>
            <a:off x="2121658" y="6108342"/>
            <a:ext cx="4953000" cy="646331"/>
          </a:xfrm>
          <a:prstGeom prst="rect">
            <a:avLst/>
          </a:prstGeom>
        </p:spPr>
        <p:txBody>
          <a:bodyPr>
            <a:spAutoFit/>
          </a:bodyPr>
          <a:lstStyle/>
          <a:p>
            <a:r>
              <a:rPr lang="en-US" sz="1200" dirty="0" smtClean="0">
                <a:solidFill>
                  <a:schemeClr val="bg1">
                    <a:lumMod val="50000"/>
                  </a:schemeClr>
                </a:solidFill>
                <a:hlinkClick r:id="rId3"/>
              </a:rPr>
              <a:t>http://</a:t>
            </a:r>
            <a:r>
              <a:rPr lang="en-US" sz="1200" dirty="0" smtClean="0">
                <a:solidFill>
                  <a:schemeClr val="bg1">
                    <a:lumMod val="50000"/>
                  </a:schemeClr>
                </a:solidFill>
                <a:hlinkClick r:id="rId3"/>
              </a:rPr>
              <a:t>www.yourgenome.org/stories/third-generation-sequencing</a:t>
            </a:r>
            <a:endParaRPr lang="en-US" sz="1200" dirty="0" smtClean="0">
              <a:solidFill>
                <a:schemeClr val="bg1">
                  <a:lumMod val="50000"/>
                </a:schemeClr>
              </a:solidFill>
            </a:endParaRPr>
          </a:p>
          <a:p>
            <a:r>
              <a:rPr lang="en-US" sz="1200" dirty="0">
                <a:solidFill>
                  <a:schemeClr val="bg1">
                    <a:lumMod val="50000"/>
                  </a:schemeClr>
                </a:solidFill>
                <a:hlinkClick r:id="rId4"/>
              </a:rPr>
              <a:t>https://</a:t>
            </a:r>
            <a:r>
              <a:rPr lang="en-US" sz="1200" dirty="0" smtClean="0">
                <a:solidFill>
                  <a:schemeClr val="bg1">
                    <a:lumMod val="50000"/>
                  </a:schemeClr>
                </a:solidFill>
                <a:hlinkClick r:id="rId4"/>
              </a:rPr>
              <a:t>www.mdpi.com/2079-7737/12/7/997</a:t>
            </a:r>
            <a:endParaRPr lang="en-US" sz="1200" dirty="0" smtClean="0">
              <a:solidFill>
                <a:schemeClr val="bg1">
                  <a:lumMod val="50000"/>
                </a:schemeClr>
              </a:solidFill>
            </a:endParaRPr>
          </a:p>
          <a:p>
            <a:endParaRPr lang="en-US" sz="1200" dirty="0">
              <a:solidFill>
                <a:schemeClr val="bg1">
                  <a:lumMod val="50000"/>
                </a:schemeClr>
              </a:solidFill>
            </a:endParaRPr>
          </a:p>
        </p:txBody>
      </p:sp>
      <p:sp>
        <p:nvSpPr>
          <p:cNvPr id="6" name="5 Marcador de texto"/>
          <p:cNvSpPr>
            <a:spLocks noGrp="1"/>
          </p:cNvSpPr>
          <p:nvPr>
            <p:ph type="body" sz="quarter" idx="11"/>
          </p:nvPr>
        </p:nvSpPr>
        <p:spPr>
          <a:xfrm>
            <a:off x="436554" y="1231107"/>
            <a:ext cx="8751075" cy="424638"/>
          </a:xfrm>
        </p:spPr>
        <p:txBody>
          <a:bodyPr/>
          <a:lstStyle/>
          <a:p>
            <a:r>
              <a:rPr lang="en-US" dirty="0" smtClean="0"/>
              <a:t>Speed variation by technology</a:t>
            </a:r>
            <a:endParaRPr lang="en-US" dirty="0"/>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9756" t="86825" b="-96"/>
          <a:stretch/>
        </p:blipFill>
        <p:spPr>
          <a:xfrm>
            <a:off x="1624332" y="5526382"/>
            <a:ext cx="5212890" cy="509314"/>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581891" y="2438400"/>
            <a:ext cx="7606145" cy="324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665018" y="2729344"/>
            <a:ext cx="7606145" cy="468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581890" y="3200398"/>
            <a:ext cx="7606145" cy="468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http://www.tebu-bio.com/userfiles/image/Corporate/Fotolia_41683185_S%20-%20Genomics.jpg"/>
          <p:cNvSpPr>
            <a:spLocks noChangeAspect="1" noChangeArrowheads="1"/>
          </p:cNvSpPr>
          <p:nvPr/>
        </p:nvSpPr>
        <p:spPr bwMode="auto">
          <a:xfrm>
            <a:off x="68792" y="-136525"/>
            <a:ext cx="3302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Resultat d'imatges de mendel"/>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4" name="AutoShape 2" descr="data:image/jpeg;base64,/9j/4AAQSkZJRgABAQAAAQABAAD/2wCEAAkGBxISEhUTEhAVFhUVGBUYGBcYFxUXFRgVGBUXGhgdGBsYHiggHRooHRcaITEmJSkrLi4uGx8zODMtNy0tLisBCgoKDg0OGxAQGy0mHyYvLi8tLS0tLS0tLS0tLS4tLS0tLS0tLS0tLS0tLS0tLS0tLS0tLS0tLS0tLS0tLS0tLf/AABEIAOIA3wMBEQACEQEDEQH/xAAbAAEBAAIDAQAAAAAAAAAAAAAABgQFAQIDB//EAD4QAAEDAgQEBQMCAwUIAwAAAAEAAhEDIQQFEjEGIkFRBxNhcYEykaEUQhUjsSQzUnLwNENzgpKywdFig5P/xAAZAQEBAAMBAAAAAAAAAAAAAAAABAECAwX/xAA3EQACAQMBBQYEBQQDAQEAAAAAAQIDBBESEyExQVFhcbHB0fAFIiOBFCQyM+E0QpGhUmLxckT/2gAMAwEAAhEDEQA/APuKAIAgCAx8VjadOPMqMZqMN1ODZPYTuVlJvgDIWAEAQHRtQGQCDG8HZAd0AQBAEAQBAEAQBAEAQBAEAQBAEAQBAEAQBAEAQEBxJhTisxZSP0s0b7RGt0fCtgtFvq6ke1budC5L35F8FEWHJQEbwXjcS/E4tleqXNY6Gg72c4SI2EASFRXhFKLS4o506mrPYzC4BwenHY97mgFzzEEk6fMdc3idvstrhYjHu9DnQnqcu8v1KUBAEAQBAEAQBAEAQBAEAQBAEAQBAEAQBATOe8RuZU8nDs1VNiYJg9gOpVdK3TjrqPCIa91JS2dJZl4EpxEM0pUn4s4mqwMDRoBbclwE6Tyxe8rpmhKWiKENvFaqj9+B9FoYv+ztqvt/La93pyyVCo5eEWOSSyyU4F1V69fEPvBLQYiXG7o/yiG/dW3bUVGmuR59gnNyrS5luoT0ggIjhtzf4tjQHEkAS3mgXaeojr0Vdb9mBFQb21RPsOnALW/q8e5rSJqGSf3czoI7N3+5Wbr9MO70NbP9VTv9S6UZeEBJYvjHycYaNakWUSWsFV3L/MJgbm7DO6p/D5p6095MrlbV02VgKmKSA4ozeqMzw9KjXc0g0mmnfS4PcS6RseUfEKuFOOxcmTbZ7fR2H0BSFIQBAEAQBAEAQHjRxdN7nNa9rnMs4Aglp9QNllpoHssAIAgEoAgCA1GDyJtPEPrh7iX6jpMQC7e/3+66zrSlBQfI4U7eMJymuLNX4k19OCcwUy/zHNZAi37pvb9q6Wsc1M9DS7npp97MPirOG4bAUKb3Q6qxjb76WMaXfOw+VvawTqt8kcr6bjS0ri/bN7wfl/kYSk0jmIL3f5nmTPrcLhWnrm2U28NFKK7DdLkdggInh57jmeK/lEAa+eWkGHMgGLg3mD0Csrv6MEedbR/M1Gevh2HObXqOaAfMLLO1AhsyfeT+EvJfNFdht8PilGUurZYqMvCAmeO+GGY2geWajATTud+o+VRb1dEsPgya5o61qXFGJ4b5z52HNFz5qUOTrPliwJnsQW/A7rFxT0yOlGanFNGI9rH5wNi5rrTuNNEzb0k/dUy3Wq98zz45d6/fIvF556oQBAEAQGFj82oUP72q1lpv27+y3hTnP9Kyc6laFP8AU8GRh8Qyo0PY8Oa4SHNILSPQhatNPDN001lHoVgyQvAw8zGYyuAQ3UWiQQYc8m87/TuLKu5WIwXYSWtTW59jLtSFZPv4vwrapovqaHB+iXQG6jMXmwsd1R+GqadRL+Mp69HM3zHgiQQQdiLhTlRC8X4qs/McJRoPe0i7iA7TBMmTtZrTY91VTglRlJk0qzVeMF0LxSlIQBASHEeNZXxdLBNdzNio8dhsPmJPyFXSWzpSqddyIa31a0afJb39uB5cU0KeIxlHDPjSWyQYuCSbDvDFmjJwoSku41uIKpcQi+CyyzaLKM9A5QHBKAkeBKxqjE1SRL6hiJNhqiZ632Vd2sOK6IgsHqjOXWTPTw5q6sPUksLhVeDpJI2Hfr6LF5+59kZ+H7qTXayrUpcEAKA+YVKYweeMdZlOvqaeYjUajegNo1huyul9Shnp78CKk9FeUDJymmTntZ2ltg+Tq54DGgcvQSQPkLaruto/Y4UVm7l9/I+jLzz1AgCAIAgNZm+RUMT/AHrCTESHOaY36FdadadP9LOFa2p1f1olMZwriMHqq4PEvDGnWaXQhrIjT9J+wKqVxCr8s47+pIrapQeqEsx6G64Zz92KwTq1VgY9oeHgGRyg3ttIupalPRPBepZhqMDwxpt/Tvc1rmgvjmnVYdZ6X/K73z+pjsIvhqeybfN+SLNRnoGqzrh/D4psVKY1Xh4EPae4K60q06b3P7HCtbU6q+Zb+vMm+D8wq4fEvy+uQQ2TSdJki5i/SLgdLrrXipJVI8zW3k0nCXFHfJmD+LYkkGdJiXE7aNgbNsei2q/08ffU4Umvxc+70LZRnoBAeeIqhjS47NBJ9gJWUsvCMSkorLJbhGn59Wpi3NguJAkXHp8D/uVV09OKS5EVktWqs+Mn/rgeXHDW0q2GxQaNbXFuqATH1ACfTV91m2+aMoG118rjU6FfSeHNDhsQCPY7KMsO6A4dsgIvwzfLMRyhsVILdYeZgzJH9FZecYvsPO+H7ozXae/A+IpipjKLHSadYktO4kuH2sB8LF1v0y6o3slp1x6SZXKQuCAID53xtQdVzLCtAGlppTcCHGrIJBFxZX0Vi3k+882tL83FLs8z24Rpl+Y4mq7V+8iQ2J8zSII35bXuAl18tKETSyeuvUl74/wXygPVCAIAgCAIDRcZZiKOGcNTQ6r/AC2SYkusY7kCTCotYaqi7CS9qaKT6s0uX4Z2Eyqq6wc5rnD9o5oA2BiZn5W+VO4XTPgYalC1eeODe8H0dOEpkiC6XH5Jj8QudxLNWRvaR00Irs8TdLgUhAQXFhIzHClpbI0GJh31O279lbSWbeXvoQSqON0o9V6mRQrkZy+mA0Dy9RM3MsFgPcSknm2Wevqaxji8eOnoWqiPRCAkeP8ANmtYzCkOJxJLSRsGjcHrJ/8ABVdrHe6j4LxIrybaVOPGTX+M7ygybL24ejTpN/a0A3Jk9bm5UspOTyyuMVFKK4E/4n4UPwL3kkeS5lSQLwDpcPs4rtbSxM5146oM2fBeN87BUH3+nTcEHlJbefZaVlibRtReaaN2uZ0CAieCKDKWKxlNuoEPLiCDpOp7tulrbd1ZcvMIPs9Dz7NYqVE+v+t52ptdh82eZAp4ljdyZLgDAaNoBBPyj+e3T5oxD6d20+El78y0UZ6IQGvzjN6OGZrqvAmzW21Pd/hYOpW8KcpvETnUqxpx1SZJcMh2MxX6t1MhovcEQYAa2/Ubx8q25lGnTVJPvPPtIyq1nWku7+Dt4e1i6viA5pBFrxeHmSANhMLF5vjD30M2MdFSou7zLtQHphAEAQBAcFAQ+ZTjMwbT1Hy6ctLYES0y93e5Ab8Begvo2+ecjym9vdY5R9+Pgbjjh+nA1YaT9DQGkNN3tG8iAprb91Fl2s0ZI2PD/wDs1H/hs/oFzqfrfezrRWKcV2I2C0OgQEBlGGfi8wqYhxBpMLSwQOXSIF+5In7q+s9lSVPqeZbLbVpVnwW5e+7xMyg1/wDGHkuGjQIH/wBYvt691pL+mXf6m0V+df8A8+hZqM9EICFbW/UZs5jmctGNJMEEtbNushxO6rb0W+FzI9Gq41PktxdKQsMfMcI2tSfSeJa9paR6EQsxeHlDiQHhlmlVlSrg68AhzvLHYts8Ge8T91VcRTSmjlDMZNP7H0dSHUID5/wvjWVM2xhp6CJLXFv1S2Bzd7sMfKrq7qMESUo/XmzI8S8Owfpa5D9VOoQNDS46S0udMdBpS2eYyj2GLmOJwmuuC1oP1NB7gH7hSFh3QHzfPssxWLxpZVY7yQ7S2RqpBn+L0Np/Cuo1YUqeVxI7m3dWS37vAv8AAYNlKm1jBAb+T1J9SopNyeWVRiorC4Hzqm79FnTi5zQysb8zpArHkhuwHmR+Srf3KHd5Esls6yl1PpwUJYEAQBAEBg55jxh6FSsROhpIHc7D4khbRjqaQ7iT8NMK4+biKgbqeTcAgFznankT/wAqru5p6YLkQ2dFxcpS4v8A98yk4rwTq2ErU2fWWEt68zeYfkKWnLTJMtcdSwazw9zoYjCtYZ8yiAx9i0GNi2dwt68NMs8maUnu09NxUridDUcVZgaGFqVGxqADWztqe4NB+Jn4XSjFSmkzSpnQ9PEwPD7C6MIDpaNbnHlEDtb0kFdLqWqqzhZw0UUmaXM6/kZ0x5by1GMBdqNg4OYOX3C6Q+a3a6GJx01lP7e/ufQFGVhARnBuT4ilisZVriz6tQ0z3a6oSCJJ6LtVmpRilyNYxw2Wa4mwQEjmHA7H44YxlTQ4ljnDTJ1MtLTPLIsfnuu0azUNJq4RbzzK5cTYICf4e4bbhatWoDPmd7m7iT0sPuuk6jkkugeOJgZtwvUxWK1V6hNFjmuptBgN0wYibkkXn/0tlV0w0pd5rKCk03yK9cTYIAgCAnM+4Vbia7K/mFrmgAx1AMg+9z+F1hVcU0jEkpLDKILkZOUAQBAEB5YnDtqNLHtDmuEEHYhOAOcPQbTaGMaGtaIAGwCA9CgNLl/DlOhiH16biPMuWW0yZmPSTMd1vKo5RUXyMY35N0tDJi5lgKdemadRstdFvUGQfuFmMnF5QO+BwjaVNtNn0tED2Rtt5YNTxHw0zFupvLyx9PqBMtmYI97/AHW9Oq4ZwYaTWGbxosuZk5QBAeeIrNY1z3GGtBJPYASSspZeEDxyzMKeIptq0nS12xgg2sQQdikk4vDBlLACAIAgCAIAgCAIAgCAIAgCAIAgCAIAgCAIAgCAIDpVbIIBiQRPZASHAudVHvrYeu55fTJLdf1QDpeO8A7T3PZV3NOKxOPBktrUck4y4oo8+/2at/w6n/aVwpb6ke9HWs8U5PsZofDNjxg+dpbNR5AJBIBjsulysVGa289dNSKwqc7kRmOdV2ZrTw7apLXlvJploYWEmTG/Keqr2cXQ143/AMkqrSVd03w5f4MjM89rszKjhw5opuIGm0va5sl172IMR/hK1VKOx18zdVvqum13FgpjuEAQGDic3o06rKL3xUqfSIN9+oEDY7rZQk46sbjGpZxzM5amTgmEBh5VmtLENLqTtQa4tNiII91tKLi8MLfvRlhw2lag7IDyxOJZTGqo9rG93ENH3Kyk3wB6ArAOUAQGFmGaUqBYKr9PmO0tsYn1PQbXPdbRg5JtcjDkk0mZq1MhAEAQBAcSgOUAQENx1R/SOZj6TAHNc0VNI+qeUF0byDpk+iroSU4OlL7EVaLp1FVXDg/I3fEmYg5fUrUuYOpgtA3IdAget4XOhH6qT6nW6f0Zdx24LH9jpGCC4F0He7ily81Zd5i0WKEe43i4FJDYqf4ywahGkO0xzEik4TPbb5V2fyv38zzWvzv28jpmT2uzqi0inLGtv/vByuIi30835SO61ff5oxJ5vV3eTZeKE9MICGdiTl+Oe6q536fERDiZ0vJAAEXjU4iTJ5grGtrSTXFEcZOlVcXwe9eZ34j0vzLBgFupul8RLiC43Bm0QSsU1+Xk2a1JP8VBLo/MtlIXHSt9J9j/AEWVxMMi/C5w8irZ4cXg84aDBaI+n2KqvVif2I7CpqpdxgeHU/q65Oq7JHIWiBUIvO56/K6XscKLOdhUctUXyPoygPRJPxLMYOQwvOtthvcOCqs99THYSXk9FNS6NG9yN5OHolxv5bJJ/wAo3U8liTRVF5SZo8343o0qjGU2mrL2scW/tnta569l3VrPQ5S3Eyu6bqbOO8qwpiol/EXLBWwb3Relzjm0iAIdJ7AGfhUWssTx13E10no1Lit5mcGZr+pwlOo4guEsfp21NMf0g/K51YaJtHanNTipIx874yw2HeKcl7ySIaJAcB9LndCutK1nUWeCJq97TpNrizL4az39WxzvLLNJiCQT1/8AS51qTpy0s70qqqR1I3K5HUis4zmrSzOhS8x3luLWlgiOdrhJ73bM+n3qVOLoOXMl2zVfZvmtxjvx5dm8U6jgGkMe2TpPJcRtE9VvKni3TZpTr5uJQ97i9URaEB44ug2oxzHCzgWn2IhZi2nlGsoqSwz5JlVd4y3EUi+oQK1MCHNc9skl0EWH0gke/depoX4hdx5VWs3aZfXHmfUshohmGotHSmy53JLQSfuV5k3mTZ6lOOmCXRIz1qbkJxNiGUc0oVXVHN5WNABs7U54NuvT2XoUo6raS98meTXnovIvlhea8zriHs/jLZI1y0AddPlCYHa2/os//k99TCz+P9/8S9XnHrhAQ/iPX1Ow2HAnXU1bGZbZuxEbu9LK21SUZTZ515KTqQhHv9/7PWjJzYMP006LIsd9Lhv8havdbLtZskned0fT1LNSF5wUBFcDURQq4mlqc4gl0uJJhryLA7D2V158yhLqjzPh7w6kOjPTgihqrV8QJDXmNM8oJOqw6QIS8+XTDov4Hw/59dXq/fiWShPTJvxCDP0NQvbqa0sJFr847+6ptH9Vfci+IL6D+3iS/EOav/R4OlqNKniWuY57YlpBAAN52nZd6UI7SbxvXA4VZy2FPfhPGS2yXh7D4aXU2c7g0OqOu90CBfoPQQFHUrTqPMmXUaEKSxFG2XM7HWowEEESDYg7EHumcGGk1hkNkdOrQp5hSaRqb5jmG5Is6J1EzYDsrq+JShN8yC0yozp9Hu8jt4fZVRcx1dzWuqagJiGgBtiBJvzESUvKktWnlxMWFGCi21vy0W1Oi1v0tA9gB/RQno4wd0BEceMLK+GqsDQ4EkuIkwxzSAP+p3/Ur7Raqc4+/e48q/kqdWnL3y9RhGO/i5Ja0NIdpiZIdTBk9BMfdJ77WJmluvZLHL0LdQHqBAabiPPGYambzUIOhgu4nvHYLvQoupLsJbm5jSj28j55issczLgajfLdXrtc4cxLpa6xgixLj6fCuhOMq7a4JHnVqc4WyT4t+R9XwrYY0dmtH4XlHtnqgPn3iFVYMXhmuEuc2GdYPmA/+AfhejatKjL7+B5N6m7iGOzxPfMa9OnnNISddRrero+lzdtgVpHfas2a03ya5ryfoXShPUCAgsforZ1SaSS6kwQC2wIDnEgxvzARKtxpte9+/A83Oq97l78TLwlEMzmq5zxNSkCxt5EBg77crui1lvt12M6Q3Xcs816FkpC44KAjMiw7WZli+pfM32B0kD07/KtrvNGDPOtU1cVUeHh1U01K9LzQ6DqgmXN5iAN9gO62vl+mRz+GPGuJdqA9U0PHE/o6mneacXI/3jeouFTafvL7+BF8Q/p5Z7PEmuI8K52UU6jGS+lDzDiCBJD4Iv1+YW8J6bh97M7NTtlH/qvAreF8wbXw1JzTJDGNcDuHhokGVPVg4zaZ3ozU4LBtlzOpwUBG8L1TVx2MdylgOkEXPT6viI9FZc/LCEewgtN9SpNc36mu4TrOweY4jBv1eU8g0nGwFuUDvIMSOrfVKi2lNTXLidYvZ1WnwZ9EUZUEBB+KNSBhxc3qGBq2ho6EdSF6Fh/c+48r4nv0Lv8AI8MqrAZvoJM+W0gaiRPkMH07D391if8ASr3zZmnuvZe+SZ9DUB6h512ktIa7SSDBiYPQwiBG5NwQfM87GVPOeHFwmXA2gEl3pYgWsFVO5bhojuRKrWO02j3s58U2/wBlpuhxDazTDRJnQ+Le90s387XYYvY6qeSxw75a0zMgGfcKUrPRAfPeMa05nhm6ZDRSJMNP1VH7EmRYdB1V1B4oy98iG4pt1oS7Txx7i7OwCwQHUgCQNX0NNjvF0i/yzXviKlJ/iIT98GfSFCXBASOVYSscyr1H03Bg1aXEcpswCD7H+qpnUi6MYE0aOKzqdV6ehgcaaqWYYSs0btc0uiTyu+n0nXPwtqLzSnFitTe0jNci8CkKTwzHGNo0n1X/AEsaXH46D16LMY6ngMkeBqBq1auLe0anyNQETLpidzAACru5JKNNckQ2cJJznLi2Y/AlUVMVXqD9+t0Q0RLxtAk79ZW10/pwRra09Nap76l8oT0CM8US12Hp0nFw11BEEj6Wn4O43VdmvqZJL2LlSeCgyLCBuFp0yJGgSDf6hJBnfdTTlqk5FFOOmCj0SRK8JZdUwWNrUGUnig9zi2xLQ27mkO+SPm91TVnGdJNvejjCk4VW1wfiXqkKTXcQ43yMNVqjdrTH+Y2b+SFvTjqmkazzpeOJpvD3AhmH83SGmsdUW6Ei8dSZ/C7XdTVU7iaypbOkk+L3npxbw07FPo1GPDXUp31AOEgt27EHfutaNbZ5TXE7VaSml2FHRBgTvAmNpi64HU7oD5/xg8VsdSpCZb5bfTndJn/42bK9C3+WhJ++B5l1Byrw6bvE71qQGcAgu/aYk6YNNs226LXP5XHvibuni8Uuq8i9UJ6AQBAaDjnKnYnB1KbG6nyxzRAMlrgetpiV0pT0yTNZRUlhmZw2KgwtEVgRUawNcDvy2BPuACtZtOTaMxWFvNmtTJg4jKKL6za7qYNRoADuoAJI/JK21PGMg5rZTRdVbWdTBqNgB/WBMe+6xqeMcgZqwAgCAx8VgqdSPMY12ky2RMH0Wc44AyFgHniKDajSx7Q5rhBBEgj1RPAOMNhmU2hjGhrRsAIAR7wYuByahRcXUqQYTIMTeTO2262c5Pc2Yws5M9amTyr4djxD2NcOzgCPymQejWxYbIDlAEB0rUmvaWuaC02IIkEeqA4oUWsaGtaGtGwAgBAeiAIAgNPieHKL8S3FHV5g02B5Tp+kkf62XRVZKOlcDVxTab5HhjuF6dTFsxeste0NFgLhpPXcSDCyqrUHDkYlTjKSk+KN+uRuEAQBAEAQBAEAQBAEAQBAEAQBAEAQBAEAQBAEAQBAEAQBAEAQHkMSyXDW2W/UJEgeo6LOGYyeeDx9KrPl1GvjfS4GPeNlmUJReJLBiMlJZi8oyVqbAoCZwufVDjzh6jQ1uk6RuS4HUHT0Badl3nRSpqafE4U62qcoNYaM3Ls9bWxFWg1lqY/vA4FpMgEW2IMj4Ws6ThFN8zenVjPKXI3K5HQIDUZLngxFStT8ssdSdFyDqBJEiNrtP4XSpScEm+Zzp1FPOOTx/gDP6f6r9LofriQ6AWHl1RIMgx3Cy6TUFPkYjVi5uHNG3XI6hAEAQBAEAQHUuA+UB2QBAEAQBAEAQBAEAQETk4Yc1xO5JY4GZ0kAt727q2svoQZBQm3cVI8vaPPw8ptdWxFQNIMNbsQCJcbei2vuMUc/hssxl3l0oD0wUBA06pGc1IaJLQDZ06RTF9X0wL2G8q6SX4Ve+Z5kZS/GS6Y8kdvDeuKj67yQXSIIDhILjP1b3G4ss32VpQ+GtNTfPJeKA9MICD4hH6fNKGIZI1tDKnNDXNc6Dy9TZp/5QrYLXbvPIglPZ3SX/Jf7Ockc2rm1eo2YaHDdpaYhhMAyLgpWWm3in74mlu9V1OS4f+ehdqI9IIAgCAICezpuMp1RVokvpwNVK3Tt79xdU0nSlHTPc+pFcbeMtdPev+J75PxFRxDHuBLHUxNRrrFoiZnq31XOrRlTlpO9GtGpDWjS5I1+NxP6ioYZRM027gEi3z1J/wBCiuo0oqmuPNk1rKdabqt7uCRaKIvCAkuJcfVpY3DaapDHEB7ZOgguIJI2m+/SFVTpqVGTxvRJUrOFeMeTX+zph8fia+ZObTfpo0eV4vBjcEERqJNiDaPdJwjCim+LMUqsp15R5IsFKWBAaPiXO3YU0YYHNe+HkkjSy0keomfhdqVLWpPojjVrKEop83g9Mzz1tGtSomm9xq9W/tlwAkdRvPaFiNJyg59DMqyVRQ5s3C5HUICFwTnszeozl0Oa+9p1OAcPwr6m+2i/fM8qj8t5Ndf4Z08NHP11g8dG6b7CTvHxCzf8Y/fyMfCsYljs8y9XnnrHBQELmBIzUS+QTT5bW5R+F6K32nvqeQ1i+3+9x7eH8a6/MHGRBEQAXGwA6bLW+/t7jf4Z/f3lqoD1AgIPjTQ/F0mgBzmNbbeC58j5sPwvQt91CTfb4HlXXzXUIrs8T14epNo5jXZIk6+t+YioPbcrFd67eMharZ3U4vnvLdQHqhAEAQBAYOdZg3D0X1XRyjrYSbCfkrenDXNR6nOtUVODn0IzhbIBXZia1Roaa7X03aT9Wq7jtcbdOpCruaiU4xjyI7Gm9k3L+4z/AAyxbDh3UQA19NxJYHSQHbW3GxXK6Xz6uTO1r8sXTfFPx3lkpioICL40c39VhmkgFxEf/oFfbfsz98jy7z+opd/mjIyao2lmGIpOcA6rzNHU7ut8E/ZaVlqoQkuW73/g6W8tNzUg+e9e/uVijPQCAkPEfUKdBzTGmsCbgCNJ7g9tre6ss1lyXYef8QlpUH/2R4iq5+cQXy1lPlZax8veIkCXG89kxi272M6rzHRehaqM9AID5zln8/NqlTQAWOqtB/dDBpuPdsq+o8WyXvqedCm1dtvpnwR38K2AOr8uhxjU2ZJdPMfSDYjusXjyos2s6bpznF9nmfQ1CXnBQHz3GQ/NyCwSH0gDF9OhvXeLlXxaVs174kE6T/FRny3+B78BsNLEVqfklgBeNiIhxie9hutLmSlCLzvN7ek6dSa5MvFGWBASmX8OVW46piKrg9hLnNvJBNmiDtA7WsFRKsnSUETqglV2nYdK2Q1/4l+oH90dLjcWcG6TPXpZZVZbHQHQ+sqi7StCmKDlAEAQBAT/ABXlNbE+Uym5opguNSSewDbDfqu9CsqTbwT3FDbR0t4NzgsOKbGsGzQB7wN/c7ri3l5O6WFg01PIHU8Y7EUnhrKl6jSN3QAYjvAN9iOq6urmnoaOWyW01r7lAuJ2CAheODpxmGc4wyBFhEtqAv6TsW7K62eac4r3uILuH1IVOjR7cQvDMww72kAkN1WmW6iB+CVrSebecXyFaGm5hNc9zLRRl4QEd4mOPk0WB2maszAP0sda/Uzv6KyyeJt9hDf03OmsLn/B5UMM9matP8zQaQAtLJ8qCSY3lvda607fGd+TfZabnXjisFspSsIDGbl9IVDVFNoqEQXRcrOXjAwKGX0mPdUZTa17/qcBBPUz6o22sDHMyVgBAeRwzNevQ3WBGqBqjtO8ID0hAcoAgCAIAgCAIAgCAIAgCAIAgMfF4KnVjzGNdpMiRMHZZTa4A8sVlNGo9lR9MF9P6TcQO1tx7rKk0sIxgzVqZCA6VaTXRqaDBkSAYI636oDtCA5QBAEAQBAEAQBAEAQBAEAQBAEAQBAEAQBAEAQBAEAQBAEAQBAEBwHdEBygCAIAgCAIAgCAIAgCAIAgCAIAgCAIAgCAh+P82r0q2HZQrimXXj/GdQEe0DrO6roUoypyb97iStWlCrCPJ8S3btfdSFZygCAIAgCA+d5Hj2tx2IcDLtFdxE3DWu1DUPiPlelcU1soLuR5NrWltanTe/8ADNp4e4t1UVXeYXslunmLmgmdQbey43sYxmsdDv8AD6k503q6lgoy84KAkRiqzczNN1b+WWuc1gJ2LBBiYsQ7p2VcoRdupJb+ZDCrNXMqb4YyjH4BqvfUrOc9z7AE6nEAzIBBJ5oj7Le9jGLSRz+HVJzUtXXmW6hPSCAIAgCAxRmNLzDS8xvmD9s8207ey32ctOrG457WGrRnf0NfUzKoMa2gA00ywuJvqBgx/QCPWVvs1stfbg0Vb62z7Mm6XE7hAanD59Tfin4VrXa2N1F3Lp6W3nqNwujpNQU3wZyjVjKbguKO2GzynUxD8OwOLqYlzxpLAbctjOq/ZJU3GKk+ZmNWMpOK5G0XM6BAEAQET4isAdhqnUPLZvtY9AfXturrN5jOPZ6nmfEFiUJ9vo/ItGGRPdQnpnZAeeIeWtcQJIBIHcgbLKWXgw3hZNJwhnzsZTe5zGt0P08rgQR7dCu1xRVKWEcLavtoajfrgUBAfPcs562Ne3fRiPvqIC9Kq0oU/seRb05OpW+/+8m58Po8h8AAa+nXlauF7+79kd/hqao4fVlSpD0DgoCHbjGvzRxb+yW6otDafNB9DI9wVfJYtUu08uGXeyfZ6Hbw6xAcawB30O+kiTeTP2+4S+W+LQ+GZUZp8cluoD1AgCAIAgIrjel5tfD0ab3Mqh7X6mWdGoBsncjlP2VdDCpTk+BDcanWpqK6/wCDpjOXOGP1u+ljdE8vM0iY7reKzavs9TnPMb2L6ryLhQnpBAR9JujNnkAAVGAuI3cRTEA2vtO6tlvtV3+p5sMq9l3eh5eHbWzWcxoAdpNhBuXG6zepLSl0Hw7Pz56lqoT0ggCAICR8TMPrwgh+hwqMh8xG/wDWArLJ/Ua7PQ8/4klsk8cGUeUucaNMv+osbPvAUksZeC6OdKzxMtYNjzrzpMCTBj3iyLiYfAjPDBlZlOqytTDHBwJGlrbmRFvbr6qy8lGUk4kNhTnTjKMuu4t1GXhAa7C5JQpuqOZTANWdVzB1XdA6SVs5yaSb4Gqik2+p1yXJKeFDhSLodFnGYjtZZnUlP9RiFOMM6ee82a0NwgNbSyOgyo6q2mA54cHR9J1bmOh9u5W7qSaUW9xqoRUtWN545Hw9Sws+WXGbcxmGzMfhZqVZTxq5GsKUYNtLjxNwuZ0CAIAgCA8nYdhcHloLmyA6BIB3g/63TIPOrgKTnio6m0vbs6LiDI/KzqeMcjGFnJkrBkIDUNyFgxJxOt2o/ttpB0htusQNl1dWWjRyOWxjtNpzxg65FkQwrqpa+W1DLWx9AkmJ6gTA9AlSq5pJ8jMKag21zNyuR0CAIAgIvxMrDy6FPml1SeUgWa2CTO4lwVlluk32EHxCLlBY6ldhKeljW9mtH2AUbLz2QBAEAQBAEAQBAEAQBAEAQBAEAQBAEAQBAEAQBAEAQBAavOcipYl1N1QGaRkQYkGJae4MBbxm45xzMNJ8TZhaGTlAEAQBAEAQBAEAQBAEAQBAEAQBAEAQBAEAQBAEAQBAEAQBAEAQBAEB/9k="/>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http://www.biologyreference.com/photos/chromosome-aberrations-3839.jpg"/>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3 Título"/>
          <p:cNvSpPr txBox="1">
            <a:spLocks/>
          </p:cNvSpPr>
          <p:nvPr/>
        </p:nvSpPr>
        <p:spPr>
          <a:xfrm>
            <a:off x="495300" y="274638"/>
            <a:ext cx="8915400" cy="1143000"/>
          </a:xfrm>
          <a:prstGeom prst="rect">
            <a:avLst/>
          </a:prstGeom>
        </p:spPr>
        <p:txBody>
          <a:bodyPr/>
          <a:lstStyle/>
          <a:p>
            <a:pPr marL="457200" lvl="0" indent="-457200" eaLnBrk="0" hangingPunct="0">
              <a:buFont typeface="+mj-lt"/>
              <a:buAutoNum type="arabicPeriod"/>
              <a:defRPr/>
            </a:pPr>
            <a:r>
              <a:rPr lang="en-US" sz="2400" b="1" kern="0" dirty="0" smtClean="0">
                <a:solidFill>
                  <a:schemeClr val="bg1"/>
                </a:solidFill>
              </a:rPr>
              <a:t>Introduction to NGS</a:t>
            </a:r>
            <a:endParaRPr lang="en-US" sz="2400" b="1" kern="0" dirty="0">
              <a:solidFill>
                <a:schemeClr val="bg1"/>
              </a:solidFill>
            </a:endParaRPr>
          </a:p>
        </p:txBody>
      </p:sp>
      <p:sp>
        <p:nvSpPr>
          <p:cNvPr id="7" name="6 CuadroTexto"/>
          <p:cNvSpPr txBox="1"/>
          <p:nvPr/>
        </p:nvSpPr>
        <p:spPr>
          <a:xfrm>
            <a:off x="6987889" y="2003415"/>
            <a:ext cx="1428744" cy="738664"/>
          </a:xfrm>
          <a:prstGeom prst="rect">
            <a:avLst/>
          </a:prstGeom>
          <a:noFill/>
          <a:ln>
            <a:noFill/>
          </a:ln>
        </p:spPr>
        <p:txBody>
          <a:bodyPr wrap="square" rtlCol="0">
            <a:spAutoFit/>
          </a:bodyPr>
          <a:lstStyle/>
          <a:p>
            <a:r>
              <a:rPr lang="en-US" sz="1400" dirty="0" smtClean="0">
                <a:solidFill>
                  <a:schemeClr val="bg1">
                    <a:lumMod val="50000"/>
                  </a:schemeClr>
                </a:solidFill>
                <a:effectLst>
                  <a:outerShdw blurRad="38100" dist="38100" dir="2700000" algn="tl">
                    <a:srgbClr val="000000">
                      <a:alpha val="43137"/>
                    </a:srgbClr>
                  </a:outerShdw>
                </a:effectLst>
              </a:rPr>
              <a:t>Deoxyribose nucleic acid (DNA</a:t>
            </a:r>
            <a:r>
              <a:rPr lang="en-US" sz="1400" dirty="0" smtClean="0">
                <a:solidFill>
                  <a:schemeClr val="bg1">
                    <a:lumMod val="50000"/>
                  </a:schemeClr>
                </a:solidFill>
                <a:effectLst>
                  <a:outerShdw blurRad="38100" dist="38100" dir="2700000" algn="tl">
                    <a:srgbClr val="000000">
                      <a:alpha val="43137"/>
                    </a:srgbClr>
                  </a:outerShdw>
                </a:effectLst>
              </a:rPr>
              <a:t>) </a:t>
            </a:r>
            <a:r>
              <a:rPr lang="en-US" sz="1400" dirty="0" smtClean="0">
                <a:solidFill>
                  <a:schemeClr val="tx2"/>
                </a:solidFill>
                <a:effectLst>
                  <a:outerShdw blurRad="38100" dist="38100" dir="2700000" algn="tl">
                    <a:srgbClr val="000000">
                      <a:alpha val="43137"/>
                    </a:srgbClr>
                  </a:outerShdw>
                </a:effectLst>
              </a:rPr>
              <a:t>1953</a:t>
            </a:r>
            <a:endParaRPr lang="en-US" sz="1200" dirty="0" smtClean="0">
              <a:solidFill>
                <a:schemeClr val="tx2"/>
              </a:solidFill>
            </a:endParaRPr>
          </a:p>
        </p:txBody>
      </p:sp>
      <p:pic>
        <p:nvPicPr>
          <p:cNvPr id="19458" name="Picture 2"/>
          <p:cNvPicPr>
            <a:picLocks noChangeAspect="1" noChangeArrowheads="1"/>
          </p:cNvPicPr>
          <p:nvPr/>
        </p:nvPicPr>
        <p:blipFill>
          <a:blip r:embed="rId3" cstate="print"/>
          <a:srcRect/>
          <a:stretch>
            <a:fillRect/>
          </a:stretch>
        </p:blipFill>
        <p:spPr bwMode="auto">
          <a:xfrm>
            <a:off x="1149040" y="1474731"/>
            <a:ext cx="1950382" cy="1810335"/>
          </a:xfrm>
          <a:prstGeom prst="rect">
            <a:avLst/>
          </a:prstGeom>
          <a:noFill/>
          <a:ln w="9525">
            <a:noFill/>
            <a:miter lim="800000"/>
            <a:headEnd/>
            <a:tailEnd/>
          </a:ln>
          <a:effectLst/>
        </p:spPr>
      </p:pic>
      <p:pic>
        <p:nvPicPr>
          <p:cNvPr id="11"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2447" y="1474731"/>
            <a:ext cx="1630886" cy="18103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4" descr="Image result for rosalind frankli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H="1" flipV="1">
            <a:off x="4753334" y="1474731"/>
            <a:ext cx="2234556" cy="18103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ángulo redondeado 2"/>
          <p:cNvSpPr/>
          <p:nvPr/>
        </p:nvSpPr>
        <p:spPr bwMode="auto">
          <a:xfrm>
            <a:off x="1088205" y="1328747"/>
            <a:ext cx="7166584" cy="2088000"/>
          </a:xfrm>
          <a:prstGeom prst="roundRect">
            <a:avLst/>
          </a:prstGeom>
          <a:noFill/>
          <a:ln w="38100" cap="flat" cmpd="sng" algn="ctr">
            <a:solidFill>
              <a:schemeClr val="accent6">
                <a:lumMod val="40000"/>
                <a:lumOff val="6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
        <p:nvSpPr>
          <p:cNvPr id="14" name="Rectángulo redondeado 13"/>
          <p:cNvSpPr/>
          <p:nvPr/>
        </p:nvSpPr>
        <p:spPr bwMode="auto">
          <a:xfrm>
            <a:off x="1088205" y="4402147"/>
            <a:ext cx="7166584" cy="1836000"/>
          </a:xfrm>
          <a:prstGeom prst="roundRect">
            <a:avLst/>
          </a:prstGeom>
          <a:noFill/>
          <a:ln w="38100" cap="flat" cmpd="sng" algn="ctr">
            <a:solidFill>
              <a:schemeClr val="accent6">
                <a:lumMod val="40000"/>
                <a:lumOff val="6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pic>
        <p:nvPicPr>
          <p:cNvPr id="15" name="Picture 2" descr="Kary Mullis.jpg"/>
          <p:cNvPicPr>
            <a:picLocks noChangeAspect="1" noChangeArrowheads="1"/>
          </p:cNvPicPr>
          <p:nvPr/>
        </p:nvPicPr>
        <p:blipFill>
          <a:blip r:embed="rId6" cstate="print"/>
          <a:srcRect/>
          <a:stretch>
            <a:fillRect/>
          </a:stretch>
        </p:blipFill>
        <p:spPr bwMode="auto">
          <a:xfrm>
            <a:off x="1497579" y="4497806"/>
            <a:ext cx="1101688" cy="1631811"/>
          </a:xfrm>
          <a:prstGeom prst="rect">
            <a:avLst/>
          </a:prstGeom>
          <a:noFill/>
        </p:spPr>
      </p:pic>
      <p:pic>
        <p:nvPicPr>
          <p:cNvPr id="16" name="Picture 4" descr="Resultat d'imatges de taq polymerase"/>
          <p:cNvPicPr>
            <a:picLocks noChangeAspect="1" noChangeArrowheads="1"/>
          </p:cNvPicPr>
          <p:nvPr/>
        </p:nvPicPr>
        <p:blipFill>
          <a:blip r:embed="rId7" cstate="print"/>
          <a:srcRect/>
          <a:stretch>
            <a:fillRect/>
          </a:stretch>
        </p:blipFill>
        <p:spPr bwMode="auto">
          <a:xfrm>
            <a:off x="3395873" y="4504241"/>
            <a:ext cx="1525806" cy="1631811"/>
          </a:xfrm>
          <a:prstGeom prst="rect">
            <a:avLst/>
          </a:prstGeom>
          <a:noFill/>
        </p:spPr>
      </p:pic>
      <p:sp>
        <p:nvSpPr>
          <p:cNvPr id="17" name="6 CuadroTexto"/>
          <p:cNvSpPr txBox="1"/>
          <p:nvPr/>
        </p:nvSpPr>
        <p:spPr>
          <a:xfrm>
            <a:off x="6557592" y="5058537"/>
            <a:ext cx="1697198" cy="738664"/>
          </a:xfrm>
          <a:prstGeom prst="rect">
            <a:avLst/>
          </a:prstGeom>
          <a:noFill/>
        </p:spPr>
        <p:txBody>
          <a:bodyPr wrap="square" rtlCol="0">
            <a:spAutoFit/>
          </a:bodyPr>
          <a:lstStyle/>
          <a:p>
            <a:r>
              <a:rPr lang="en-US" sz="1400" dirty="0" smtClean="0">
                <a:solidFill>
                  <a:schemeClr val="bg1">
                    <a:lumMod val="50000"/>
                  </a:schemeClr>
                </a:solidFill>
                <a:effectLst>
                  <a:outerShdw blurRad="38100" dist="38100" dir="2700000" algn="tl">
                    <a:srgbClr val="000000">
                      <a:alpha val="43137"/>
                    </a:srgbClr>
                  </a:outerShdw>
                </a:effectLst>
              </a:rPr>
              <a:t>Polymerase Chain Reaction (PCR</a:t>
            </a:r>
            <a:r>
              <a:rPr lang="en-US" sz="1400" dirty="0" smtClean="0">
                <a:solidFill>
                  <a:schemeClr val="bg1">
                    <a:lumMod val="50000"/>
                  </a:schemeClr>
                </a:solidFill>
                <a:effectLst>
                  <a:outerShdw blurRad="38100" dist="38100" dir="2700000" algn="tl">
                    <a:srgbClr val="000000">
                      <a:alpha val="43137"/>
                    </a:srgbClr>
                  </a:outerShdw>
                </a:effectLst>
              </a:rPr>
              <a:t>)</a:t>
            </a:r>
          </a:p>
          <a:p>
            <a:r>
              <a:rPr lang="en-US" sz="1400" dirty="0" smtClean="0">
                <a:solidFill>
                  <a:schemeClr val="tx2"/>
                </a:solidFill>
                <a:effectLst>
                  <a:outerShdw blurRad="38100" dist="38100" dir="2700000" algn="tl">
                    <a:srgbClr val="000000">
                      <a:alpha val="43137"/>
                    </a:srgbClr>
                  </a:outerShdw>
                </a:effectLst>
              </a:rPr>
              <a:t>1983</a:t>
            </a:r>
            <a:endParaRPr lang="en-US" sz="1400" dirty="0" smtClean="0">
              <a:solidFill>
                <a:schemeClr val="tx2"/>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a:lnSpc>
                <a:spcPct val="150000"/>
              </a:lnSpc>
              <a:buFont typeface="+mj-lt"/>
              <a:buAutoNum type="arabicPeriod" startAt="5"/>
            </a:pPr>
            <a:r>
              <a:rPr lang="en-GB" dirty="0" smtClean="0">
                <a:ea typeface="ＭＳ Ｐゴシック" pitchFamily="34" charset="-128"/>
              </a:rPr>
              <a:t>Sequencing Generation face to face</a:t>
            </a:r>
          </a:p>
        </p:txBody>
      </p:sp>
      <p:pic>
        <p:nvPicPr>
          <p:cNvPr id="39938" name="Picture 2"/>
          <p:cNvPicPr>
            <a:picLocks noChangeAspect="1" noChangeArrowheads="1"/>
          </p:cNvPicPr>
          <p:nvPr/>
        </p:nvPicPr>
        <p:blipFill>
          <a:blip r:embed="rId2" cstate="print"/>
          <a:srcRect/>
          <a:stretch>
            <a:fillRect/>
          </a:stretch>
        </p:blipFill>
        <p:spPr bwMode="auto">
          <a:xfrm>
            <a:off x="586215" y="1255594"/>
            <a:ext cx="8105775" cy="4905944"/>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701225" y="6182009"/>
            <a:ext cx="3781425" cy="171450"/>
          </a:xfrm>
          <a:prstGeom prst="rect">
            <a:avLst/>
          </a:prstGeom>
          <a:noFill/>
          <a:ln w="9525">
            <a:noFill/>
            <a:miter lim="800000"/>
            <a:headEnd/>
            <a:tailEnd/>
          </a:ln>
        </p:spPr>
      </p:pic>
      <p:sp>
        <p:nvSpPr>
          <p:cNvPr id="5" name="4 Rectángulo redondeado"/>
          <p:cNvSpPr/>
          <p:nvPr/>
        </p:nvSpPr>
        <p:spPr bwMode="auto">
          <a:xfrm>
            <a:off x="554181" y="3823852"/>
            <a:ext cx="8021783" cy="468000"/>
          </a:xfrm>
          <a:prstGeom prst="roundRect">
            <a:avLst/>
          </a:prstGeom>
          <a:noFill/>
          <a:ln w="28575" cap="flat" cmpd="sng" algn="ctr">
            <a:solidFill>
              <a:srgbClr val="990099"/>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8 CuadroTexto"/>
          <p:cNvSpPr txBox="1">
            <a:spLocks noChangeArrowheads="1"/>
          </p:cNvSpPr>
          <p:nvPr/>
        </p:nvSpPr>
        <p:spPr bwMode="auto">
          <a:xfrm>
            <a:off x="428625" y="1219200"/>
            <a:ext cx="1889125" cy="261938"/>
          </a:xfrm>
          <a:prstGeom prst="rect">
            <a:avLst/>
          </a:prstGeom>
          <a:noFill/>
          <a:ln w="9525">
            <a:noFill/>
            <a:miter lim="800000"/>
            <a:headEnd/>
            <a:tailEnd/>
          </a:ln>
        </p:spPr>
        <p:txBody>
          <a:bodyPr>
            <a:spAutoFit/>
          </a:bodyPr>
          <a:lstStyle/>
          <a:p>
            <a:r>
              <a:rPr lang="es-ES" sz="1000" b="1" u="none" dirty="0"/>
              <a:t>1. </a:t>
            </a:r>
            <a:r>
              <a:rPr lang="es-ES" sz="1100" b="1" u="none" dirty="0" smtClean="0"/>
              <a:t>DNA </a:t>
            </a:r>
            <a:r>
              <a:rPr lang="es-ES" sz="1100" b="1" u="none" dirty="0" err="1" smtClean="0"/>
              <a:t>fragmentation</a:t>
            </a:r>
            <a:r>
              <a:rPr lang="es-ES" sz="1100" b="1" u="none" dirty="0" smtClean="0"/>
              <a:t>.</a:t>
            </a:r>
            <a:endParaRPr lang="es-ES" sz="1000" b="1" u="none" dirty="0"/>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blip>
          <a:srcRect t="4086" b="79745"/>
          <a:stretch>
            <a:fillRect/>
          </a:stretch>
        </p:blipFill>
        <p:spPr bwMode="auto">
          <a:xfrm>
            <a:off x="755650" y="1573214"/>
            <a:ext cx="1762125" cy="581025"/>
          </a:xfrm>
          <a:prstGeom prst="rect">
            <a:avLst/>
          </a:prstGeom>
          <a:noFill/>
          <a:ln w="9525">
            <a:noFill/>
            <a:miter lim="800000"/>
            <a:headEnd/>
            <a:tailEnd/>
          </a:ln>
        </p:spPr>
      </p:pic>
      <p:sp>
        <p:nvSpPr>
          <p:cNvPr id="5" name="8 CuadroTexto"/>
          <p:cNvSpPr txBox="1">
            <a:spLocks noChangeArrowheads="1"/>
          </p:cNvSpPr>
          <p:nvPr/>
        </p:nvSpPr>
        <p:spPr bwMode="auto">
          <a:xfrm>
            <a:off x="6376988" y="1219200"/>
            <a:ext cx="2000250" cy="261938"/>
          </a:xfrm>
          <a:prstGeom prst="rect">
            <a:avLst/>
          </a:prstGeom>
          <a:noFill/>
          <a:ln w="9525">
            <a:noFill/>
            <a:miter lim="800000"/>
            <a:headEnd/>
            <a:tailEnd/>
          </a:ln>
        </p:spPr>
        <p:txBody>
          <a:bodyPr>
            <a:spAutoFit/>
          </a:bodyPr>
          <a:lstStyle/>
          <a:p>
            <a:r>
              <a:rPr lang="es-ES" sz="1100" b="1" u="none" dirty="0"/>
              <a:t>1. </a:t>
            </a:r>
            <a:r>
              <a:rPr lang="es-ES" sz="1100" b="1" u="none" dirty="0" smtClean="0"/>
              <a:t> DNA </a:t>
            </a:r>
            <a:r>
              <a:rPr lang="es-ES" sz="1100" b="1" u="none" dirty="0" err="1" smtClean="0"/>
              <a:t>fragmentation</a:t>
            </a:r>
            <a:endParaRPr lang="es-ES" sz="1100" b="1" u="none" dirty="0"/>
          </a:p>
        </p:txBody>
      </p:sp>
      <p:pic>
        <p:nvPicPr>
          <p:cNvPr id="6" name="Picture 2"/>
          <p:cNvPicPr>
            <a:picLocks noChangeAspect="1" noChangeArrowheads="1"/>
          </p:cNvPicPr>
          <p:nvPr/>
        </p:nvPicPr>
        <p:blipFill>
          <a:blip r:embed="rId3" cstate="print">
            <a:clrChange>
              <a:clrFrom>
                <a:srgbClr val="FFFFFF"/>
              </a:clrFrom>
              <a:clrTo>
                <a:srgbClr val="FFFFFF">
                  <a:alpha val="0"/>
                </a:srgbClr>
              </a:clrTo>
            </a:clrChange>
          </a:blip>
          <a:srcRect t="4086" b="79745"/>
          <a:stretch>
            <a:fillRect/>
          </a:stretch>
        </p:blipFill>
        <p:spPr bwMode="auto">
          <a:xfrm>
            <a:off x="4289426" y="1573214"/>
            <a:ext cx="1762125" cy="581025"/>
          </a:xfrm>
          <a:prstGeom prst="rect">
            <a:avLst/>
          </a:prstGeom>
          <a:noFill/>
          <a:ln w="9525">
            <a:noFill/>
            <a:miter lim="800000"/>
            <a:headEnd/>
            <a:tailEnd/>
          </a:ln>
        </p:spPr>
      </p:pic>
      <p:sp>
        <p:nvSpPr>
          <p:cNvPr id="7" name="10 CuadroTexto"/>
          <p:cNvSpPr txBox="1">
            <a:spLocks noChangeArrowheads="1"/>
          </p:cNvSpPr>
          <p:nvPr/>
        </p:nvSpPr>
        <p:spPr bwMode="auto">
          <a:xfrm>
            <a:off x="428625" y="2271713"/>
            <a:ext cx="2890838" cy="600164"/>
          </a:xfrm>
          <a:prstGeom prst="rect">
            <a:avLst/>
          </a:prstGeom>
          <a:noFill/>
          <a:ln w="9525">
            <a:noFill/>
            <a:miter lim="800000"/>
            <a:headEnd/>
            <a:tailEnd/>
          </a:ln>
        </p:spPr>
        <p:txBody>
          <a:bodyPr>
            <a:spAutoFit/>
          </a:bodyPr>
          <a:lstStyle/>
          <a:p>
            <a:r>
              <a:rPr lang="es-ES" sz="1100" b="1" u="none" dirty="0"/>
              <a:t>2</a:t>
            </a:r>
            <a:r>
              <a:rPr lang="es-ES" sz="1100" b="1" u="none" dirty="0" smtClean="0"/>
              <a:t>. Vector </a:t>
            </a:r>
            <a:r>
              <a:rPr lang="es-ES" sz="1100" b="1" u="none" dirty="0" err="1" smtClean="0"/>
              <a:t>cloning</a:t>
            </a:r>
            <a:r>
              <a:rPr lang="es-ES" sz="1100" b="1" u="none" dirty="0" smtClean="0"/>
              <a:t>, </a:t>
            </a:r>
            <a:r>
              <a:rPr lang="es-ES" sz="1100" b="1" u="none" dirty="0" err="1" smtClean="0"/>
              <a:t>bacterial</a:t>
            </a:r>
            <a:r>
              <a:rPr lang="es-ES" sz="1100" b="1" u="none" dirty="0" smtClean="0"/>
              <a:t> </a:t>
            </a:r>
            <a:r>
              <a:rPr lang="es-ES" sz="1100" b="1" u="none" dirty="0" err="1" smtClean="0"/>
              <a:t>transformation</a:t>
            </a:r>
            <a:r>
              <a:rPr lang="es-ES" sz="1100" b="1" u="none" dirty="0" smtClean="0"/>
              <a:t> and </a:t>
            </a:r>
            <a:r>
              <a:rPr lang="es-ES" sz="1100" b="1" u="none" dirty="0" err="1" smtClean="0"/>
              <a:t>growth</a:t>
            </a:r>
            <a:r>
              <a:rPr lang="es-ES" sz="1100" b="1" u="none" dirty="0" smtClean="0"/>
              <a:t>, DNA </a:t>
            </a:r>
            <a:r>
              <a:rPr lang="es-ES" sz="1100" b="1" u="none" dirty="0" err="1" smtClean="0"/>
              <a:t>isolation</a:t>
            </a:r>
            <a:r>
              <a:rPr lang="es-ES" sz="1100" b="1" u="none" dirty="0" smtClean="0"/>
              <a:t> and </a:t>
            </a:r>
            <a:r>
              <a:rPr lang="es-ES" sz="1100" b="1" u="none" dirty="0" err="1" smtClean="0"/>
              <a:t>purification</a:t>
            </a:r>
            <a:endParaRPr lang="es-ES" sz="1100" b="1" u="none" dirty="0"/>
          </a:p>
        </p:txBody>
      </p:sp>
      <p:pic>
        <p:nvPicPr>
          <p:cNvPr id="8" name="Picture 2"/>
          <p:cNvPicPr>
            <a:picLocks noChangeAspect="1" noChangeArrowheads="1"/>
          </p:cNvPicPr>
          <p:nvPr/>
        </p:nvPicPr>
        <p:blipFill>
          <a:blip r:embed="rId3" cstate="print">
            <a:clrChange>
              <a:clrFrom>
                <a:srgbClr val="FFFFFF"/>
              </a:clrFrom>
              <a:clrTo>
                <a:srgbClr val="FFFFFF">
                  <a:alpha val="0"/>
                </a:srgbClr>
              </a:clrTo>
            </a:clrChange>
          </a:blip>
          <a:srcRect l="52779" t="23161" r="13889" b="60490"/>
          <a:stretch>
            <a:fillRect/>
          </a:stretch>
        </p:blipFill>
        <p:spPr bwMode="auto">
          <a:xfrm>
            <a:off x="2738438" y="2871790"/>
            <a:ext cx="509587" cy="509587"/>
          </a:xfrm>
          <a:prstGeom prst="rect">
            <a:avLst/>
          </a:prstGeom>
          <a:noFill/>
          <a:ln w="9525">
            <a:noFill/>
            <a:miter lim="800000"/>
            <a:headEnd/>
            <a:tailEnd/>
          </a:ln>
        </p:spPr>
      </p:pic>
      <p:pic>
        <p:nvPicPr>
          <p:cNvPr id="9"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1147764" y="2909888"/>
            <a:ext cx="177800" cy="19526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576263" y="2909888"/>
            <a:ext cx="177800" cy="195262"/>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862013" y="2909888"/>
            <a:ext cx="177800" cy="195262"/>
          </a:xfrm>
          <a:prstGeom prst="rect">
            <a:avLst/>
          </a:prstGeom>
          <a:noFill/>
          <a:ln w="9525">
            <a:noFill/>
            <a:miter lim="800000"/>
            <a:headEnd/>
            <a:tailEnd/>
          </a:ln>
        </p:spPr>
      </p:pic>
      <p:pic>
        <p:nvPicPr>
          <p:cNvPr id="12"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1433514" y="2909888"/>
            <a:ext cx="177800" cy="195262"/>
          </a:xfrm>
          <a:prstGeom prst="rect">
            <a:avLst/>
          </a:prstGeom>
          <a:noFill/>
          <a:ln w="9525">
            <a:noFill/>
            <a:miter lim="800000"/>
            <a:headEnd/>
            <a:tailEnd/>
          </a:ln>
        </p:spPr>
      </p:pic>
      <p:pic>
        <p:nvPicPr>
          <p:cNvPr id="13"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714375" y="3143252"/>
            <a:ext cx="177800" cy="195263"/>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928689" y="3143252"/>
            <a:ext cx="177800" cy="195263"/>
          </a:xfrm>
          <a:prstGeom prst="rect">
            <a:avLst/>
          </a:prstGeom>
          <a:noFill/>
          <a:ln w="9525">
            <a:noFill/>
            <a:miter lim="800000"/>
            <a:headEnd/>
            <a:tailEnd/>
          </a:ln>
        </p:spPr>
      </p:pic>
      <p:pic>
        <p:nvPicPr>
          <p:cNvPr id="15" name="Picture 2"/>
          <p:cNvPicPr>
            <a:picLocks noChangeAspect="1" noChangeArrowheads="1"/>
          </p:cNvPicPr>
          <p:nvPr/>
        </p:nvPicPr>
        <p:blipFill>
          <a:blip r:embed="rId4" cstate="print">
            <a:clrChange>
              <a:clrFrom>
                <a:srgbClr val="FFFFFF"/>
              </a:clrFrom>
              <a:clrTo>
                <a:srgbClr val="FFFFFF">
                  <a:alpha val="0"/>
                </a:srgbClr>
              </a:clrTo>
            </a:clrChange>
          </a:blip>
          <a:srcRect l="11111" t="23161" r="58333" b="60490"/>
          <a:stretch>
            <a:fillRect/>
          </a:stretch>
        </p:blipFill>
        <p:spPr bwMode="auto">
          <a:xfrm>
            <a:off x="1143001" y="3143252"/>
            <a:ext cx="177800" cy="195263"/>
          </a:xfrm>
          <a:prstGeom prst="rect">
            <a:avLst/>
          </a:prstGeom>
          <a:noFill/>
          <a:ln w="9525">
            <a:noFill/>
            <a:miter lim="800000"/>
            <a:headEnd/>
            <a:tailEnd/>
          </a:ln>
        </p:spPr>
      </p:pic>
      <p:grpSp>
        <p:nvGrpSpPr>
          <p:cNvPr id="2" name="31 Grupo"/>
          <p:cNvGrpSpPr>
            <a:grpSpLocks/>
          </p:cNvGrpSpPr>
          <p:nvPr/>
        </p:nvGrpSpPr>
        <p:grpSpPr bwMode="auto">
          <a:xfrm>
            <a:off x="1928813" y="2928940"/>
            <a:ext cx="212726" cy="147637"/>
            <a:chOff x="4857752" y="2571744"/>
            <a:chExt cx="785818" cy="428628"/>
          </a:xfrm>
        </p:grpSpPr>
        <p:sp>
          <p:nvSpPr>
            <p:cNvPr id="17" name="29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18"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cxnSp>
        <p:nvCxnSpPr>
          <p:cNvPr id="19" name="28 Conector recto de flecha"/>
          <p:cNvCxnSpPr>
            <a:cxnSpLocks noChangeShapeType="1"/>
          </p:cNvCxnSpPr>
          <p:nvPr/>
        </p:nvCxnSpPr>
        <p:spPr bwMode="auto">
          <a:xfrm>
            <a:off x="1571626" y="3143250"/>
            <a:ext cx="203200" cy="1588"/>
          </a:xfrm>
          <a:prstGeom prst="straightConnector1">
            <a:avLst/>
          </a:prstGeom>
          <a:noFill/>
          <a:ln w="9525" algn="ctr">
            <a:solidFill>
              <a:schemeClr val="tx1"/>
            </a:solidFill>
            <a:round/>
            <a:headEnd/>
            <a:tailEnd type="arrow" w="med" len="med"/>
          </a:ln>
        </p:spPr>
      </p:cxnSp>
      <p:grpSp>
        <p:nvGrpSpPr>
          <p:cNvPr id="16" name="32 Grupo"/>
          <p:cNvGrpSpPr>
            <a:grpSpLocks/>
          </p:cNvGrpSpPr>
          <p:nvPr/>
        </p:nvGrpSpPr>
        <p:grpSpPr bwMode="auto">
          <a:xfrm>
            <a:off x="2214563" y="2967040"/>
            <a:ext cx="212726" cy="147637"/>
            <a:chOff x="4857752" y="2571744"/>
            <a:chExt cx="785818" cy="428628"/>
          </a:xfrm>
        </p:grpSpPr>
        <p:sp>
          <p:nvSpPr>
            <p:cNvPr id="21" name="33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22"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grpSp>
        <p:nvGrpSpPr>
          <p:cNvPr id="20" name="35 Grupo"/>
          <p:cNvGrpSpPr>
            <a:grpSpLocks/>
          </p:cNvGrpSpPr>
          <p:nvPr/>
        </p:nvGrpSpPr>
        <p:grpSpPr bwMode="auto">
          <a:xfrm>
            <a:off x="1928813" y="3143250"/>
            <a:ext cx="212726" cy="147638"/>
            <a:chOff x="4857752" y="2571744"/>
            <a:chExt cx="785818" cy="428628"/>
          </a:xfrm>
        </p:grpSpPr>
        <p:sp>
          <p:nvSpPr>
            <p:cNvPr id="24" name="36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25"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grpSp>
        <p:nvGrpSpPr>
          <p:cNvPr id="23" name="38 Grupo"/>
          <p:cNvGrpSpPr>
            <a:grpSpLocks/>
          </p:cNvGrpSpPr>
          <p:nvPr/>
        </p:nvGrpSpPr>
        <p:grpSpPr bwMode="auto">
          <a:xfrm>
            <a:off x="2214563" y="3214690"/>
            <a:ext cx="212726" cy="147637"/>
            <a:chOff x="4857752" y="2571744"/>
            <a:chExt cx="785818" cy="428628"/>
          </a:xfrm>
        </p:grpSpPr>
        <p:sp>
          <p:nvSpPr>
            <p:cNvPr id="27" name="39 Rectángulo redondeado"/>
            <p:cNvSpPr>
              <a:spLocks noChangeArrowheads="1"/>
            </p:cNvSpPr>
            <p:nvPr/>
          </p:nvSpPr>
          <p:spPr bwMode="auto">
            <a:xfrm>
              <a:off x="4857752" y="2571744"/>
              <a:ext cx="785818" cy="428628"/>
            </a:xfrm>
            <a:prstGeom prst="roundRect">
              <a:avLst>
                <a:gd name="adj" fmla="val 16667"/>
              </a:avLst>
            </a:prstGeom>
            <a:solidFill>
              <a:schemeClr val="bg1"/>
            </a:solidFill>
            <a:ln w="9525" algn="ctr">
              <a:solidFill>
                <a:schemeClr val="tx1"/>
              </a:solidFill>
              <a:round/>
              <a:headEnd/>
              <a:tailEnd/>
            </a:ln>
          </p:spPr>
          <p:txBody>
            <a:bodyPr wrap="none"/>
            <a:lstStyle/>
            <a:p>
              <a:endParaRPr lang="ca-ES" sz="1000" u="none"/>
            </a:p>
          </p:txBody>
        </p:sp>
        <p:pic>
          <p:nvPicPr>
            <p:cNvPr id="28" name="Picture 2"/>
            <p:cNvPicPr>
              <a:picLocks noChangeAspect="1" noChangeArrowheads="1"/>
            </p:cNvPicPr>
            <p:nvPr/>
          </p:nvPicPr>
          <p:blipFill>
            <a:blip r:embed="rId5" cstate="print">
              <a:clrChange>
                <a:clrFrom>
                  <a:srgbClr val="FFFFFF"/>
                </a:clrFrom>
                <a:clrTo>
                  <a:srgbClr val="FFFFFF">
                    <a:alpha val="0"/>
                  </a:srgbClr>
                </a:clrTo>
              </a:clrChange>
            </a:blip>
            <a:srcRect l="11111" t="23161" r="58333" b="60490"/>
            <a:stretch>
              <a:fillRect/>
            </a:stretch>
          </p:blipFill>
          <p:spPr bwMode="auto">
            <a:xfrm>
              <a:off x="4929190" y="2617782"/>
              <a:ext cx="315782" cy="344490"/>
            </a:xfrm>
            <a:prstGeom prst="rect">
              <a:avLst/>
            </a:prstGeom>
            <a:noFill/>
            <a:ln w="9525">
              <a:noFill/>
              <a:miter lim="800000"/>
              <a:headEnd/>
              <a:tailEnd/>
            </a:ln>
          </p:spPr>
        </p:pic>
      </p:grpSp>
      <p:cxnSp>
        <p:nvCxnSpPr>
          <p:cNvPr id="29" name="41 Conector recto de flecha"/>
          <p:cNvCxnSpPr>
            <a:cxnSpLocks noChangeShapeType="1"/>
          </p:cNvCxnSpPr>
          <p:nvPr/>
        </p:nvCxnSpPr>
        <p:spPr bwMode="auto">
          <a:xfrm>
            <a:off x="2500313" y="3143250"/>
            <a:ext cx="203200" cy="1588"/>
          </a:xfrm>
          <a:prstGeom prst="straightConnector1">
            <a:avLst/>
          </a:prstGeom>
          <a:noFill/>
          <a:ln w="9525" algn="ctr">
            <a:solidFill>
              <a:schemeClr val="tx1"/>
            </a:solidFill>
            <a:round/>
            <a:headEnd/>
            <a:tailEnd type="arrow" w="med" len="med"/>
          </a:ln>
        </p:spPr>
      </p:cxnSp>
      <p:sp>
        <p:nvSpPr>
          <p:cNvPr id="30" name="10 CuadroTexto"/>
          <p:cNvSpPr txBox="1">
            <a:spLocks noChangeArrowheads="1"/>
          </p:cNvSpPr>
          <p:nvPr/>
        </p:nvSpPr>
        <p:spPr bwMode="auto">
          <a:xfrm>
            <a:off x="3542556" y="2271715"/>
            <a:ext cx="2428875" cy="430887"/>
          </a:xfrm>
          <a:prstGeom prst="rect">
            <a:avLst/>
          </a:prstGeom>
          <a:noFill/>
          <a:ln w="9525">
            <a:noFill/>
            <a:miter lim="800000"/>
            <a:headEnd/>
            <a:tailEnd/>
          </a:ln>
        </p:spPr>
        <p:txBody>
          <a:bodyPr>
            <a:spAutoFit/>
          </a:bodyPr>
          <a:lstStyle/>
          <a:p>
            <a:r>
              <a:rPr lang="es-ES" sz="1100" b="1" u="none" dirty="0"/>
              <a:t>2</a:t>
            </a:r>
            <a:r>
              <a:rPr lang="es-ES" sz="1100" b="1" u="none" dirty="0" smtClean="0"/>
              <a:t>. In vitro </a:t>
            </a:r>
            <a:r>
              <a:rPr lang="es-ES" sz="1100" b="1" u="none" dirty="0" err="1" smtClean="0"/>
              <a:t>adaptor</a:t>
            </a:r>
            <a:r>
              <a:rPr lang="es-ES" sz="1100" b="1" u="none" dirty="0" smtClean="0"/>
              <a:t> </a:t>
            </a:r>
            <a:r>
              <a:rPr lang="es-ES" sz="1100" b="1" u="none" dirty="0" err="1" smtClean="0"/>
              <a:t>ligation</a:t>
            </a:r>
            <a:r>
              <a:rPr lang="es-ES" sz="1100" b="1" dirty="0" smtClean="0"/>
              <a:t> + </a:t>
            </a:r>
            <a:r>
              <a:rPr lang="es-ES" sz="1100" b="1" dirty="0" err="1" smtClean="0"/>
              <a:t>clonal</a:t>
            </a:r>
            <a:r>
              <a:rPr lang="es-ES" sz="1100" b="1" dirty="0" smtClean="0"/>
              <a:t> </a:t>
            </a:r>
            <a:r>
              <a:rPr lang="es-ES" sz="1100" b="1" dirty="0" err="1" smtClean="0"/>
              <a:t>amplification</a:t>
            </a:r>
            <a:endParaRPr lang="es-ES" sz="1100" b="1" dirty="0"/>
          </a:p>
        </p:txBody>
      </p:sp>
      <p:sp>
        <p:nvSpPr>
          <p:cNvPr id="31" name="15 CuadroTexto"/>
          <p:cNvSpPr txBox="1">
            <a:spLocks noChangeArrowheads="1"/>
          </p:cNvSpPr>
          <p:nvPr/>
        </p:nvSpPr>
        <p:spPr bwMode="auto">
          <a:xfrm>
            <a:off x="428625" y="3571876"/>
            <a:ext cx="1928812" cy="600164"/>
          </a:xfrm>
          <a:prstGeom prst="rect">
            <a:avLst/>
          </a:prstGeom>
          <a:noFill/>
          <a:ln w="9525">
            <a:noFill/>
            <a:miter lim="800000"/>
            <a:headEnd/>
            <a:tailEnd/>
          </a:ln>
        </p:spPr>
        <p:txBody>
          <a:bodyPr>
            <a:spAutoFit/>
          </a:bodyPr>
          <a:lstStyle/>
          <a:p>
            <a:r>
              <a:rPr lang="es-ES" sz="1100" b="1" u="none" dirty="0"/>
              <a:t>3. </a:t>
            </a:r>
            <a:r>
              <a:rPr lang="es-ES" sz="1100" b="1" u="none" dirty="0" err="1" smtClean="0"/>
              <a:t>Sequencing</a:t>
            </a:r>
            <a:r>
              <a:rPr lang="es-ES" sz="1100" b="1" u="none" dirty="0" smtClean="0"/>
              <a:t> (</a:t>
            </a:r>
            <a:r>
              <a:rPr lang="es-ES" sz="1100" b="1" u="none" dirty="0" err="1" smtClean="0"/>
              <a:t>chain-terminating</a:t>
            </a:r>
            <a:r>
              <a:rPr lang="es-ES" sz="1100" b="1" u="none" dirty="0" smtClean="0"/>
              <a:t> </a:t>
            </a:r>
            <a:r>
              <a:rPr lang="es-ES" sz="1100" b="1" u="none" dirty="0" err="1" smtClean="0"/>
              <a:t>ddnucleotides</a:t>
            </a:r>
            <a:r>
              <a:rPr lang="es-ES" sz="1100" b="1" u="none" dirty="0" smtClean="0"/>
              <a:t>)</a:t>
            </a:r>
            <a:endParaRPr lang="es-ES" sz="1100" b="1" u="none" dirty="0"/>
          </a:p>
        </p:txBody>
      </p:sp>
      <p:pic>
        <p:nvPicPr>
          <p:cNvPr id="32" name="Picture 48" descr="Archivo:CE Basic esp.jpg">
            <a:hlinkClick r:id="rId6"/>
          </p:cNvPr>
          <p:cNvPicPr>
            <a:picLocks noChangeAspect="1" noChangeArrowheads="1"/>
          </p:cNvPicPr>
          <p:nvPr/>
        </p:nvPicPr>
        <p:blipFill>
          <a:blip r:embed="rId7" cstate="print">
            <a:clrChange>
              <a:clrFrom>
                <a:srgbClr val="FFFFFF"/>
              </a:clrFrom>
              <a:clrTo>
                <a:srgbClr val="FFFFFF">
                  <a:alpha val="0"/>
                </a:srgbClr>
              </a:clrTo>
            </a:clrChange>
            <a:lum bright="-40000"/>
          </a:blip>
          <a:srcRect/>
          <a:stretch>
            <a:fillRect/>
          </a:stretch>
        </p:blipFill>
        <p:spPr bwMode="auto">
          <a:xfrm>
            <a:off x="1071564" y="5500690"/>
            <a:ext cx="1851025" cy="1119187"/>
          </a:xfrm>
          <a:prstGeom prst="rect">
            <a:avLst/>
          </a:prstGeom>
          <a:noFill/>
          <a:ln w="9525">
            <a:noFill/>
            <a:miter lim="800000"/>
            <a:headEnd/>
            <a:tailEnd/>
          </a:ln>
        </p:spPr>
      </p:pic>
      <p:pic>
        <p:nvPicPr>
          <p:cNvPr id="33" name="Picture 2"/>
          <p:cNvPicPr>
            <a:picLocks noChangeAspect="1" noChangeArrowheads="1"/>
          </p:cNvPicPr>
          <p:nvPr/>
        </p:nvPicPr>
        <p:blipFill>
          <a:blip r:embed="rId3" cstate="print"/>
          <a:srcRect l="37721" t="85851" r="6004" b="343"/>
          <a:stretch>
            <a:fillRect/>
          </a:stretch>
        </p:blipFill>
        <p:spPr bwMode="auto">
          <a:xfrm>
            <a:off x="2357439" y="5537200"/>
            <a:ext cx="663575" cy="330200"/>
          </a:xfrm>
          <a:prstGeom prst="rect">
            <a:avLst/>
          </a:prstGeom>
          <a:noFill/>
          <a:ln w="9525">
            <a:noFill/>
            <a:miter lim="800000"/>
            <a:headEnd/>
            <a:tailEnd/>
          </a:ln>
        </p:spPr>
      </p:pic>
      <p:sp>
        <p:nvSpPr>
          <p:cNvPr id="34" name="49 CuadroTexto"/>
          <p:cNvSpPr txBox="1">
            <a:spLocks noChangeArrowheads="1"/>
          </p:cNvSpPr>
          <p:nvPr/>
        </p:nvSpPr>
        <p:spPr bwMode="auto">
          <a:xfrm>
            <a:off x="2286000" y="5715000"/>
            <a:ext cx="1000125" cy="215900"/>
          </a:xfrm>
          <a:prstGeom prst="rect">
            <a:avLst/>
          </a:prstGeom>
          <a:noFill/>
          <a:ln w="9525">
            <a:noFill/>
            <a:miter lim="800000"/>
            <a:headEnd/>
            <a:tailEnd/>
          </a:ln>
        </p:spPr>
        <p:txBody>
          <a:bodyPr>
            <a:spAutoFit/>
          </a:bodyPr>
          <a:lstStyle/>
          <a:p>
            <a:r>
              <a:rPr lang="es-ES" sz="800" u="none"/>
              <a:t>CTATGCTCG</a:t>
            </a:r>
          </a:p>
        </p:txBody>
      </p:sp>
      <p:pic>
        <p:nvPicPr>
          <p:cNvPr id="35" name="Picture 2"/>
          <p:cNvPicPr>
            <a:picLocks noChangeAspect="1" noChangeArrowheads="1"/>
          </p:cNvPicPr>
          <p:nvPr/>
        </p:nvPicPr>
        <p:blipFill>
          <a:blip r:embed="rId3" cstate="print">
            <a:clrChange>
              <a:clrFrom>
                <a:srgbClr val="FFFFFF"/>
              </a:clrFrom>
              <a:clrTo>
                <a:srgbClr val="FFFFFF">
                  <a:alpha val="0"/>
                </a:srgbClr>
              </a:clrTo>
            </a:clrChange>
            <a:lum bright="-20000" contrast="-40000"/>
          </a:blip>
          <a:srcRect l="41667" t="47684" b="27248"/>
          <a:stretch>
            <a:fillRect/>
          </a:stretch>
        </p:blipFill>
        <p:spPr bwMode="auto">
          <a:xfrm>
            <a:off x="1643063" y="3857627"/>
            <a:ext cx="1285876" cy="1128713"/>
          </a:xfrm>
          <a:prstGeom prst="rect">
            <a:avLst/>
          </a:prstGeom>
          <a:noFill/>
          <a:ln w="9525">
            <a:noFill/>
            <a:miter lim="800000"/>
            <a:headEnd/>
            <a:tailEnd/>
          </a:ln>
        </p:spPr>
      </p:pic>
      <p:sp>
        <p:nvSpPr>
          <p:cNvPr id="36" name="52 CuadroTexto"/>
          <p:cNvSpPr txBox="1">
            <a:spLocks noChangeArrowheads="1"/>
          </p:cNvSpPr>
          <p:nvPr/>
        </p:nvSpPr>
        <p:spPr bwMode="auto">
          <a:xfrm>
            <a:off x="490538" y="4081463"/>
            <a:ext cx="1249362" cy="369332"/>
          </a:xfrm>
          <a:prstGeom prst="rect">
            <a:avLst/>
          </a:prstGeom>
          <a:noFill/>
          <a:ln w="9525">
            <a:noFill/>
            <a:miter lim="800000"/>
            <a:headEnd/>
            <a:tailEnd/>
          </a:ln>
        </p:spPr>
        <p:txBody>
          <a:bodyPr>
            <a:spAutoFit/>
          </a:bodyPr>
          <a:lstStyle/>
          <a:p>
            <a:r>
              <a:rPr lang="es-ES" sz="900" u="none" dirty="0" err="1" smtClean="0">
                <a:solidFill>
                  <a:schemeClr val="bg1">
                    <a:lumMod val="50000"/>
                  </a:schemeClr>
                </a:solidFill>
              </a:rPr>
              <a:t>ssDNA</a:t>
            </a:r>
            <a:endParaRPr lang="es-ES" sz="900" u="none" dirty="0" smtClean="0">
              <a:solidFill>
                <a:schemeClr val="bg1">
                  <a:lumMod val="50000"/>
                </a:schemeClr>
              </a:solidFill>
            </a:endParaRPr>
          </a:p>
          <a:p>
            <a:r>
              <a:rPr lang="es-ES" sz="900" dirty="0" smtClean="0">
                <a:solidFill>
                  <a:schemeClr val="bg1">
                    <a:lumMod val="50000"/>
                  </a:schemeClr>
                </a:solidFill>
              </a:rPr>
              <a:t>DNA primer</a:t>
            </a:r>
            <a:endParaRPr lang="es-ES" sz="900" u="none" dirty="0">
              <a:solidFill>
                <a:schemeClr val="bg1">
                  <a:lumMod val="50000"/>
                </a:schemeClr>
              </a:solidFill>
            </a:endParaRPr>
          </a:p>
        </p:txBody>
      </p:sp>
      <p:sp>
        <p:nvSpPr>
          <p:cNvPr id="37" name="55 CuadroTexto"/>
          <p:cNvSpPr txBox="1">
            <a:spLocks noChangeArrowheads="1"/>
          </p:cNvSpPr>
          <p:nvPr/>
        </p:nvSpPr>
        <p:spPr bwMode="auto">
          <a:xfrm>
            <a:off x="485777" y="4357690"/>
            <a:ext cx="1335088" cy="507831"/>
          </a:xfrm>
          <a:prstGeom prst="rect">
            <a:avLst/>
          </a:prstGeom>
          <a:noFill/>
          <a:ln w="9525">
            <a:noFill/>
            <a:miter lim="800000"/>
            <a:headEnd/>
            <a:tailEnd/>
          </a:ln>
        </p:spPr>
        <p:txBody>
          <a:bodyPr wrap="square">
            <a:spAutoFit/>
          </a:bodyPr>
          <a:lstStyle/>
          <a:p>
            <a:r>
              <a:rPr lang="es-ES" sz="900" u="none" dirty="0" err="1" smtClean="0">
                <a:solidFill>
                  <a:schemeClr val="bg1">
                    <a:lumMod val="50000"/>
                  </a:schemeClr>
                </a:solidFill>
              </a:rPr>
              <a:t>Polimerase</a:t>
            </a:r>
            <a:endParaRPr lang="es-ES" sz="900" u="none" dirty="0" smtClean="0">
              <a:solidFill>
                <a:schemeClr val="bg1">
                  <a:lumMod val="50000"/>
                </a:schemeClr>
              </a:solidFill>
            </a:endParaRPr>
          </a:p>
          <a:p>
            <a:r>
              <a:rPr lang="es-ES" sz="900" u="none" dirty="0" err="1" smtClean="0">
                <a:solidFill>
                  <a:schemeClr val="bg1">
                    <a:lumMod val="50000"/>
                  </a:schemeClr>
                </a:solidFill>
              </a:rPr>
              <a:t>dNTPs</a:t>
            </a:r>
            <a:endParaRPr lang="es-ES" sz="900" u="none" dirty="0">
              <a:solidFill>
                <a:schemeClr val="bg1">
                  <a:lumMod val="50000"/>
                </a:schemeClr>
              </a:solidFill>
            </a:endParaRPr>
          </a:p>
          <a:p>
            <a:r>
              <a:rPr lang="es-ES" sz="900" u="none" dirty="0" err="1" smtClean="0">
                <a:solidFill>
                  <a:schemeClr val="bg1">
                    <a:lumMod val="50000"/>
                  </a:schemeClr>
                </a:solidFill>
              </a:rPr>
              <a:t>Fluorescent</a:t>
            </a:r>
            <a:r>
              <a:rPr lang="es-ES" sz="900" u="none" dirty="0" smtClean="0">
                <a:solidFill>
                  <a:schemeClr val="bg1">
                    <a:lumMod val="50000"/>
                  </a:schemeClr>
                </a:solidFill>
              </a:rPr>
              <a:t> </a:t>
            </a:r>
            <a:r>
              <a:rPr lang="es-ES" sz="900" u="none" dirty="0" err="1" smtClean="0">
                <a:solidFill>
                  <a:schemeClr val="bg1">
                    <a:lumMod val="50000"/>
                  </a:schemeClr>
                </a:solidFill>
              </a:rPr>
              <a:t>ddNTPs</a:t>
            </a:r>
            <a:endParaRPr lang="es-ES" sz="900" u="none" dirty="0">
              <a:solidFill>
                <a:schemeClr val="bg1">
                  <a:lumMod val="50000"/>
                </a:schemeClr>
              </a:solidFill>
            </a:endParaRPr>
          </a:p>
        </p:txBody>
      </p:sp>
      <p:sp>
        <p:nvSpPr>
          <p:cNvPr id="38" name="56 Flecha doblada hacia arriba"/>
          <p:cNvSpPr>
            <a:spLocks noChangeArrowheads="1"/>
          </p:cNvSpPr>
          <p:nvPr/>
        </p:nvSpPr>
        <p:spPr bwMode="auto">
          <a:xfrm rot="5400000">
            <a:off x="1448421" y="4197275"/>
            <a:ext cx="195262" cy="242888"/>
          </a:xfrm>
          <a:custGeom>
            <a:avLst/>
            <a:gdLst>
              <a:gd name="T0" fmla="*/ 214313 w 285750"/>
              <a:gd name="T1" fmla="*/ 0 h 428625"/>
              <a:gd name="T2" fmla="*/ 142875 w 285750"/>
              <a:gd name="T3" fmla="*/ 71438 h 428625"/>
              <a:gd name="T4" fmla="*/ 0 w 285750"/>
              <a:gd name="T5" fmla="*/ 392906 h 428625"/>
              <a:gd name="T6" fmla="*/ 125016 w 285750"/>
              <a:gd name="T7" fmla="*/ 428625 h 428625"/>
              <a:gd name="T8" fmla="*/ 250031 w 285750"/>
              <a:gd name="T9" fmla="*/ 250031 h 428625"/>
              <a:gd name="T10" fmla="*/ 285750 w 285750"/>
              <a:gd name="T11" fmla="*/ 71438 h 428625"/>
              <a:gd name="T12" fmla="*/ 17694720 60000 65536"/>
              <a:gd name="T13" fmla="*/ 11796480 60000 65536"/>
              <a:gd name="T14" fmla="*/ 11796480 60000 65536"/>
              <a:gd name="T15" fmla="*/ 5898240 60000 65536"/>
              <a:gd name="T16" fmla="*/ 0 60000 65536"/>
              <a:gd name="T17" fmla="*/ 0 60000 65536"/>
              <a:gd name="T18" fmla="*/ 0 w 285750"/>
              <a:gd name="T19" fmla="*/ 357188 h 428625"/>
              <a:gd name="T20" fmla="*/ 250031 w 285750"/>
              <a:gd name="T21" fmla="*/ 428625 h 428625"/>
            </a:gdLst>
            <a:ahLst/>
            <a:cxnLst>
              <a:cxn ang="T12">
                <a:pos x="T0" y="T1"/>
              </a:cxn>
              <a:cxn ang="T13">
                <a:pos x="T2" y="T3"/>
              </a:cxn>
              <a:cxn ang="T14">
                <a:pos x="T4" y="T5"/>
              </a:cxn>
              <a:cxn ang="T15">
                <a:pos x="T6" y="T7"/>
              </a:cxn>
              <a:cxn ang="T16">
                <a:pos x="T8" y="T9"/>
              </a:cxn>
              <a:cxn ang="T17">
                <a:pos x="T10" y="T11"/>
              </a:cxn>
            </a:cxnLst>
            <a:rect l="T18" t="T19" r="T20" b="T21"/>
            <a:pathLst>
              <a:path w="285750" h="428625">
                <a:moveTo>
                  <a:pt x="0" y="357188"/>
                </a:moveTo>
                <a:lnTo>
                  <a:pt x="178594" y="357188"/>
                </a:lnTo>
                <a:lnTo>
                  <a:pt x="178594" y="71438"/>
                </a:lnTo>
                <a:lnTo>
                  <a:pt x="142875" y="71438"/>
                </a:lnTo>
                <a:lnTo>
                  <a:pt x="214313" y="0"/>
                </a:lnTo>
                <a:lnTo>
                  <a:pt x="285750" y="71438"/>
                </a:lnTo>
                <a:lnTo>
                  <a:pt x="250031" y="71438"/>
                </a:lnTo>
                <a:lnTo>
                  <a:pt x="250031" y="428625"/>
                </a:lnTo>
                <a:lnTo>
                  <a:pt x="0" y="428625"/>
                </a:lnTo>
                <a:close/>
              </a:path>
            </a:pathLst>
          </a:custGeom>
          <a:solidFill>
            <a:schemeClr val="accent1"/>
          </a:solidFill>
          <a:ln w="9525" algn="ctr">
            <a:solidFill>
              <a:schemeClr val="tx1"/>
            </a:solidFill>
            <a:round/>
            <a:headEnd/>
            <a:tailEnd/>
          </a:ln>
        </p:spPr>
        <p:txBody>
          <a:bodyPr rot="10800000" vert="eaVert" wrap="none"/>
          <a:lstStyle/>
          <a:p>
            <a:pPr>
              <a:defRPr/>
            </a:pPr>
            <a:endParaRPr lang="es-ES" sz="1000" u="none">
              <a:cs typeface="+mn-cs"/>
            </a:endParaRPr>
          </a:p>
        </p:txBody>
      </p:sp>
      <p:sp>
        <p:nvSpPr>
          <p:cNvPr id="39" name="57 CuadroTexto"/>
          <p:cNvSpPr txBox="1">
            <a:spLocks noChangeArrowheads="1"/>
          </p:cNvSpPr>
          <p:nvPr/>
        </p:nvSpPr>
        <p:spPr bwMode="auto">
          <a:xfrm>
            <a:off x="490538" y="5305427"/>
            <a:ext cx="1744662" cy="646331"/>
          </a:xfrm>
          <a:prstGeom prst="rect">
            <a:avLst/>
          </a:prstGeom>
          <a:noFill/>
          <a:ln w="9525">
            <a:noFill/>
            <a:miter lim="800000"/>
            <a:headEnd/>
            <a:tailEnd/>
          </a:ln>
        </p:spPr>
        <p:txBody>
          <a:bodyPr>
            <a:spAutoFit/>
          </a:bodyPr>
          <a:lstStyle/>
          <a:p>
            <a:r>
              <a:rPr lang="es-ES" sz="900" u="none" dirty="0" err="1" smtClean="0"/>
              <a:t>Capillary</a:t>
            </a:r>
            <a:r>
              <a:rPr lang="es-ES" sz="900" u="none" dirty="0" smtClean="0"/>
              <a:t> </a:t>
            </a:r>
            <a:r>
              <a:rPr lang="es-ES" sz="900" u="none" dirty="0" err="1" smtClean="0"/>
              <a:t>electrophoresis</a:t>
            </a:r>
            <a:endParaRPr lang="es-ES" sz="900" u="none" dirty="0"/>
          </a:p>
          <a:p>
            <a:r>
              <a:rPr lang="es-ES" sz="900" u="none" dirty="0"/>
              <a:t>(1 </a:t>
            </a:r>
            <a:r>
              <a:rPr lang="es-ES" sz="900" u="none" dirty="0" err="1" smtClean="0"/>
              <a:t>Sequence</a:t>
            </a:r>
            <a:r>
              <a:rPr lang="es-ES" sz="900" u="none" dirty="0" smtClean="0"/>
              <a:t>/Capilar. Up </a:t>
            </a:r>
            <a:r>
              <a:rPr lang="es-ES" sz="900" u="none" dirty="0" err="1" smtClean="0"/>
              <a:t>to</a:t>
            </a:r>
            <a:r>
              <a:rPr lang="es-ES" sz="900" u="none" dirty="0" smtClean="0"/>
              <a:t> 384 DNA </a:t>
            </a:r>
            <a:r>
              <a:rPr lang="es-ES" sz="900" u="none" dirty="0" err="1" smtClean="0"/>
              <a:t>samples</a:t>
            </a:r>
            <a:r>
              <a:rPr lang="es-ES" sz="900" u="none" dirty="0" smtClean="0"/>
              <a:t> in a single </a:t>
            </a:r>
            <a:r>
              <a:rPr lang="es-ES" sz="900" u="none" dirty="0" err="1" smtClean="0"/>
              <a:t>run</a:t>
            </a:r>
            <a:r>
              <a:rPr lang="es-ES" sz="900" u="none" dirty="0" smtClean="0"/>
              <a:t>)</a:t>
            </a:r>
            <a:endParaRPr lang="es-ES" sz="900" u="none" dirty="0"/>
          </a:p>
        </p:txBody>
      </p:sp>
      <p:pic>
        <p:nvPicPr>
          <p:cNvPr id="40" name="Picture 7" descr="Sequencing reaction of the Genome Sequencer System"/>
          <p:cNvPicPr>
            <a:picLocks noChangeAspect="1" noChangeArrowheads="1"/>
          </p:cNvPicPr>
          <p:nvPr/>
        </p:nvPicPr>
        <p:blipFill>
          <a:blip r:embed="rId8" cstate="print">
            <a:clrChange>
              <a:clrFrom>
                <a:srgbClr val="FFFFFF"/>
              </a:clrFrom>
              <a:clrTo>
                <a:srgbClr val="FFFFFF">
                  <a:alpha val="0"/>
                </a:srgbClr>
              </a:clrTo>
            </a:clrChange>
            <a:lum bright="-10000"/>
          </a:blip>
          <a:srcRect/>
          <a:stretch>
            <a:fillRect/>
          </a:stretch>
        </p:blipFill>
        <p:spPr bwMode="auto">
          <a:xfrm>
            <a:off x="4143375" y="3929065"/>
            <a:ext cx="1601789" cy="1081087"/>
          </a:xfrm>
          <a:prstGeom prst="rect">
            <a:avLst/>
          </a:prstGeom>
          <a:noFill/>
          <a:ln w="9525">
            <a:noFill/>
            <a:miter lim="800000"/>
            <a:headEnd/>
            <a:tailEnd/>
          </a:ln>
        </p:spPr>
      </p:pic>
      <p:sp>
        <p:nvSpPr>
          <p:cNvPr id="41" name="15 CuadroTexto"/>
          <p:cNvSpPr txBox="1">
            <a:spLocks noChangeArrowheads="1"/>
          </p:cNvSpPr>
          <p:nvPr/>
        </p:nvSpPr>
        <p:spPr bwMode="auto">
          <a:xfrm>
            <a:off x="3542557" y="3571875"/>
            <a:ext cx="2714625" cy="261938"/>
          </a:xfrm>
          <a:prstGeom prst="rect">
            <a:avLst/>
          </a:prstGeom>
          <a:noFill/>
          <a:ln w="9525">
            <a:noFill/>
            <a:miter lim="800000"/>
            <a:headEnd/>
            <a:tailEnd/>
          </a:ln>
        </p:spPr>
        <p:txBody>
          <a:bodyPr>
            <a:spAutoFit/>
          </a:bodyPr>
          <a:lstStyle/>
          <a:p>
            <a:r>
              <a:rPr lang="es-ES" sz="1100" b="1" u="none" dirty="0"/>
              <a:t>3. </a:t>
            </a:r>
            <a:r>
              <a:rPr lang="es-ES" sz="1100" b="1" u="none" dirty="0" err="1" smtClean="0"/>
              <a:t>Massive</a:t>
            </a:r>
            <a:r>
              <a:rPr lang="es-ES" sz="1100" b="1" u="none" dirty="0" smtClean="0"/>
              <a:t> </a:t>
            </a:r>
            <a:r>
              <a:rPr lang="es-ES" sz="1100" b="1" u="none" dirty="0" err="1" smtClean="0"/>
              <a:t>paralel</a:t>
            </a:r>
            <a:r>
              <a:rPr lang="es-ES" sz="1100" b="1" u="none" dirty="0" smtClean="0"/>
              <a:t> </a:t>
            </a:r>
            <a:r>
              <a:rPr lang="es-ES" sz="1100" b="1" u="none" dirty="0" err="1" smtClean="0"/>
              <a:t>sequencing</a:t>
            </a:r>
            <a:endParaRPr lang="es-ES" sz="1100" b="1" u="none" dirty="0"/>
          </a:p>
        </p:txBody>
      </p:sp>
      <p:pic>
        <p:nvPicPr>
          <p:cNvPr id="42" name="Picture 1"/>
          <p:cNvPicPr>
            <a:picLocks noChangeAspect="1" noChangeArrowheads="1"/>
          </p:cNvPicPr>
          <p:nvPr/>
        </p:nvPicPr>
        <p:blipFill>
          <a:blip r:embed="rId9" cstate="print">
            <a:clrChange>
              <a:clrFrom>
                <a:srgbClr val="FFFFFF"/>
              </a:clrFrom>
              <a:clrTo>
                <a:srgbClr val="FFFFFF">
                  <a:alpha val="0"/>
                </a:srgbClr>
              </a:clrTo>
            </a:clrChange>
          </a:blip>
          <a:srcRect l="32471" t="37666" r="59433" b="50325"/>
          <a:stretch>
            <a:fillRect/>
          </a:stretch>
        </p:blipFill>
        <p:spPr bwMode="auto">
          <a:xfrm>
            <a:off x="4935539" y="2857500"/>
            <a:ext cx="604837" cy="560388"/>
          </a:xfrm>
          <a:prstGeom prst="rect">
            <a:avLst/>
          </a:prstGeom>
          <a:noFill/>
          <a:ln w="9525">
            <a:noFill/>
            <a:miter lim="800000"/>
            <a:headEnd/>
            <a:tailEnd/>
          </a:ln>
        </p:spPr>
      </p:pic>
      <p:pic>
        <p:nvPicPr>
          <p:cNvPr id="43" name="Picture 1"/>
          <p:cNvPicPr>
            <a:picLocks noChangeAspect="1" noChangeArrowheads="1"/>
          </p:cNvPicPr>
          <p:nvPr/>
        </p:nvPicPr>
        <p:blipFill>
          <a:blip r:embed="rId9" cstate="print">
            <a:clrChange>
              <a:clrFrom>
                <a:srgbClr val="FFFFFF"/>
              </a:clrFrom>
              <a:clrTo>
                <a:srgbClr val="FFFFFF">
                  <a:alpha val="0"/>
                </a:srgbClr>
              </a:clrTo>
            </a:clrChange>
            <a:lum bright="-30000"/>
          </a:blip>
          <a:srcRect l="24463" t="37666" r="71399" b="49936"/>
          <a:stretch>
            <a:fillRect/>
          </a:stretch>
        </p:blipFill>
        <p:spPr bwMode="auto">
          <a:xfrm>
            <a:off x="4143375" y="2857500"/>
            <a:ext cx="315913" cy="592138"/>
          </a:xfrm>
          <a:prstGeom prst="rect">
            <a:avLst/>
          </a:prstGeom>
          <a:noFill/>
          <a:ln w="9525">
            <a:noFill/>
            <a:miter lim="800000"/>
            <a:headEnd/>
            <a:tailEnd/>
          </a:ln>
        </p:spPr>
      </p:pic>
      <p:cxnSp>
        <p:nvCxnSpPr>
          <p:cNvPr id="44" name="28 Conector recto de flecha"/>
          <p:cNvCxnSpPr>
            <a:cxnSpLocks noChangeShapeType="1"/>
          </p:cNvCxnSpPr>
          <p:nvPr/>
        </p:nvCxnSpPr>
        <p:spPr bwMode="auto">
          <a:xfrm>
            <a:off x="4503739" y="3217865"/>
            <a:ext cx="203200" cy="1587"/>
          </a:xfrm>
          <a:prstGeom prst="straightConnector1">
            <a:avLst/>
          </a:prstGeom>
          <a:noFill/>
          <a:ln w="9525" algn="ctr">
            <a:solidFill>
              <a:schemeClr val="tx1"/>
            </a:solidFill>
            <a:round/>
            <a:headEnd/>
            <a:tailEnd type="arrow" w="med" len="med"/>
          </a:ln>
        </p:spPr>
      </p:cxnSp>
      <p:sp>
        <p:nvSpPr>
          <p:cNvPr id="45" name="15 CuadroTexto"/>
          <p:cNvSpPr txBox="1">
            <a:spLocks noChangeArrowheads="1"/>
          </p:cNvSpPr>
          <p:nvPr/>
        </p:nvSpPr>
        <p:spPr bwMode="auto">
          <a:xfrm>
            <a:off x="3542556" y="5067302"/>
            <a:ext cx="2520280" cy="430887"/>
          </a:xfrm>
          <a:prstGeom prst="rect">
            <a:avLst/>
          </a:prstGeom>
          <a:noFill/>
          <a:ln w="9525">
            <a:noFill/>
            <a:miter lim="800000"/>
            <a:headEnd/>
            <a:tailEnd/>
          </a:ln>
        </p:spPr>
        <p:txBody>
          <a:bodyPr wrap="square">
            <a:spAutoFit/>
          </a:bodyPr>
          <a:lstStyle/>
          <a:p>
            <a:r>
              <a:rPr lang="es-ES" sz="1100" b="1" u="none" dirty="0"/>
              <a:t>4. </a:t>
            </a:r>
            <a:r>
              <a:rPr lang="es-ES" sz="1100" b="1" u="none" dirty="0" err="1" smtClean="0"/>
              <a:t>Image</a:t>
            </a:r>
            <a:r>
              <a:rPr lang="es-ES" sz="1100" b="1" u="none" dirty="0" smtClean="0"/>
              <a:t> </a:t>
            </a:r>
            <a:r>
              <a:rPr lang="es-ES" sz="1100" b="1" u="none" dirty="0" err="1" smtClean="0"/>
              <a:t>processing</a:t>
            </a:r>
            <a:r>
              <a:rPr lang="es-ES" sz="1100" b="1" u="none" dirty="0" smtClean="0"/>
              <a:t> and data </a:t>
            </a:r>
            <a:r>
              <a:rPr lang="es-ES" sz="1100" b="1" u="none" dirty="0" err="1" smtClean="0"/>
              <a:t>analysis</a:t>
            </a:r>
            <a:endParaRPr lang="es-ES" sz="1100" b="1" u="none" dirty="0"/>
          </a:p>
        </p:txBody>
      </p:sp>
      <p:pic>
        <p:nvPicPr>
          <p:cNvPr id="46" name="Picture 2"/>
          <p:cNvPicPr>
            <a:picLocks noChangeAspect="1" noChangeArrowheads="1"/>
          </p:cNvPicPr>
          <p:nvPr/>
        </p:nvPicPr>
        <p:blipFill>
          <a:blip r:embed="rId10" cstate="print">
            <a:clrChange>
              <a:clrFrom>
                <a:srgbClr val="FFFFFF"/>
              </a:clrFrom>
              <a:clrTo>
                <a:srgbClr val="FFFFFF">
                  <a:alpha val="0"/>
                </a:srgbClr>
              </a:clrTo>
            </a:clrChange>
            <a:lum bright="-40000"/>
          </a:blip>
          <a:srcRect l="30730" t="47301" r="14581" b="11667"/>
          <a:stretch>
            <a:fillRect/>
          </a:stretch>
        </p:blipFill>
        <p:spPr bwMode="auto">
          <a:xfrm>
            <a:off x="3857626" y="5517234"/>
            <a:ext cx="2071688" cy="969963"/>
          </a:xfrm>
          <a:prstGeom prst="rect">
            <a:avLst/>
          </a:prstGeom>
          <a:noFill/>
          <a:ln w="9525">
            <a:noFill/>
            <a:miter lim="800000"/>
            <a:headEnd/>
            <a:tailEnd/>
          </a:ln>
        </p:spPr>
      </p:pic>
      <p:sp>
        <p:nvSpPr>
          <p:cNvPr id="47" name="15 CuadroTexto"/>
          <p:cNvSpPr txBox="1">
            <a:spLocks noChangeArrowheads="1"/>
          </p:cNvSpPr>
          <p:nvPr/>
        </p:nvSpPr>
        <p:spPr bwMode="auto">
          <a:xfrm>
            <a:off x="428626" y="5067302"/>
            <a:ext cx="2143125" cy="261937"/>
          </a:xfrm>
          <a:prstGeom prst="rect">
            <a:avLst/>
          </a:prstGeom>
          <a:noFill/>
          <a:ln w="9525">
            <a:noFill/>
            <a:miter lim="800000"/>
            <a:headEnd/>
            <a:tailEnd/>
          </a:ln>
        </p:spPr>
        <p:txBody>
          <a:bodyPr>
            <a:spAutoFit/>
          </a:bodyPr>
          <a:lstStyle/>
          <a:p>
            <a:r>
              <a:rPr lang="es-ES" sz="1100" b="1" u="none" dirty="0"/>
              <a:t>4. </a:t>
            </a:r>
            <a:r>
              <a:rPr lang="es-ES" sz="1100" b="1" u="none" dirty="0" err="1" smtClean="0"/>
              <a:t>Image</a:t>
            </a:r>
            <a:r>
              <a:rPr lang="es-ES" sz="1100" b="1" u="none" dirty="0" smtClean="0"/>
              <a:t> </a:t>
            </a:r>
            <a:r>
              <a:rPr lang="es-ES" sz="1100" b="1" u="none" dirty="0" err="1" smtClean="0"/>
              <a:t>processing</a:t>
            </a:r>
            <a:endParaRPr lang="es-ES" sz="1100" b="1" u="none" dirty="0"/>
          </a:p>
        </p:txBody>
      </p:sp>
      <p:sp>
        <p:nvSpPr>
          <p:cNvPr id="48" name="Rectangle 59"/>
          <p:cNvSpPr>
            <a:spLocks noChangeArrowheads="1"/>
          </p:cNvSpPr>
          <p:nvPr/>
        </p:nvSpPr>
        <p:spPr bwMode="auto">
          <a:xfrm>
            <a:off x="395287" y="1214438"/>
            <a:ext cx="3033713" cy="5357812"/>
          </a:xfrm>
          <a:prstGeom prst="rect">
            <a:avLst/>
          </a:prstGeom>
          <a:noFill/>
          <a:ln w="9525">
            <a:solidFill>
              <a:schemeClr val="tx1"/>
            </a:solidFill>
            <a:miter lim="800000"/>
            <a:headEnd/>
            <a:tailEnd/>
          </a:ln>
        </p:spPr>
        <p:txBody>
          <a:bodyPr wrap="none" anchor="ctr"/>
          <a:lstStyle/>
          <a:p>
            <a:endParaRPr lang="ca-ES" sz="1000" u="none"/>
          </a:p>
        </p:txBody>
      </p:sp>
      <p:sp>
        <p:nvSpPr>
          <p:cNvPr id="49" name="Rectangle 62"/>
          <p:cNvSpPr>
            <a:spLocks noChangeArrowheads="1"/>
          </p:cNvSpPr>
          <p:nvPr/>
        </p:nvSpPr>
        <p:spPr bwMode="auto">
          <a:xfrm>
            <a:off x="3500437" y="1214438"/>
            <a:ext cx="2786063" cy="5357812"/>
          </a:xfrm>
          <a:prstGeom prst="rect">
            <a:avLst/>
          </a:prstGeom>
          <a:noFill/>
          <a:ln w="9525">
            <a:solidFill>
              <a:schemeClr val="tx1"/>
            </a:solidFill>
            <a:miter lim="800000"/>
            <a:headEnd/>
            <a:tailEnd/>
          </a:ln>
        </p:spPr>
        <p:txBody>
          <a:bodyPr wrap="none" anchor="ctr"/>
          <a:lstStyle/>
          <a:p>
            <a:endParaRPr lang="ca-ES" sz="1000" u="none"/>
          </a:p>
        </p:txBody>
      </p:sp>
      <p:sp>
        <p:nvSpPr>
          <p:cNvPr id="50" name="Rectangle 62"/>
          <p:cNvSpPr>
            <a:spLocks noChangeArrowheads="1"/>
          </p:cNvSpPr>
          <p:nvPr/>
        </p:nvSpPr>
        <p:spPr bwMode="auto">
          <a:xfrm>
            <a:off x="6348414" y="1214438"/>
            <a:ext cx="2752725" cy="5357812"/>
          </a:xfrm>
          <a:prstGeom prst="rect">
            <a:avLst/>
          </a:prstGeom>
          <a:noFill/>
          <a:ln w="9525">
            <a:solidFill>
              <a:schemeClr val="tx1"/>
            </a:solidFill>
            <a:miter lim="800000"/>
            <a:headEnd/>
            <a:tailEnd/>
          </a:ln>
        </p:spPr>
        <p:txBody>
          <a:bodyPr wrap="none" anchor="ctr"/>
          <a:lstStyle/>
          <a:p>
            <a:endParaRPr lang="ca-ES" sz="1000" u="none"/>
          </a:p>
        </p:txBody>
      </p:sp>
      <p:sp>
        <p:nvSpPr>
          <p:cNvPr id="51" name="8 CuadroTexto"/>
          <p:cNvSpPr txBox="1">
            <a:spLocks noChangeArrowheads="1"/>
          </p:cNvSpPr>
          <p:nvPr/>
        </p:nvSpPr>
        <p:spPr bwMode="auto">
          <a:xfrm>
            <a:off x="3542557" y="1219200"/>
            <a:ext cx="2000250" cy="261938"/>
          </a:xfrm>
          <a:prstGeom prst="rect">
            <a:avLst/>
          </a:prstGeom>
          <a:noFill/>
          <a:ln w="9525">
            <a:noFill/>
            <a:miter lim="800000"/>
            <a:headEnd/>
            <a:tailEnd/>
          </a:ln>
        </p:spPr>
        <p:txBody>
          <a:bodyPr>
            <a:spAutoFit/>
          </a:bodyPr>
          <a:lstStyle/>
          <a:p>
            <a:r>
              <a:rPr lang="es-ES" sz="1100" b="1" u="none" dirty="0"/>
              <a:t>1. </a:t>
            </a:r>
            <a:r>
              <a:rPr lang="es-ES" sz="1100" b="1" u="none" dirty="0" smtClean="0"/>
              <a:t> DNA </a:t>
            </a:r>
            <a:r>
              <a:rPr lang="es-ES" sz="1100" b="1" u="none" dirty="0" err="1" smtClean="0"/>
              <a:t>fragmentation</a:t>
            </a:r>
            <a:endParaRPr lang="es-ES" sz="1100" b="1" u="none" dirty="0"/>
          </a:p>
        </p:txBody>
      </p:sp>
      <p:sp>
        <p:nvSpPr>
          <p:cNvPr id="52" name="10 CuadroTexto"/>
          <p:cNvSpPr txBox="1">
            <a:spLocks noChangeArrowheads="1"/>
          </p:cNvSpPr>
          <p:nvPr/>
        </p:nvSpPr>
        <p:spPr bwMode="auto">
          <a:xfrm>
            <a:off x="6376989" y="2271715"/>
            <a:ext cx="3000375" cy="769441"/>
          </a:xfrm>
          <a:prstGeom prst="rect">
            <a:avLst/>
          </a:prstGeom>
          <a:noFill/>
          <a:ln w="9525">
            <a:noFill/>
            <a:miter lim="800000"/>
            <a:headEnd/>
            <a:tailEnd/>
          </a:ln>
        </p:spPr>
        <p:txBody>
          <a:bodyPr>
            <a:spAutoFit/>
          </a:bodyPr>
          <a:lstStyle/>
          <a:p>
            <a:r>
              <a:rPr lang="es-ES" sz="1100" b="1" u="none" dirty="0"/>
              <a:t>2</a:t>
            </a:r>
            <a:r>
              <a:rPr lang="es-ES" sz="1100" b="1" u="none" dirty="0" smtClean="0"/>
              <a:t>. y 3. </a:t>
            </a:r>
            <a:r>
              <a:rPr lang="es-ES" sz="1100" b="1" dirty="0" smtClean="0"/>
              <a:t>i</a:t>
            </a:r>
            <a:r>
              <a:rPr lang="es-ES" sz="1100" b="1" u="none" dirty="0" smtClean="0"/>
              <a:t>n vitro </a:t>
            </a:r>
            <a:r>
              <a:rPr lang="es-ES" sz="1100" b="1" u="none" dirty="0" err="1" smtClean="0"/>
              <a:t>adaptor</a:t>
            </a:r>
            <a:r>
              <a:rPr lang="es-ES" sz="1100" b="1" u="none" dirty="0" smtClean="0"/>
              <a:t> </a:t>
            </a:r>
            <a:r>
              <a:rPr lang="es-ES" sz="1100" b="1" u="none" dirty="0" err="1" smtClean="0"/>
              <a:t>ligation</a:t>
            </a:r>
            <a:r>
              <a:rPr lang="es-ES" sz="1100" b="1" u="none" dirty="0" smtClean="0"/>
              <a:t>. NO AMPLIFICATION.</a:t>
            </a:r>
          </a:p>
          <a:p>
            <a:r>
              <a:rPr lang="es-ES" sz="1100" b="1" dirty="0" err="1" smtClean="0"/>
              <a:t>Massive</a:t>
            </a:r>
            <a:r>
              <a:rPr lang="es-ES" sz="1100" b="1" dirty="0" smtClean="0"/>
              <a:t> </a:t>
            </a:r>
            <a:r>
              <a:rPr lang="es-ES" sz="1100" b="1" dirty="0" err="1" smtClean="0"/>
              <a:t>parallel</a:t>
            </a:r>
            <a:r>
              <a:rPr lang="es-ES" sz="1100" b="1" dirty="0" smtClean="0"/>
              <a:t> </a:t>
            </a:r>
            <a:r>
              <a:rPr lang="es-ES" sz="1100" b="1" dirty="0" err="1" smtClean="0"/>
              <a:t>sequencing</a:t>
            </a:r>
            <a:r>
              <a:rPr lang="es-ES" sz="1100" b="1" dirty="0" smtClean="0"/>
              <a:t>.</a:t>
            </a:r>
            <a:endParaRPr lang="es-ES" sz="1100" b="1" u="none" dirty="0"/>
          </a:p>
          <a:p>
            <a:endParaRPr lang="es-ES" sz="1100" b="1" u="none" dirty="0"/>
          </a:p>
        </p:txBody>
      </p:sp>
      <p:pic>
        <p:nvPicPr>
          <p:cNvPr id="53" name="Picture 2"/>
          <p:cNvPicPr>
            <a:picLocks noChangeAspect="1" noChangeArrowheads="1"/>
          </p:cNvPicPr>
          <p:nvPr/>
        </p:nvPicPr>
        <p:blipFill>
          <a:blip r:embed="rId3" cstate="print">
            <a:clrChange>
              <a:clrFrom>
                <a:srgbClr val="FFFFFF"/>
              </a:clrFrom>
              <a:clrTo>
                <a:srgbClr val="FFFFFF">
                  <a:alpha val="0"/>
                </a:srgbClr>
              </a:clrTo>
            </a:clrChange>
          </a:blip>
          <a:srcRect t="4086" b="79745"/>
          <a:stretch>
            <a:fillRect/>
          </a:stretch>
        </p:blipFill>
        <p:spPr bwMode="auto">
          <a:xfrm>
            <a:off x="6715126" y="1500190"/>
            <a:ext cx="1762125" cy="581025"/>
          </a:xfrm>
          <a:prstGeom prst="rect">
            <a:avLst/>
          </a:prstGeom>
          <a:noFill/>
          <a:ln w="9525">
            <a:noFill/>
            <a:miter lim="800000"/>
            <a:headEnd/>
            <a:tailEnd/>
          </a:ln>
        </p:spPr>
      </p:pic>
      <p:pic>
        <p:nvPicPr>
          <p:cNvPr id="54" name="Picture 2"/>
          <p:cNvPicPr>
            <a:picLocks noChangeAspect="1" noChangeArrowheads="1"/>
          </p:cNvPicPr>
          <p:nvPr/>
        </p:nvPicPr>
        <p:blipFill>
          <a:blip r:embed="rId11" cstate="print"/>
          <a:srcRect t="12195" r="6503" b="2438"/>
          <a:stretch>
            <a:fillRect/>
          </a:stretch>
        </p:blipFill>
        <p:spPr bwMode="auto">
          <a:xfrm>
            <a:off x="6624638" y="3136128"/>
            <a:ext cx="1285876" cy="311150"/>
          </a:xfrm>
          <a:prstGeom prst="rect">
            <a:avLst/>
          </a:prstGeom>
          <a:noFill/>
          <a:ln w="9525">
            <a:noFill/>
            <a:miter lim="800000"/>
            <a:headEnd/>
            <a:tailEnd/>
          </a:ln>
        </p:spPr>
      </p:pic>
      <p:pic>
        <p:nvPicPr>
          <p:cNvPr id="55" name="Picture 4"/>
          <p:cNvPicPr>
            <a:picLocks noChangeAspect="1" noChangeArrowheads="1"/>
          </p:cNvPicPr>
          <p:nvPr/>
        </p:nvPicPr>
        <p:blipFill>
          <a:blip r:embed="rId12" cstate="print"/>
          <a:srcRect/>
          <a:stretch>
            <a:fillRect/>
          </a:stretch>
        </p:blipFill>
        <p:spPr bwMode="auto">
          <a:xfrm>
            <a:off x="6624638" y="3796528"/>
            <a:ext cx="1285876" cy="482600"/>
          </a:xfrm>
          <a:prstGeom prst="rect">
            <a:avLst/>
          </a:prstGeom>
          <a:noFill/>
          <a:ln w="9525">
            <a:noFill/>
            <a:miter lim="800000"/>
            <a:headEnd/>
            <a:tailEnd/>
          </a:ln>
        </p:spPr>
      </p:pic>
      <p:pic>
        <p:nvPicPr>
          <p:cNvPr id="56" name="Picture 5"/>
          <p:cNvPicPr>
            <a:picLocks noChangeAspect="1" noChangeArrowheads="1"/>
          </p:cNvPicPr>
          <p:nvPr/>
        </p:nvPicPr>
        <p:blipFill>
          <a:blip r:embed="rId13" cstate="print"/>
          <a:srcRect r="12556"/>
          <a:stretch>
            <a:fillRect/>
          </a:stretch>
        </p:blipFill>
        <p:spPr bwMode="auto">
          <a:xfrm>
            <a:off x="7981950" y="3350442"/>
            <a:ext cx="1000125" cy="919163"/>
          </a:xfrm>
          <a:prstGeom prst="rect">
            <a:avLst/>
          </a:prstGeom>
          <a:noFill/>
          <a:ln w="9525">
            <a:noFill/>
            <a:miter lim="800000"/>
            <a:headEnd/>
            <a:tailEnd/>
          </a:ln>
        </p:spPr>
      </p:pic>
      <p:sp>
        <p:nvSpPr>
          <p:cNvPr id="58" name="68 CuadroTexto"/>
          <p:cNvSpPr txBox="1">
            <a:spLocks noChangeArrowheads="1"/>
          </p:cNvSpPr>
          <p:nvPr/>
        </p:nvSpPr>
        <p:spPr bwMode="auto">
          <a:xfrm>
            <a:off x="1337307" y="6457890"/>
            <a:ext cx="712054" cy="400110"/>
          </a:xfrm>
          <a:prstGeom prst="rect">
            <a:avLst/>
          </a:prstGeom>
          <a:noFill/>
          <a:ln w="9525">
            <a:noFill/>
            <a:miter lim="800000"/>
            <a:headEnd/>
            <a:tailEnd/>
          </a:ln>
        </p:spPr>
        <p:txBody>
          <a:bodyPr wrap="none">
            <a:spAutoFit/>
          </a:bodyPr>
          <a:lstStyle/>
          <a:p>
            <a:r>
              <a:rPr lang="ca-ES" sz="2000" b="1" dirty="0" smtClean="0">
                <a:solidFill>
                  <a:schemeClr val="accent2">
                    <a:lumMod val="60000"/>
                    <a:lumOff val="40000"/>
                  </a:schemeClr>
                </a:solidFill>
              </a:rPr>
              <a:t>FGS</a:t>
            </a:r>
            <a:endParaRPr lang="ca-ES" sz="2000" b="1" u="none" dirty="0">
              <a:solidFill>
                <a:schemeClr val="accent2">
                  <a:lumMod val="60000"/>
                  <a:lumOff val="40000"/>
                </a:schemeClr>
              </a:solidFill>
            </a:endParaRPr>
          </a:p>
        </p:txBody>
      </p:sp>
      <p:sp>
        <p:nvSpPr>
          <p:cNvPr id="59" name="69 CuadroTexto"/>
          <p:cNvSpPr txBox="1">
            <a:spLocks noChangeArrowheads="1"/>
          </p:cNvSpPr>
          <p:nvPr/>
        </p:nvSpPr>
        <p:spPr bwMode="auto">
          <a:xfrm>
            <a:off x="4198346" y="6457890"/>
            <a:ext cx="726481" cy="400110"/>
          </a:xfrm>
          <a:prstGeom prst="rect">
            <a:avLst/>
          </a:prstGeom>
          <a:noFill/>
          <a:ln w="9525">
            <a:noFill/>
            <a:miter lim="800000"/>
            <a:headEnd/>
            <a:tailEnd/>
          </a:ln>
        </p:spPr>
        <p:txBody>
          <a:bodyPr wrap="none">
            <a:spAutoFit/>
          </a:bodyPr>
          <a:lstStyle/>
          <a:p>
            <a:r>
              <a:rPr lang="ca-ES" sz="2000" b="1" dirty="0" smtClean="0">
                <a:solidFill>
                  <a:schemeClr val="accent2">
                    <a:lumMod val="60000"/>
                    <a:lumOff val="40000"/>
                  </a:schemeClr>
                </a:solidFill>
              </a:rPr>
              <a:t>S</a:t>
            </a:r>
            <a:r>
              <a:rPr lang="ca-ES" sz="2000" b="1" u="none" dirty="0" smtClean="0">
                <a:solidFill>
                  <a:schemeClr val="accent2">
                    <a:lumMod val="60000"/>
                    <a:lumOff val="40000"/>
                  </a:schemeClr>
                </a:solidFill>
              </a:rPr>
              <a:t>GS</a:t>
            </a:r>
            <a:endParaRPr lang="ca-ES" sz="2000" b="1" u="none" dirty="0">
              <a:solidFill>
                <a:schemeClr val="accent2">
                  <a:lumMod val="60000"/>
                  <a:lumOff val="40000"/>
                </a:schemeClr>
              </a:solidFill>
            </a:endParaRPr>
          </a:p>
        </p:txBody>
      </p:sp>
      <p:sp>
        <p:nvSpPr>
          <p:cNvPr id="60" name="70 CuadroTexto"/>
          <p:cNvSpPr txBox="1">
            <a:spLocks noChangeArrowheads="1"/>
          </p:cNvSpPr>
          <p:nvPr/>
        </p:nvSpPr>
        <p:spPr bwMode="auto">
          <a:xfrm>
            <a:off x="7429739" y="6457890"/>
            <a:ext cx="712054" cy="400110"/>
          </a:xfrm>
          <a:prstGeom prst="rect">
            <a:avLst/>
          </a:prstGeom>
          <a:noFill/>
          <a:ln w="9525">
            <a:noFill/>
            <a:miter lim="800000"/>
            <a:headEnd/>
            <a:tailEnd/>
          </a:ln>
        </p:spPr>
        <p:txBody>
          <a:bodyPr wrap="none">
            <a:spAutoFit/>
          </a:bodyPr>
          <a:lstStyle/>
          <a:p>
            <a:r>
              <a:rPr lang="ca-ES" sz="2000" b="1" u="none" dirty="0" smtClean="0">
                <a:solidFill>
                  <a:schemeClr val="accent2">
                    <a:lumMod val="60000"/>
                    <a:lumOff val="40000"/>
                  </a:schemeClr>
                </a:solidFill>
              </a:rPr>
              <a:t>TGS</a:t>
            </a:r>
            <a:endParaRPr lang="ca-ES" sz="2000" b="1" u="none" dirty="0">
              <a:solidFill>
                <a:schemeClr val="accent2">
                  <a:lumMod val="60000"/>
                  <a:lumOff val="40000"/>
                </a:schemeClr>
              </a:solidFill>
            </a:endParaRPr>
          </a:p>
        </p:txBody>
      </p:sp>
      <p:pic>
        <p:nvPicPr>
          <p:cNvPr id="61" name="Picture 13"/>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6494464" y="5500690"/>
            <a:ext cx="2578100" cy="928687"/>
          </a:xfrm>
          <a:prstGeom prst="rect">
            <a:avLst/>
          </a:prstGeom>
          <a:noFill/>
          <a:ln w="9525">
            <a:noFill/>
            <a:miter lim="800000"/>
            <a:headEnd/>
            <a:tailEnd/>
          </a:ln>
        </p:spPr>
      </p:pic>
      <p:sp>
        <p:nvSpPr>
          <p:cNvPr id="63" name="62 Flecha abajo"/>
          <p:cNvSpPr/>
          <p:nvPr/>
        </p:nvSpPr>
        <p:spPr>
          <a:xfrm>
            <a:off x="7196139" y="3493317"/>
            <a:ext cx="142875" cy="214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ca-ES" u="none"/>
          </a:p>
        </p:txBody>
      </p:sp>
      <p:sp>
        <p:nvSpPr>
          <p:cNvPr id="65" name="15 CuadroTexto"/>
          <p:cNvSpPr txBox="1">
            <a:spLocks noChangeArrowheads="1"/>
          </p:cNvSpPr>
          <p:nvPr/>
        </p:nvSpPr>
        <p:spPr bwMode="auto">
          <a:xfrm>
            <a:off x="6376988" y="5067302"/>
            <a:ext cx="2520280" cy="430887"/>
          </a:xfrm>
          <a:prstGeom prst="rect">
            <a:avLst/>
          </a:prstGeom>
          <a:noFill/>
          <a:ln w="9525">
            <a:noFill/>
            <a:miter lim="800000"/>
            <a:headEnd/>
            <a:tailEnd/>
          </a:ln>
        </p:spPr>
        <p:txBody>
          <a:bodyPr wrap="square">
            <a:spAutoFit/>
          </a:bodyPr>
          <a:lstStyle/>
          <a:p>
            <a:r>
              <a:rPr lang="es-ES" sz="1100" b="1" u="none" dirty="0"/>
              <a:t>4. </a:t>
            </a:r>
            <a:r>
              <a:rPr lang="es-ES" sz="1100" b="1" u="none" dirty="0" err="1" smtClean="0"/>
              <a:t>Image</a:t>
            </a:r>
            <a:r>
              <a:rPr lang="es-ES" sz="1100" b="1" u="none" dirty="0" smtClean="0"/>
              <a:t> </a:t>
            </a:r>
            <a:r>
              <a:rPr lang="es-ES" sz="1100" b="1" u="none" dirty="0" err="1" smtClean="0"/>
              <a:t>processing</a:t>
            </a:r>
            <a:r>
              <a:rPr lang="es-ES" sz="1100" b="1" u="none" dirty="0" smtClean="0"/>
              <a:t> and data </a:t>
            </a:r>
            <a:r>
              <a:rPr lang="es-ES" sz="1100" b="1" u="none" dirty="0" err="1" smtClean="0"/>
              <a:t>analysis</a:t>
            </a:r>
            <a:r>
              <a:rPr lang="es-ES" sz="1100" b="1" u="none" dirty="0" smtClean="0"/>
              <a:t>.</a:t>
            </a:r>
            <a:endParaRPr lang="es-ES" sz="1100" b="1" u="none" dirty="0"/>
          </a:p>
        </p:txBody>
      </p:sp>
      <p:sp>
        <p:nvSpPr>
          <p:cNvPr id="6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5"/>
              <a:tabLst/>
              <a:defRPr/>
            </a:pPr>
            <a:r>
              <a:rPr kumimoji="0" lang="en-GB" sz="2400" b="1" i="0" u="none" strike="noStrike" kern="0" cap="none" spc="0" normalizeH="0" baseline="0" noProof="0" smtClean="0">
                <a:ln>
                  <a:noFill/>
                </a:ln>
                <a:solidFill>
                  <a:schemeClr val="bg1"/>
                </a:solidFill>
                <a:effectLst/>
                <a:uLnTx/>
                <a:uFillTx/>
                <a:latin typeface="+mj-lt"/>
                <a:ea typeface="ＭＳ Ｐゴシック" pitchFamily="34" charset="-128"/>
                <a:cs typeface="+mj-cs"/>
              </a:rPr>
              <a:t>Sequencing Generation face to face</a:t>
            </a:r>
            <a:endPar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3 Título"/>
          <p:cNvSpPr txBox="1">
            <a:spLocks/>
          </p:cNvSpPr>
          <p:nvPr/>
        </p:nvSpPr>
        <p:spPr>
          <a:xfrm>
            <a:off x="495300" y="274638"/>
            <a:ext cx="8915400" cy="1143000"/>
          </a:xfrm>
          <a:prstGeom prst="rect">
            <a:avLst/>
          </a:prstGeom>
        </p:spPr>
        <p:txBody>
          <a:bodyPr/>
          <a:lstStyle/>
          <a:p>
            <a:pPr marL="0" marR="0" lvl="0" indent="0" algn="l" defTabSz="914400" rtl="0" eaLnBrk="0" fontAlgn="base" latinLnBrk="0" hangingPunct="0">
              <a:lnSpc>
                <a:spcPct val="150000"/>
              </a:lnSpc>
              <a:spcBef>
                <a:spcPct val="0"/>
              </a:spcBef>
              <a:spcAft>
                <a:spcPct val="0"/>
              </a:spcAft>
              <a:buClrTx/>
              <a:buSzTx/>
              <a:buFont typeface="+mj-lt"/>
              <a:buAutoNum type="arabicPeriod" startAt="5"/>
              <a:tabLst/>
              <a:defRPr/>
            </a:pPr>
            <a:r>
              <a:rPr kumimoji="0" lang="en-GB" sz="2400" b="1" i="0" u="none" strike="noStrike" kern="0" cap="none" spc="0" normalizeH="0" baseline="0" noProof="0" smtClean="0">
                <a:ln>
                  <a:noFill/>
                </a:ln>
                <a:solidFill>
                  <a:schemeClr val="bg1"/>
                </a:solidFill>
                <a:effectLst/>
                <a:uLnTx/>
                <a:uFillTx/>
                <a:latin typeface="+mj-lt"/>
                <a:ea typeface="ＭＳ Ｐゴシック" pitchFamily="34" charset="-128"/>
                <a:cs typeface="+mj-cs"/>
              </a:rPr>
              <a:t>Sequencing Generation face to face</a:t>
            </a:r>
            <a:endParaRPr kumimoji="0" lang="en-GB" sz="2400" b="1" i="0" u="none" strike="noStrike" kern="0" cap="none" spc="0" normalizeH="0" baseline="0" noProof="0" dirty="0" smtClean="0">
              <a:ln>
                <a:noFill/>
              </a:ln>
              <a:solidFill>
                <a:schemeClr val="bg1"/>
              </a:solidFill>
              <a:effectLst/>
              <a:uLnTx/>
              <a:uFillTx/>
              <a:latin typeface="+mj-lt"/>
              <a:ea typeface="ＭＳ Ｐゴシック" pitchFamily="34" charset="-128"/>
              <a:cs typeface="+mj-cs"/>
            </a:endParaRPr>
          </a:p>
        </p:txBody>
      </p:sp>
      <p:pic>
        <p:nvPicPr>
          <p:cNvPr id="40964" name="Picture 4"/>
          <p:cNvPicPr>
            <a:picLocks noChangeAspect="1" noChangeArrowheads="1"/>
          </p:cNvPicPr>
          <p:nvPr/>
        </p:nvPicPr>
        <p:blipFill>
          <a:blip r:embed="rId3" cstate="print"/>
          <a:srcRect/>
          <a:stretch>
            <a:fillRect/>
          </a:stretch>
        </p:blipFill>
        <p:spPr bwMode="auto">
          <a:xfrm>
            <a:off x="1389638" y="1417638"/>
            <a:ext cx="6297745" cy="4525228"/>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2753842" y="5976003"/>
            <a:ext cx="3219450" cy="276225"/>
          </a:xfrm>
          <a:prstGeom prst="rect">
            <a:avLst/>
          </a:prstGeom>
          <a:noFill/>
          <a:ln w="9525">
            <a:noFill/>
            <a:miter lim="800000"/>
            <a:headEnd/>
            <a:tailEnd/>
          </a:ln>
        </p:spPr>
      </p:pic>
      <p:sp>
        <p:nvSpPr>
          <p:cNvPr id="5" name="4 CuadroTexto"/>
          <p:cNvSpPr txBox="1"/>
          <p:nvPr/>
        </p:nvSpPr>
        <p:spPr>
          <a:xfrm>
            <a:off x="495300" y="1108276"/>
            <a:ext cx="5781675" cy="430887"/>
          </a:xfrm>
          <a:prstGeom prst="rect">
            <a:avLst/>
          </a:prstGeom>
          <a:noFill/>
        </p:spPr>
        <p:txBody>
          <a:bodyPr wrap="square" rtlCol="0">
            <a:spAutoFit/>
          </a:bodyPr>
          <a:lstStyle/>
          <a:p>
            <a:pPr algn="just"/>
            <a:r>
              <a:rPr lang="en-GB" sz="2200" dirty="0" smtClean="0">
                <a:solidFill>
                  <a:schemeClr val="bg1">
                    <a:lumMod val="50000"/>
                  </a:schemeClr>
                </a:solidFill>
                <a:latin typeface="+mn-lt"/>
              </a:rPr>
              <a:t>Release dates </a:t>
            </a:r>
            <a:r>
              <a:rPr lang="en-GB" sz="2200" dirty="0" err="1" smtClean="0">
                <a:solidFill>
                  <a:schemeClr val="bg1">
                    <a:lumMod val="50000"/>
                  </a:schemeClr>
                </a:solidFill>
                <a:latin typeface="+mn-lt"/>
              </a:rPr>
              <a:t>vs</a:t>
            </a:r>
            <a:r>
              <a:rPr lang="en-GB" sz="2200" dirty="0" smtClean="0">
                <a:solidFill>
                  <a:schemeClr val="bg1">
                    <a:lumMod val="50000"/>
                  </a:schemeClr>
                </a:solidFill>
                <a:latin typeface="+mn-lt"/>
              </a:rPr>
              <a:t> Machine outputs per run</a:t>
            </a:r>
          </a:p>
        </p:txBody>
      </p:sp>
      <p:sp>
        <p:nvSpPr>
          <p:cNvPr id="2" name="Rectángulo 1"/>
          <p:cNvSpPr/>
          <p:nvPr/>
        </p:nvSpPr>
        <p:spPr>
          <a:xfrm>
            <a:off x="0" y="6443977"/>
            <a:ext cx="4570482" cy="369332"/>
          </a:xfrm>
          <a:prstGeom prst="rect">
            <a:avLst/>
          </a:prstGeom>
        </p:spPr>
        <p:txBody>
          <a:bodyPr wrap="none">
            <a:spAutoFit/>
          </a:bodyPr>
          <a:lstStyle/>
          <a:p>
            <a:r>
              <a:rPr lang="en-GB" dirty="0">
                <a:hlinkClick r:id="rId5"/>
              </a:rPr>
              <a:t>https://genohub.com/ngs-instrument-guide/</a:t>
            </a:r>
            <a:endParaRPr lang="en-GB"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srcRect/>
          <a:stretch>
            <a:fillRect/>
          </a:stretch>
        </p:blipFill>
        <p:spPr bwMode="auto">
          <a:xfrm>
            <a:off x="1988671" y="1187355"/>
            <a:ext cx="6084676" cy="5265617"/>
          </a:xfrm>
          <a:prstGeom prst="rect">
            <a:avLst/>
          </a:prstGeom>
          <a:noFill/>
          <a:ln w="9525">
            <a:noFill/>
            <a:miter lim="800000"/>
            <a:headEnd/>
            <a:tailEnd/>
          </a:ln>
          <a:effectLst/>
        </p:spPr>
      </p:pic>
      <p:sp>
        <p:nvSpPr>
          <p:cNvPr id="4" name="3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019" y="1263192"/>
            <a:ext cx="7596217" cy="4767296"/>
          </a:xfrm>
          <a:prstGeom prst="rect">
            <a:avLst/>
          </a:prstGeom>
        </p:spPr>
      </p:pic>
      <p:sp>
        <p:nvSpPr>
          <p:cNvPr id="3" name="Rectángulo 2"/>
          <p:cNvSpPr/>
          <p:nvPr/>
        </p:nvSpPr>
        <p:spPr>
          <a:xfrm>
            <a:off x="741968" y="6115330"/>
            <a:ext cx="8383178" cy="507831"/>
          </a:xfrm>
          <a:prstGeom prst="rect">
            <a:avLst/>
          </a:prstGeom>
        </p:spPr>
        <p:txBody>
          <a:bodyPr wrap="square">
            <a:spAutoFit/>
          </a:bodyPr>
          <a:lstStyle/>
          <a:p>
            <a:pPr marL="93663" lvl="0" indent="-93663">
              <a:lnSpc>
                <a:spcPct val="150000"/>
              </a:lnSpc>
            </a:pPr>
            <a:r>
              <a:rPr lang="ca-ES" sz="900" dirty="0" err="1">
                <a:solidFill>
                  <a:srgbClr val="FFFFFF">
                    <a:lumMod val="50000"/>
                  </a:srgbClr>
                </a:solidFill>
              </a:rPr>
              <a:t>Satam</a:t>
            </a:r>
            <a:r>
              <a:rPr lang="ca-ES" sz="900" dirty="0">
                <a:solidFill>
                  <a:srgbClr val="FFFFFF">
                    <a:lumMod val="50000"/>
                  </a:srgbClr>
                </a:solidFill>
              </a:rPr>
              <a:t>, H.; </a:t>
            </a:r>
            <a:r>
              <a:rPr lang="ca-ES" sz="900" dirty="0" err="1">
                <a:solidFill>
                  <a:srgbClr val="FFFFFF">
                    <a:lumMod val="50000"/>
                  </a:srgbClr>
                </a:solidFill>
              </a:rPr>
              <a:t>Joshi</a:t>
            </a:r>
            <a:r>
              <a:rPr lang="ca-ES" sz="900" dirty="0">
                <a:solidFill>
                  <a:srgbClr val="FFFFFF">
                    <a:lumMod val="50000"/>
                  </a:srgbClr>
                </a:solidFill>
              </a:rPr>
              <a:t>, K.; </a:t>
            </a:r>
            <a:r>
              <a:rPr lang="ca-ES" sz="900" dirty="0" err="1">
                <a:solidFill>
                  <a:srgbClr val="FFFFFF">
                    <a:lumMod val="50000"/>
                  </a:srgbClr>
                </a:solidFill>
              </a:rPr>
              <a:t>Mangrolia</a:t>
            </a:r>
            <a:r>
              <a:rPr lang="ca-ES" sz="900" dirty="0">
                <a:solidFill>
                  <a:srgbClr val="FFFFFF">
                    <a:lumMod val="50000"/>
                  </a:srgbClr>
                </a:solidFill>
              </a:rPr>
              <a:t>, U.; </a:t>
            </a:r>
            <a:r>
              <a:rPr lang="ca-ES" sz="900" dirty="0" err="1">
                <a:solidFill>
                  <a:srgbClr val="FFFFFF">
                    <a:lumMod val="50000"/>
                  </a:srgbClr>
                </a:solidFill>
              </a:rPr>
              <a:t>Waghoo</a:t>
            </a:r>
            <a:r>
              <a:rPr lang="ca-ES" sz="900" dirty="0">
                <a:solidFill>
                  <a:srgbClr val="FFFFFF">
                    <a:lumMod val="50000"/>
                  </a:srgbClr>
                </a:solidFill>
              </a:rPr>
              <a:t>, S.; </a:t>
            </a:r>
            <a:r>
              <a:rPr lang="ca-ES" sz="900" dirty="0" err="1">
                <a:solidFill>
                  <a:srgbClr val="FFFFFF">
                    <a:lumMod val="50000"/>
                  </a:srgbClr>
                </a:solidFill>
              </a:rPr>
              <a:t>Zaidi</a:t>
            </a:r>
            <a:r>
              <a:rPr lang="ca-ES" sz="900" dirty="0">
                <a:solidFill>
                  <a:srgbClr val="FFFFFF">
                    <a:lumMod val="50000"/>
                  </a:srgbClr>
                </a:solidFill>
              </a:rPr>
              <a:t>, G.; </a:t>
            </a:r>
            <a:r>
              <a:rPr lang="ca-ES" sz="900" dirty="0" err="1">
                <a:solidFill>
                  <a:srgbClr val="FFFFFF">
                    <a:lumMod val="50000"/>
                  </a:srgbClr>
                </a:solidFill>
              </a:rPr>
              <a:t>Rawool</a:t>
            </a:r>
            <a:r>
              <a:rPr lang="ca-ES" sz="900" dirty="0">
                <a:solidFill>
                  <a:srgbClr val="FFFFFF">
                    <a:lumMod val="50000"/>
                  </a:srgbClr>
                </a:solidFill>
              </a:rPr>
              <a:t>, S.; </a:t>
            </a:r>
            <a:r>
              <a:rPr lang="ca-ES" sz="900" dirty="0" err="1">
                <a:solidFill>
                  <a:srgbClr val="FFFFFF">
                    <a:lumMod val="50000"/>
                  </a:srgbClr>
                </a:solidFill>
              </a:rPr>
              <a:t>Thakare</a:t>
            </a:r>
            <a:r>
              <a:rPr lang="ca-ES" sz="900" dirty="0">
                <a:solidFill>
                  <a:srgbClr val="FFFFFF">
                    <a:lumMod val="50000"/>
                  </a:srgbClr>
                </a:solidFill>
              </a:rPr>
              <a:t>, R.P.; </a:t>
            </a:r>
            <a:r>
              <a:rPr lang="ca-ES" sz="900" dirty="0" err="1">
                <a:solidFill>
                  <a:srgbClr val="FFFFFF">
                    <a:lumMod val="50000"/>
                  </a:srgbClr>
                </a:solidFill>
              </a:rPr>
              <a:t>Banday</a:t>
            </a:r>
            <a:r>
              <a:rPr lang="ca-ES" sz="900" dirty="0">
                <a:solidFill>
                  <a:srgbClr val="FFFFFF">
                    <a:lumMod val="50000"/>
                  </a:srgbClr>
                </a:solidFill>
              </a:rPr>
              <a:t>, S.; </a:t>
            </a:r>
            <a:r>
              <a:rPr lang="ca-ES" sz="900" dirty="0" err="1">
                <a:solidFill>
                  <a:srgbClr val="FFFFFF">
                    <a:lumMod val="50000"/>
                  </a:srgbClr>
                </a:solidFill>
              </a:rPr>
              <a:t>Mishra</a:t>
            </a:r>
            <a:r>
              <a:rPr lang="ca-ES" sz="900" dirty="0">
                <a:solidFill>
                  <a:srgbClr val="FFFFFF">
                    <a:lumMod val="50000"/>
                  </a:srgbClr>
                </a:solidFill>
              </a:rPr>
              <a:t>, A.K.; Das, G.; et al. </a:t>
            </a:r>
            <a:r>
              <a:rPr lang="ca-ES" sz="900" dirty="0" err="1">
                <a:solidFill>
                  <a:srgbClr val="FFFFFF">
                    <a:lumMod val="50000"/>
                  </a:srgbClr>
                </a:solidFill>
              </a:rPr>
              <a:t>Next-Generation</a:t>
            </a:r>
            <a:r>
              <a:rPr lang="ca-ES" sz="900" dirty="0">
                <a:solidFill>
                  <a:srgbClr val="FFFFFF">
                    <a:lumMod val="50000"/>
                  </a:srgbClr>
                </a:solidFill>
              </a:rPr>
              <a:t> </a:t>
            </a:r>
            <a:r>
              <a:rPr lang="ca-ES" sz="900" dirty="0" err="1">
                <a:solidFill>
                  <a:srgbClr val="FFFFFF">
                    <a:lumMod val="50000"/>
                  </a:srgbClr>
                </a:solidFill>
              </a:rPr>
              <a:t>Sequencing</a:t>
            </a:r>
            <a:r>
              <a:rPr lang="ca-ES" sz="900" dirty="0">
                <a:solidFill>
                  <a:srgbClr val="FFFFFF">
                    <a:lumMod val="50000"/>
                  </a:srgbClr>
                </a:solidFill>
              </a:rPr>
              <a:t> Technology: </a:t>
            </a:r>
            <a:r>
              <a:rPr lang="ca-ES" sz="900" dirty="0" err="1">
                <a:solidFill>
                  <a:srgbClr val="FFFFFF">
                    <a:lumMod val="50000"/>
                  </a:srgbClr>
                </a:solidFill>
              </a:rPr>
              <a:t>Current</a:t>
            </a:r>
            <a:r>
              <a:rPr lang="ca-ES" sz="900" dirty="0">
                <a:solidFill>
                  <a:srgbClr val="FFFFFF">
                    <a:lumMod val="50000"/>
                  </a:srgbClr>
                </a:solidFill>
              </a:rPr>
              <a:t> </a:t>
            </a:r>
            <a:r>
              <a:rPr lang="ca-ES" sz="900" dirty="0" err="1">
                <a:solidFill>
                  <a:srgbClr val="FFFFFF">
                    <a:lumMod val="50000"/>
                  </a:srgbClr>
                </a:solidFill>
              </a:rPr>
              <a:t>Trends</a:t>
            </a:r>
            <a:r>
              <a:rPr lang="ca-ES" sz="900" dirty="0">
                <a:solidFill>
                  <a:srgbClr val="FFFFFF">
                    <a:lumMod val="50000"/>
                  </a:srgbClr>
                </a:solidFill>
              </a:rPr>
              <a:t> </a:t>
            </a:r>
            <a:r>
              <a:rPr lang="ca-ES" sz="900" dirty="0" err="1">
                <a:solidFill>
                  <a:srgbClr val="FFFFFF">
                    <a:lumMod val="50000"/>
                  </a:srgbClr>
                </a:solidFill>
              </a:rPr>
              <a:t>and</a:t>
            </a:r>
            <a:r>
              <a:rPr lang="ca-ES" sz="900" dirty="0">
                <a:solidFill>
                  <a:srgbClr val="FFFFFF">
                    <a:lumMod val="50000"/>
                  </a:srgbClr>
                </a:solidFill>
              </a:rPr>
              <a:t> </a:t>
            </a:r>
            <a:r>
              <a:rPr lang="ca-ES" sz="900" dirty="0" err="1">
                <a:solidFill>
                  <a:srgbClr val="FFFFFF">
                    <a:lumMod val="50000"/>
                  </a:srgbClr>
                </a:solidFill>
              </a:rPr>
              <a:t>Advancements</a:t>
            </a:r>
            <a:r>
              <a:rPr lang="ca-ES" sz="900" dirty="0">
                <a:solidFill>
                  <a:srgbClr val="FFFFFF">
                    <a:lumMod val="50000"/>
                  </a:srgbClr>
                </a:solidFill>
              </a:rPr>
              <a:t>. </a:t>
            </a:r>
            <a:r>
              <a:rPr lang="ca-ES" sz="900" dirty="0" err="1">
                <a:solidFill>
                  <a:srgbClr val="FFFFFF">
                    <a:lumMod val="50000"/>
                  </a:srgbClr>
                </a:solidFill>
              </a:rPr>
              <a:t>Biology</a:t>
            </a:r>
            <a:r>
              <a:rPr lang="ca-ES" sz="900" dirty="0">
                <a:solidFill>
                  <a:srgbClr val="FFFFFF">
                    <a:lumMod val="50000"/>
                  </a:srgbClr>
                </a:solidFill>
              </a:rPr>
              <a:t> 2023, 12, 997. https://doi.org/10.3390/biology12070997 </a:t>
            </a:r>
            <a:endParaRPr lang="ca-ES" sz="900" dirty="0">
              <a:solidFill>
                <a:srgbClr val="FFFFFF">
                  <a:lumMod val="50000"/>
                </a:srgbClr>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10" name="Picture 2"/>
          <p:cNvPicPr>
            <a:picLocks noChangeAspect="1" noChangeArrowheads="1"/>
          </p:cNvPicPr>
          <p:nvPr/>
        </p:nvPicPr>
        <p:blipFill>
          <a:blip r:embed="rId3" cstate="print"/>
          <a:srcRect/>
          <a:stretch>
            <a:fillRect/>
          </a:stretch>
        </p:blipFill>
        <p:spPr bwMode="auto">
          <a:xfrm>
            <a:off x="628437" y="6374642"/>
            <a:ext cx="2085975" cy="190500"/>
          </a:xfrm>
          <a:prstGeom prst="rect">
            <a:avLst/>
          </a:prstGeom>
          <a:noFill/>
          <a:ln w="9525">
            <a:noFill/>
            <a:miter lim="800000"/>
            <a:headEnd/>
            <a:tailEnd/>
          </a:ln>
        </p:spPr>
      </p:pic>
      <p:pic>
        <p:nvPicPr>
          <p:cNvPr id="27649" name="Picture 1"/>
          <p:cNvPicPr>
            <a:picLocks noChangeAspect="1" noChangeArrowheads="1"/>
          </p:cNvPicPr>
          <p:nvPr/>
        </p:nvPicPr>
        <p:blipFill>
          <a:blip r:embed="rId4" cstate="print"/>
          <a:srcRect/>
          <a:stretch>
            <a:fillRect/>
          </a:stretch>
        </p:blipFill>
        <p:spPr bwMode="auto">
          <a:xfrm>
            <a:off x="561975" y="1495425"/>
            <a:ext cx="8648700" cy="4857750"/>
          </a:xfrm>
          <a:prstGeom prst="rect">
            <a:avLst/>
          </a:prstGeom>
          <a:noFill/>
          <a:ln w="9525">
            <a:noFill/>
            <a:miter lim="800000"/>
            <a:headEnd/>
            <a:tailEnd/>
          </a:ln>
          <a:effectLst/>
        </p:spPr>
      </p:pic>
    </p:spTree>
    <p:extLst>
      <p:ext uri="{BB962C8B-B14F-4D97-AF65-F5344CB8AC3E}">
        <p14:creationId xmlns:p14="http://schemas.microsoft.com/office/powerpoint/2010/main" val="1137924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grpSp>
        <p:nvGrpSpPr>
          <p:cNvPr id="4" name="Grupo 3"/>
          <p:cNvGrpSpPr/>
          <p:nvPr/>
        </p:nvGrpSpPr>
        <p:grpSpPr>
          <a:xfrm>
            <a:off x="368300" y="1282676"/>
            <a:ext cx="9083710" cy="2662469"/>
            <a:chOff x="368300" y="1282676"/>
            <a:chExt cx="9083710" cy="2662469"/>
          </a:xfrm>
        </p:grpSpPr>
        <p:pic>
          <p:nvPicPr>
            <p:cNvPr id="2" name="Imagen 1"/>
            <p:cNvPicPr>
              <a:picLocks noChangeAspect="1"/>
            </p:cNvPicPr>
            <p:nvPr/>
          </p:nvPicPr>
          <p:blipFill>
            <a:blip r:embed="rId3"/>
            <a:stretch>
              <a:fillRect/>
            </a:stretch>
          </p:blipFill>
          <p:spPr>
            <a:xfrm>
              <a:off x="368300" y="1606571"/>
              <a:ext cx="9083710" cy="2338574"/>
            </a:xfrm>
            <a:prstGeom prst="rect">
              <a:avLst/>
            </a:prstGeom>
          </p:spPr>
        </p:pic>
        <p:pic>
          <p:nvPicPr>
            <p:cNvPr id="3" name="Imagen 2"/>
            <p:cNvPicPr>
              <a:picLocks noChangeAspect="1"/>
            </p:cNvPicPr>
            <p:nvPr/>
          </p:nvPicPr>
          <p:blipFill>
            <a:blip r:embed="rId4"/>
            <a:stretch>
              <a:fillRect/>
            </a:stretch>
          </p:blipFill>
          <p:spPr>
            <a:xfrm>
              <a:off x="368300" y="1282676"/>
              <a:ext cx="2591162" cy="323895"/>
            </a:xfrm>
            <a:prstGeom prst="rect">
              <a:avLst/>
            </a:prstGeom>
          </p:spPr>
        </p:pic>
      </p:grpSp>
      <p:pic>
        <p:nvPicPr>
          <p:cNvPr id="5" name="Imagen 4"/>
          <p:cNvPicPr>
            <a:picLocks noChangeAspect="1"/>
          </p:cNvPicPr>
          <p:nvPr/>
        </p:nvPicPr>
        <p:blipFill>
          <a:blip r:embed="rId5"/>
          <a:stretch>
            <a:fillRect/>
          </a:stretch>
        </p:blipFill>
        <p:spPr>
          <a:xfrm>
            <a:off x="368300" y="4564001"/>
            <a:ext cx="9083710" cy="1890015"/>
          </a:xfrm>
          <a:prstGeom prst="rect">
            <a:avLst/>
          </a:prstGeom>
        </p:spPr>
      </p:pic>
      <p:pic>
        <p:nvPicPr>
          <p:cNvPr id="6" name="Imagen 5"/>
          <p:cNvPicPr>
            <a:picLocks noChangeAspect="1"/>
          </p:cNvPicPr>
          <p:nvPr/>
        </p:nvPicPr>
        <p:blipFill>
          <a:blip r:embed="rId6"/>
          <a:stretch>
            <a:fillRect/>
          </a:stretch>
        </p:blipFill>
        <p:spPr>
          <a:xfrm>
            <a:off x="368300" y="4269040"/>
            <a:ext cx="2534004" cy="285790"/>
          </a:xfrm>
          <a:prstGeom prst="rect">
            <a:avLst/>
          </a:prstGeom>
        </p:spPr>
      </p:pic>
      <p:sp>
        <p:nvSpPr>
          <p:cNvPr id="13" name="Rectángulo 12"/>
          <p:cNvSpPr/>
          <p:nvPr/>
        </p:nvSpPr>
        <p:spPr>
          <a:xfrm rot="16200000">
            <a:off x="-2791157" y="3081511"/>
            <a:ext cx="6072693" cy="246221"/>
          </a:xfrm>
          <a:prstGeom prst="rect">
            <a:avLst/>
          </a:prstGeom>
        </p:spPr>
        <p:txBody>
          <a:bodyPr wrap="square">
            <a:spAutoFit/>
          </a:bodyPr>
          <a:lstStyle/>
          <a:p>
            <a:r>
              <a:rPr lang="en-GB" sz="1000" dirty="0">
                <a:hlinkClick r:id="rId7"/>
              </a:rPr>
              <a:t>https://genohub.com/recommended-sequencing-coverage-by-application/</a:t>
            </a:r>
            <a:endParaRPr lang="en-GB" sz="1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grpSp>
        <p:nvGrpSpPr>
          <p:cNvPr id="4" name="Grupo 3"/>
          <p:cNvGrpSpPr/>
          <p:nvPr/>
        </p:nvGrpSpPr>
        <p:grpSpPr>
          <a:xfrm>
            <a:off x="368300" y="1282676"/>
            <a:ext cx="9083710" cy="2662469"/>
            <a:chOff x="368300" y="1282676"/>
            <a:chExt cx="9083710" cy="2662469"/>
          </a:xfrm>
        </p:grpSpPr>
        <p:pic>
          <p:nvPicPr>
            <p:cNvPr id="2" name="Imagen 1"/>
            <p:cNvPicPr>
              <a:picLocks noChangeAspect="1"/>
            </p:cNvPicPr>
            <p:nvPr/>
          </p:nvPicPr>
          <p:blipFill>
            <a:blip r:embed="rId3"/>
            <a:stretch>
              <a:fillRect/>
            </a:stretch>
          </p:blipFill>
          <p:spPr>
            <a:xfrm>
              <a:off x="368300" y="1606571"/>
              <a:ext cx="9083710" cy="2338574"/>
            </a:xfrm>
            <a:prstGeom prst="rect">
              <a:avLst/>
            </a:prstGeom>
          </p:spPr>
        </p:pic>
        <p:pic>
          <p:nvPicPr>
            <p:cNvPr id="3" name="Imagen 2"/>
            <p:cNvPicPr>
              <a:picLocks noChangeAspect="1"/>
            </p:cNvPicPr>
            <p:nvPr/>
          </p:nvPicPr>
          <p:blipFill>
            <a:blip r:embed="rId4"/>
            <a:stretch>
              <a:fillRect/>
            </a:stretch>
          </p:blipFill>
          <p:spPr>
            <a:xfrm>
              <a:off x="368300" y="1282676"/>
              <a:ext cx="2591162" cy="323895"/>
            </a:xfrm>
            <a:prstGeom prst="rect">
              <a:avLst/>
            </a:prstGeom>
          </p:spPr>
        </p:pic>
      </p:grpSp>
      <p:pic>
        <p:nvPicPr>
          <p:cNvPr id="5" name="Imagen 4"/>
          <p:cNvPicPr>
            <a:picLocks noChangeAspect="1"/>
          </p:cNvPicPr>
          <p:nvPr/>
        </p:nvPicPr>
        <p:blipFill>
          <a:blip r:embed="rId5"/>
          <a:stretch>
            <a:fillRect/>
          </a:stretch>
        </p:blipFill>
        <p:spPr>
          <a:xfrm>
            <a:off x="368300" y="4564001"/>
            <a:ext cx="9083710" cy="1890015"/>
          </a:xfrm>
          <a:prstGeom prst="rect">
            <a:avLst/>
          </a:prstGeom>
        </p:spPr>
      </p:pic>
      <p:pic>
        <p:nvPicPr>
          <p:cNvPr id="6" name="Imagen 5"/>
          <p:cNvPicPr>
            <a:picLocks noChangeAspect="1"/>
          </p:cNvPicPr>
          <p:nvPr/>
        </p:nvPicPr>
        <p:blipFill>
          <a:blip r:embed="rId6"/>
          <a:stretch>
            <a:fillRect/>
          </a:stretch>
        </p:blipFill>
        <p:spPr>
          <a:xfrm>
            <a:off x="368300" y="4269040"/>
            <a:ext cx="2534004" cy="285790"/>
          </a:xfrm>
          <a:prstGeom prst="rect">
            <a:avLst/>
          </a:prstGeom>
        </p:spPr>
      </p:pic>
      <p:sp>
        <p:nvSpPr>
          <p:cNvPr id="13" name="Rectángulo 12"/>
          <p:cNvSpPr/>
          <p:nvPr/>
        </p:nvSpPr>
        <p:spPr>
          <a:xfrm rot="16200000">
            <a:off x="-2791157" y="3081511"/>
            <a:ext cx="6072693" cy="246221"/>
          </a:xfrm>
          <a:prstGeom prst="rect">
            <a:avLst/>
          </a:prstGeom>
        </p:spPr>
        <p:txBody>
          <a:bodyPr wrap="square">
            <a:spAutoFit/>
          </a:bodyPr>
          <a:lstStyle/>
          <a:p>
            <a:r>
              <a:rPr lang="en-GB" sz="1000" dirty="0">
                <a:hlinkClick r:id="rId7"/>
              </a:rPr>
              <a:t>https://genohub.com/recommended-sequencing-coverage-by-application/</a:t>
            </a:r>
            <a:endParaRPr lang="en-GB" sz="1000" dirty="0"/>
          </a:p>
        </p:txBody>
      </p:sp>
      <p:sp>
        <p:nvSpPr>
          <p:cNvPr id="7" name="Rectángulo 6"/>
          <p:cNvSpPr/>
          <p:nvPr/>
        </p:nvSpPr>
        <p:spPr>
          <a:xfrm>
            <a:off x="1576137" y="2622884"/>
            <a:ext cx="5853363" cy="1477328"/>
          </a:xfrm>
          <a:prstGeom prst="rect">
            <a:avLst/>
          </a:prstGeom>
          <a:solidFill>
            <a:srgbClr val="CC99FF"/>
          </a:solidFill>
          <a:ln w="38100">
            <a:solidFill>
              <a:srgbClr val="7030A0"/>
            </a:solidFill>
          </a:ln>
        </p:spPr>
        <p:txBody>
          <a:bodyPr wrap="square">
            <a:spAutoFit/>
          </a:bodyPr>
          <a:lstStyle/>
          <a:p>
            <a:pPr algn="just"/>
            <a:r>
              <a:rPr lang="en-US" b="1" dirty="0"/>
              <a:t>Depth of Coverage: </a:t>
            </a:r>
            <a:r>
              <a:rPr lang="en-US" dirty="0"/>
              <a:t>average number of reads that align to, or "cover," known reference bases</a:t>
            </a:r>
            <a:r>
              <a:rPr lang="en-US" dirty="0" smtClean="0"/>
              <a:t>.</a:t>
            </a:r>
          </a:p>
          <a:p>
            <a:pPr algn="just"/>
            <a:endParaRPr lang="en-US" dirty="0"/>
          </a:p>
          <a:p>
            <a:pPr lvl="1" algn="just"/>
            <a:r>
              <a:rPr lang="en-US" b="1" dirty="0"/>
              <a:t>30x </a:t>
            </a:r>
            <a:r>
              <a:rPr lang="en-US" dirty="0"/>
              <a:t>= each base has been covered by 30 sequences (in average)</a:t>
            </a:r>
          </a:p>
        </p:txBody>
      </p:sp>
    </p:spTree>
    <p:extLst>
      <p:ext uri="{BB962C8B-B14F-4D97-AF65-F5344CB8AC3E}">
        <p14:creationId xmlns:p14="http://schemas.microsoft.com/office/powerpoint/2010/main" val="8564265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descr="http://nextgenseek.com/wp-content/uploads/2012/11/20NGSApplications.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ca-ES"/>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graphicFrame>
        <p:nvGraphicFramePr>
          <p:cNvPr id="2" name="Tabla 1"/>
          <p:cNvGraphicFramePr>
            <a:graphicFrameLocks noGrp="1"/>
          </p:cNvGraphicFramePr>
          <p:nvPr>
            <p:extLst>
              <p:ext uri="{D42A27DB-BD31-4B8C-83A1-F6EECF244321}">
                <p14:modId xmlns:p14="http://schemas.microsoft.com/office/powerpoint/2010/main" val="735985676"/>
              </p:ext>
            </p:extLst>
          </p:nvPr>
        </p:nvGraphicFramePr>
        <p:xfrm>
          <a:off x="600692" y="1135392"/>
          <a:ext cx="8221763" cy="5595787"/>
        </p:xfrm>
        <a:graphic>
          <a:graphicData uri="http://schemas.openxmlformats.org/drawingml/2006/table">
            <a:tbl>
              <a:tblPr>
                <a:tableStyleId>{5C22544A-7EE6-4342-B048-85BDC9FD1C3A}</a:tableStyleId>
              </a:tblPr>
              <a:tblGrid>
                <a:gridCol w="1670235">
                  <a:extLst>
                    <a:ext uri="{9D8B030D-6E8A-4147-A177-3AD203B41FA5}">
                      <a16:colId xmlns:a16="http://schemas.microsoft.com/office/drawing/2014/main" val="20000"/>
                    </a:ext>
                  </a:extLst>
                </a:gridCol>
                <a:gridCol w="2250831">
                  <a:extLst>
                    <a:ext uri="{9D8B030D-6E8A-4147-A177-3AD203B41FA5}">
                      <a16:colId xmlns:a16="http://schemas.microsoft.com/office/drawing/2014/main" val="20001"/>
                    </a:ext>
                  </a:extLst>
                </a:gridCol>
                <a:gridCol w="2260879">
                  <a:extLst>
                    <a:ext uri="{9D8B030D-6E8A-4147-A177-3AD203B41FA5}">
                      <a16:colId xmlns:a16="http://schemas.microsoft.com/office/drawing/2014/main" val="20002"/>
                    </a:ext>
                  </a:extLst>
                </a:gridCol>
                <a:gridCol w="2039818">
                  <a:extLst>
                    <a:ext uri="{9D8B030D-6E8A-4147-A177-3AD203B41FA5}">
                      <a16:colId xmlns:a16="http://schemas.microsoft.com/office/drawing/2014/main" val="20003"/>
                    </a:ext>
                  </a:extLst>
                </a:gridCol>
              </a:tblGrid>
              <a:tr h="188574">
                <a:tc>
                  <a:txBody>
                    <a:bodyPr/>
                    <a:lstStyle/>
                    <a:p>
                      <a:pPr algn="ctr" fontAlgn="t"/>
                      <a:r>
                        <a:rPr lang="en-GB" sz="1100" b="1" u="none" strike="noStrike" dirty="0">
                          <a:solidFill>
                            <a:srgbClr val="0070C0"/>
                          </a:solidFill>
                          <a:effectLst/>
                        </a:rPr>
                        <a:t>Category</a:t>
                      </a:r>
                      <a:endParaRPr lang="en-GB" sz="1100" b="1" i="0" u="none" strike="noStrike" dirty="0">
                        <a:solidFill>
                          <a:srgbClr val="0070C0"/>
                        </a:solidFill>
                        <a:effectLst/>
                        <a:latin typeface="Arial" panose="020B0604020202020204" pitchFamily="34" charset="0"/>
                      </a:endParaRPr>
                    </a:p>
                  </a:txBody>
                  <a:tcPr marL="5119" marR="5119" marT="5119" marB="0" anchor="ctr"/>
                </a:tc>
                <a:tc>
                  <a:txBody>
                    <a:bodyPr/>
                    <a:lstStyle/>
                    <a:p>
                      <a:pPr algn="ctr" fontAlgn="t"/>
                      <a:r>
                        <a:rPr lang="en-GB" sz="1100" b="1" u="none" strike="noStrike" dirty="0">
                          <a:solidFill>
                            <a:srgbClr val="0070C0"/>
                          </a:solidFill>
                          <a:effectLst/>
                        </a:rPr>
                        <a:t>Detection or Application</a:t>
                      </a:r>
                      <a:endParaRPr lang="en-GB" sz="1100" b="1" i="0" u="none" strike="noStrike" dirty="0">
                        <a:solidFill>
                          <a:srgbClr val="0070C0"/>
                        </a:solidFill>
                        <a:effectLst/>
                        <a:latin typeface="Arial" panose="020B0604020202020204" pitchFamily="34" charset="0"/>
                      </a:endParaRPr>
                    </a:p>
                  </a:txBody>
                  <a:tcPr marL="5119" marR="5119" marT="5119" marB="0" anchor="ctr"/>
                </a:tc>
                <a:tc>
                  <a:txBody>
                    <a:bodyPr/>
                    <a:lstStyle/>
                    <a:p>
                      <a:pPr algn="ctr" fontAlgn="t"/>
                      <a:r>
                        <a:rPr lang="en-GB" sz="1100" b="1" u="none" strike="noStrike" dirty="0">
                          <a:solidFill>
                            <a:srgbClr val="0070C0"/>
                          </a:solidFill>
                          <a:effectLst/>
                        </a:rPr>
                        <a:t>Recommended Coverage (x) or Reads (millions)</a:t>
                      </a:r>
                      <a:endParaRPr lang="en-GB" sz="1100" b="1" i="0" u="none" strike="noStrike" dirty="0">
                        <a:solidFill>
                          <a:srgbClr val="0070C0"/>
                        </a:solidFill>
                        <a:effectLst/>
                        <a:latin typeface="Arial" panose="020B0604020202020204" pitchFamily="34" charset="0"/>
                      </a:endParaRPr>
                    </a:p>
                  </a:txBody>
                  <a:tcPr marL="5119" marR="5119" marT="5119" marB="0" anchor="ctr"/>
                </a:tc>
                <a:tc>
                  <a:txBody>
                    <a:bodyPr/>
                    <a:lstStyle/>
                    <a:p>
                      <a:pPr algn="ctr" fontAlgn="t"/>
                      <a:r>
                        <a:rPr lang="en-GB" sz="1100" b="1" u="none" strike="noStrike" dirty="0">
                          <a:solidFill>
                            <a:srgbClr val="0070C0"/>
                          </a:solidFill>
                          <a:effectLst/>
                        </a:rPr>
                        <a:t>References</a:t>
                      </a:r>
                      <a:endParaRPr lang="en-GB" sz="1100" b="1" i="0" u="none" strike="noStrike" dirty="0">
                        <a:solidFill>
                          <a:srgbClr val="0070C0"/>
                        </a:solidFill>
                        <a:effectLst/>
                        <a:latin typeface="Arial" panose="020B0604020202020204" pitchFamily="34" charset="0"/>
                      </a:endParaRPr>
                    </a:p>
                  </a:txBody>
                  <a:tcPr marL="5119" marR="5119" marT="5119" marB="0" anchor="ctr"/>
                </a:tc>
                <a:extLst>
                  <a:ext uri="{0D108BD9-81ED-4DB2-BD59-A6C34878D82A}">
                    <a16:rowId xmlns:a16="http://schemas.microsoft.com/office/drawing/2014/main" val="10000"/>
                  </a:ext>
                </a:extLst>
              </a:tr>
              <a:tr h="97144">
                <a:tc>
                  <a:txBody>
                    <a:bodyPr/>
                    <a:lstStyle/>
                    <a:p>
                      <a:pPr algn="l" fontAlgn="t"/>
                      <a:r>
                        <a:rPr lang="en-GB" sz="900" u="none" strike="noStrike" dirty="0">
                          <a:effectLst/>
                        </a:rPr>
                        <a:t>Whole genome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3"/>
                        </a:rPr>
                        <a:t>Homozygous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15x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Bentley et al., 2008</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1"/>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4"/>
                        </a:rPr>
                        <a:t>Heterozygous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33x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Bentley et al., 2008</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2"/>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5"/>
                        </a:rPr>
                        <a:t>INDELs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60x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Feng et al., 2014</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3"/>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6"/>
                        </a:rPr>
                        <a:t>Genotype calls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35x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Ajay et al., 2011</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4"/>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7"/>
                        </a:rPr>
                        <a:t>CNV</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1-8x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Xie et al., 2009; Medvedev at al., 2010</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5"/>
                  </a:ext>
                </a:extLst>
              </a:tr>
              <a:tr h="97144">
                <a:tc>
                  <a:txBody>
                    <a:bodyPr/>
                    <a:lstStyle/>
                    <a:p>
                      <a:pPr algn="l" fontAlgn="t"/>
                      <a:r>
                        <a:rPr lang="en-GB" sz="900" u="none" strike="noStrike" dirty="0">
                          <a:effectLst/>
                        </a:rPr>
                        <a:t>Whole exome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8"/>
                        </a:rPr>
                        <a:t>Homozygous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100x (3x local depth)</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Clark et al., 2011; Meynert et al., 2013</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6"/>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8"/>
                        </a:rPr>
                        <a:t>Heterozygous SNVs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100x (13x local depth)</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Clark et al., 2011; Meynert et al., 2013</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7"/>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9"/>
                        </a:rPr>
                        <a:t>INDELs</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not recommended</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Feng et al., 2014</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8"/>
                  </a:ext>
                </a:extLst>
              </a:tr>
              <a:tr h="188574">
                <a:tc>
                  <a:txBody>
                    <a:bodyPr/>
                    <a:lstStyle/>
                    <a:p>
                      <a:pPr algn="l" fontAlgn="t"/>
                      <a:r>
                        <a:rPr lang="en-GB" sz="900" u="none" strike="noStrike" dirty="0">
                          <a:effectLst/>
                        </a:rPr>
                        <a:t>Transcriptome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0"/>
                        </a:rPr>
                        <a:t>Differential expression profiling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10-25M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2014;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09"/>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1"/>
                        </a:rPr>
                        <a:t>Alternative splicing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50-100M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2013;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0"/>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1"/>
                        </a:rPr>
                        <a:t>Allele specific expression</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50-100M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2013;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1"/>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2"/>
                        </a:rPr>
                        <a:t>De novo assembly</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&gt;100M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dirty="0">
                          <a:effectLst/>
                        </a:rPr>
                        <a:t>Liu Y. et al., 2013; ENCODE 2011 RNA-</a:t>
                      </a:r>
                      <a:r>
                        <a:rPr lang="fr-FR" sz="600" u="none" strike="noStrike" dirty="0" err="1">
                          <a:effectLst/>
                        </a:rPr>
                        <a:t>Seq</a:t>
                      </a:r>
                      <a:endParaRPr lang="fr-FR"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2"/>
                  </a:ext>
                </a:extLst>
              </a:tr>
              <a:tr h="188574">
                <a:tc>
                  <a:txBody>
                    <a:bodyPr/>
                    <a:lstStyle/>
                    <a:p>
                      <a:pPr algn="l" fontAlgn="t"/>
                      <a:r>
                        <a:rPr lang="en-GB" sz="900" u="none" strike="noStrike" dirty="0">
                          <a:effectLst/>
                        </a:rPr>
                        <a:t>DNA Target-Based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3"/>
                        </a:rPr>
                        <a:t>ChIP-Seq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10-14M (sharp peaks); 20-40M (broad marks)</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Rozowsky et al., 2009; ENCODE 2011 Genome; Landt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3"/>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4"/>
                        </a:rPr>
                        <a:t>Hi-C</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a:effectLst/>
                        </a:rPr>
                        <a:t>Belton, J.M et al., 2012</a:t>
                      </a:r>
                      <a:endParaRPr lang="da-DK"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4"/>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5"/>
                        </a:rPr>
                        <a:t>4C (Circularized Chromosome Confirmation Capture)</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nl-NL" sz="600" u="none" strike="noStrike" dirty="0">
                          <a:effectLst/>
                        </a:rPr>
                        <a:t>van de Weken, H.J.G. et al., 2012</a:t>
                      </a:r>
                      <a:endParaRPr lang="nl-NL"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5"/>
                  </a:ext>
                </a:extLst>
              </a:tr>
              <a:tr h="28000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fr-FR" sz="800" u="sng" strike="noStrike">
                          <a:effectLst/>
                          <a:hlinkClick r:id="rId16"/>
                        </a:rPr>
                        <a:t>5C (Chromosome Carbon Capture Carbon Copy)</a:t>
                      </a:r>
                      <a:endParaRPr lang="fr-FR"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15-25M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err="1">
                          <a:effectLst/>
                        </a:rPr>
                        <a:t>Sanyal</a:t>
                      </a:r>
                      <a:r>
                        <a:rPr lang="en-GB" sz="600" u="none" strike="noStrike" dirty="0">
                          <a:effectLst/>
                        </a:rPr>
                        <a:t> A. et al., 2012</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6"/>
                  </a:ext>
                </a:extLst>
              </a:tr>
              <a:tr h="28000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6"/>
                        </a:rPr>
                        <a:t>ChIA-PET (Chromatin Interaction Analysis by Paired-End Tag Sequencing)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15-20M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Zhang, J. et al., 2012</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7"/>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7"/>
                        </a:rPr>
                        <a:t>FAIRE-Seq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25-55M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ENCODE 2011 Genome; Landt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8"/>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7"/>
                        </a:rPr>
                        <a:t>DNAse 1-Seq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25-55M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a:effectLst/>
                        </a:rPr>
                        <a:t>Landt et al., 2012</a:t>
                      </a:r>
                      <a:endParaRPr lang="en-GB"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19"/>
                  </a:ext>
                </a:extLst>
              </a:tr>
              <a:tr h="97144">
                <a:tc>
                  <a:txBody>
                    <a:bodyPr/>
                    <a:lstStyle/>
                    <a:p>
                      <a:pPr algn="l" fontAlgn="t"/>
                      <a:r>
                        <a:rPr lang="en-GB" sz="900" u="none" strike="noStrike" dirty="0">
                          <a:effectLst/>
                        </a:rPr>
                        <a:t>DNA Methylation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8"/>
                        </a:rPr>
                        <a:t>CAP-Seq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&gt;20M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fr-FR" sz="600" u="none" strike="noStrike">
                          <a:effectLst/>
                        </a:rPr>
                        <a:t>Long, H.K. et al., 2013</a:t>
                      </a:r>
                      <a:endParaRPr lang="fr-FR"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0"/>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19"/>
                        </a:rPr>
                        <a:t>MeDIP-Seq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60M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a:effectLst/>
                        </a:rPr>
                        <a:t>Taiwo, O. et al., 2012</a:t>
                      </a:r>
                      <a:endParaRPr lang="en-GB"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1"/>
                  </a:ext>
                </a:extLst>
              </a:tr>
              <a:tr h="257146">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0"/>
                        </a:rPr>
                        <a:t>RRBS (Reduced Representation Bisulfite Sequencing)</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a:effectLst/>
                        </a:rPr>
                        <a:t>ENCODE 2011 Genome</a:t>
                      </a:r>
                      <a:endParaRPr lang="en-GB"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2"/>
                  </a:ext>
                </a:extLst>
              </a:tr>
              <a:tr h="251432">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1"/>
                        </a:rPr>
                        <a:t>Bisulfite-Seq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5-15X; 30X</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Ziller, M.J et al., 2015; Epigenomics Road Map</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3"/>
                  </a:ext>
                </a:extLst>
              </a:tr>
              <a:tr h="257146">
                <a:tc>
                  <a:txBody>
                    <a:bodyPr/>
                    <a:lstStyle/>
                    <a:p>
                      <a:pPr algn="l" fontAlgn="t"/>
                      <a:r>
                        <a:rPr lang="en-GB" sz="900" u="none" strike="noStrike" dirty="0">
                          <a:effectLst/>
                        </a:rPr>
                        <a:t>RNA-Target-Based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2"/>
                        </a:rPr>
                        <a:t>CLIP-Seq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10-40M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Cho J. et al., 2012; Eom T. et al., 2013; Sugimoto Y.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4"/>
                  </a:ext>
                </a:extLst>
              </a:tr>
              <a:tr h="240003">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iCLIP</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a:effectLst/>
                        </a:rPr>
                        <a:t>5-15M</a:t>
                      </a:r>
                      <a:endParaRPr lang="en-GB" sz="900" b="0" i="0" u="none" strike="noStrike">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a:effectLst/>
                        </a:rPr>
                        <a:t>Sugimoto Y. et al., 2012; </a:t>
                      </a:r>
                      <a:r>
                        <a:rPr lang="en-GB" sz="600" u="none" strike="noStrike" dirty="0" err="1">
                          <a:effectLst/>
                        </a:rPr>
                        <a:t>Rogelj</a:t>
                      </a:r>
                      <a:r>
                        <a:rPr lang="en-GB" sz="600" u="none" strike="noStrike" dirty="0">
                          <a:effectLst/>
                        </a:rPr>
                        <a:t> B. et al., 2012</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5"/>
                  </a:ext>
                </a:extLst>
              </a:tr>
              <a:tr h="9714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PAR-CLIP</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5-15M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dirty="0">
                          <a:effectLst/>
                        </a:rPr>
                        <a:t>Rogelj B. et al., 2012</a:t>
                      </a:r>
                      <a:endParaRPr lang="da-DK"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6"/>
                  </a:ext>
                </a:extLst>
              </a:tr>
              <a:tr h="142860">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RIP-Seq</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5-20M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da-DK" sz="600" u="none" strike="noStrike">
                          <a:effectLst/>
                        </a:rPr>
                        <a:t>Lu Z. et al., 2014</a:t>
                      </a:r>
                      <a:endParaRPr lang="da-DK" sz="600" b="0" i="0" u="none" strike="noStrike">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7"/>
                  </a:ext>
                </a:extLst>
              </a:tr>
              <a:tr h="188574">
                <a:tc>
                  <a:txBody>
                    <a:bodyPr/>
                    <a:lstStyle/>
                    <a:p>
                      <a:pPr algn="l" fontAlgn="t"/>
                      <a:r>
                        <a:rPr lang="en-GB" sz="900" u="none" strike="noStrike" dirty="0">
                          <a:effectLst/>
                        </a:rPr>
                        <a:t>Small RNA (microRNA) Sequencing</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4"/>
                        </a:rPr>
                        <a:t>Differential Expression</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~1-2M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err="1">
                          <a:effectLst/>
                        </a:rPr>
                        <a:t>Metpally</a:t>
                      </a:r>
                      <a:r>
                        <a:rPr lang="en-GB" sz="600" u="none" strike="noStrike" dirty="0">
                          <a:effectLst/>
                        </a:rPr>
                        <a:t> RPR et al., 2013; Campbell et al., 2015</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8"/>
                  </a:ext>
                </a:extLst>
              </a:tr>
              <a:tr h="188574">
                <a:tc>
                  <a:txBody>
                    <a:bodyPr/>
                    <a:lstStyle/>
                    <a:p>
                      <a:pPr algn="l" fontAlgn="t"/>
                      <a:r>
                        <a:rPr lang="en-GB" sz="900" u="none" strike="noStrike" dirty="0">
                          <a:effectLst/>
                        </a:rPr>
                        <a:t> </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800" u="sng" strike="noStrike">
                          <a:effectLst/>
                          <a:hlinkClick r:id="rId23"/>
                        </a:rPr>
                        <a:t>Discovery</a:t>
                      </a:r>
                      <a:endParaRPr lang="en-GB" sz="800" b="0" i="0" u="sng" strike="noStrike">
                        <a:solidFill>
                          <a:srgbClr val="0563C1"/>
                        </a:solidFill>
                        <a:effectLst/>
                        <a:latin typeface="Calibri" panose="020F0502020204030204" pitchFamily="34" charset="0"/>
                      </a:endParaRPr>
                    </a:p>
                  </a:txBody>
                  <a:tcPr marL="5119" marR="5119" marT="5119" marB="0"/>
                </a:tc>
                <a:tc>
                  <a:txBody>
                    <a:bodyPr/>
                    <a:lstStyle/>
                    <a:p>
                      <a:pPr algn="ctr" fontAlgn="t"/>
                      <a:r>
                        <a:rPr lang="en-GB" sz="900" u="none" strike="noStrike" dirty="0">
                          <a:effectLst/>
                        </a:rPr>
                        <a:t>~5-8M</a:t>
                      </a:r>
                      <a:endParaRPr lang="en-GB" sz="900" b="0" i="0" u="none" strike="noStrike" dirty="0">
                        <a:solidFill>
                          <a:srgbClr val="212529"/>
                        </a:solidFill>
                        <a:effectLst/>
                        <a:latin typeface="Arial" panose="020B0604020202020204" pitchFamily="34" charset="0"/>
                      </a:endParaRPr>
                    </a:p>
                  </a:txBody>
                  <a:tcPr marL="5119" marR="5119" marT="5119" marB="0"/>
                </a:tc>
                <a:tc>
                  <a:txBody>
                    <a:bodyPr/>
                    <a:lstStyle/>
                    <a:p>
                      <a:pPr algn="l" fontAlgn="t"/>
                      <a:r>
                        <a:rPr lang="en-GB" sz="600" u="none" strike="noStrike" dirty="0" err="1">
                          <a:effectLst/>
                        </a:rPr>
                        <a:t>Metpally</a:t>
                      </a:r>
                      <a:r>
                        <a:rPr lang="en-GB" sz="600" u="none" strike="noStrike" dirty="0">
                          <a:effectLst/>
                        </a:rPr>
                        <a:t> RPR et al., 2013; Campbell et al., 2015</a:t>
                      </a:r>
                      <a:endParaRPr lang="en-GB" sz="600" b="0" i="0" u="none" strike="noStrike" dirty="0">
                        <a:solidFill>
                          <a:srgbClr val="212529"/>
                        </a:solidFill>
                        <a:effectLst/>
                        <a:latin typeface="Arial" panose="020B0604020202020204" pitchFamily="34" charset="0"/>
                      </a:endParaRPr>
                    </a:p>
                  </a:txBody>
                  <a:tcPr marL="5119" marR="5119" marT="5119" marB="0"/>
                </a:tc>
                <a:extLst>
                  <a:ext uri="{0D108BD9-81ED-4DB2-BD59-A6C34878D82A}">
                    <a16:rowId xmlns:a16="http://schemas.microsoft.com/office/drawing/2014/main" val="10029"/>
                  </a:ext>
                </a:extLst>
              </a:tr>
            </a:tbl>
          </a:graphicData>
        </a:graphic>
      </p:graphicFrame>
      <p:sp>
        <p:nvSpPr>
          <p:cNvPr id="3" name="Rectángulo 2"/>
          <p:cNvSpPr/>
          <p:nvPr/>
        </p:nvSpPr>
        <p:spPr>
          <a:xfrm rot="16200000">
            <a:off x="-2791157" y="3081511"/>
            <a:ext cx="6072693" cy="246221"/>
          </a:xfrm>
          <a:prstGeom prst="rect">
            <a:avLst/>
          </a:prstGeom>
        </p:spPr>
        <p:txBody>
          <a:bodyPr wrap="square">
            <a:spAutoFit/>
          </a:bodyPr>
          <a:lstStyle/>
          <a:p>
            <a:r>
              <a:rPr lang="en-GB" sz="1000" dirty="0">
                <a:hlinkClick r:id="rId25"/>
              </a:rPr>
              <a:t>https://genohub.com/recommended-sequencing-coverage-by-application/</a:t>
            </a:r>
            <a:endParaRPr lang="en-GB" sz="1000" dirty="0"/>
          </a:p>
        </p:txBody>
      </p:sp>
    </p:spTree>
    <p:extLst>
      <p:ext uri="{BB962C8B-B14F-4D97-AF65-F5344CB8AC3E}">
        <p14:creationId xmlns:p14="http://schemas.microsoft.com/office/powerpoint/2010/main" val="805664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467544" y="1218993"/>
            <a:ext cx="7920880" cy="461665"/>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Human Genome Project</a:t>
            </a:r>
            <a:endParaRPr lang="en-US" sz="2000" dirty="0" smtClean="0">
              <a:solidFill>
                <a:schemeClr val="bg1">
                  <a:lumMod val="50000"/>
                </a:schemeClr>
              </a:solidFill>
            </a:endParaRPr>
          </a:p>
        </p:txBody>
      </p:sp>
      <p:sp>
        <p:nvSpPr>
          <p:cNvPr id="6" name="5 Rectángulo"/>
          <p:cNvSpPr/>
          <p:nvPr/>
        </p:nvSpPr>
        <p:spPr>
          <a:xfrm>
            <a:off x="467544" y="1700808"/>
            <a:ext cx="4572000" cy="1938992"/>
          </a:xfrm>
          <a:prstGeom prst="rect">
            <a:avLst/>
          </a:prstGeom>
        </p:spPr>
        <p:txBody>
          <a:bodyPr>
            <a:spAutoFit/>
          </a:bodyPr>
          <a:lstStyle/>
          <a:p>
            <a:pPr algn="just">
              <a:lnSpc>
                <a:spcPct val="150000"/>
              </a:lnSpc>
            </a:pPr>
            <a:r>
              <a:rPr lang="en-US" sz="2000" dirty="0" smtClean="0">
                <a:solidFill>
                  <a:schemeClr val="bg1">
                    <a:lumMod val="50000"/>
                  </a:schemeClr>
                </a:solidFill>
              </a:rPr>
              <a:t>The Human Genome Project (HGP) goal was the complete mapping and understanding of all the genes of human beings. </a:t>
            </a:r>
            <a:endParaRPr lang="en-US" sz="2000" dirty="0">
              <a:solidFill>
                <a:schemeClr val="bg1">
                  <a:lumMod val="50000"/>
                </a:schemeClr>
              </a:solidFill>
            </a:endParaRPr>
          </a:p>
        </p:txBody>
      </p:sp>
      <p:pic>
        <p:nvPicPr>
          <p:cNvPr id="8" name="Picture 2" descr="UCSC joins effort to publish human genome sequence"/>
          <p:cNvPicPr>
            <a:picLocks noChangeAspect="1" noChangeArrowheads="1"/>
          </p:cNvPicPr>
          <p:nvPr/>
        </p:nvPicPr>
        <p:blipFill>
          <a:blip r:embed="rId3" cstate="print"/>
          <a:srcRect/>
          <a:stretch>
            <a:fillRect/>
          </a:stretch>
        </p:blipFill>
        <p:spPr bwMode="auto">
          <a:xfrm>
            <a:off x="6012160" y="1340767"/>
            <a:ext cx="2082924" cy="2656791"/>
          </a:xfrm>
          <a:prstGeom prst="rect">
            <a:avLst/>
          </a:prstGeom>
          <a:noFill/>
        </p:spPr>
      </p:pic>
      <p:sp>
        <p:nvSpPr>
          <p:cNvPr id="9" name="8 Rectángulo"/>
          <p:cNvSpPr/>
          <p:nvPr/>
        </p:nvSpPr>
        <p:spPr>
          <a:xfrm>
            <a:off x="928662" y="4143380"/>
            <a:ext cx="7385612" cy="1938992"/>
          </a:xfrm>
          <a:prstGeom prst="rect">
            <a:avLst/>
          </a:prstGeom>
        </p:spPr>
        <p:txBody>
          <a:bodyPr wrap="none">
            <a:spAutoFit/>
          </a:bodyPr>
          <a:lstStyle/>
          <a:p>
            <a:pPr marL="173038" indent="-173038">
              <a:lnSpc>
                <a:spcPct val="150000"/>
              </a:lnSpc>
              <a:buFont typeface="Arial" pitchFamily="34" charset="0"/>
              <a:buChar char="•"/>
            </a:pPr>
            <a:r>
              <a:rPr lang="en-US" sz="2000" dirty="0" smtClean="0">
                <a:solidFill>
                  <a:schemeClr val="bg1">
                    <a:lumMod val="50000"/>
                  </a:schemeClr>
                </a:solidFill>
              </a:rPr>
              <a:t>Begin in 1990</a:t>
            </a:r>
          </a:p>
          <a:p>
            <a:pPr marL="173038" indent="-173038">
              <a:lnSpc>
                <a:spcPct val="150000"/>
              </a:lnSpc>
              <a:buFont typeface="Arial" pitchFamily="34" charset="0"/>
              <a:buChar char="•"/>
            </a:pPr>
            <a:r>
              <a:rPr lang="en-US" sz="2000" dirty="0" smtClean="0">
                <a:solidFill>
                  <a:schemeClr val="bg1">
                    <a:lumMod val="50000"/>
                  </a:schemeClr>
                </a:solidFill>
              </a:rPr>
              <a:t>First draft in February 2001</a:t>
            </a:r>
          </a:p>
          <a:p>
            <a:pPr marL="173038" indent="-173038">
              <a:lnSpc>
                <a:spcPct val="150000"/>
              </a:lnSpc>
              <a:buFont typeface="Arial" pitchFamily="34" charset="0"/>
              <a:buChar char="•"/>
            </a:pPr>
            <a:r>
              <a:rPr lang="en-US" sz="2000" dirty="0" smtClean="0">
                <a:solidFill>
                  <a:schemeClr val="bg1">
                    <a:lumMod val="50000"/>
                  </a:schemeClr>
                </a:solidFill>
              </a:rPr>
              <a:t>full sequence April 2003</a:t>
            </a:r>
          </a:p>
          <a:p>
            <a:pPr marL="173038" indent="-173038">
              <a:lnSpc>
                <a:spcPct val="150000"/>
              </a:lnSpc>
              <a:buFont typeface="Arial" pitchFamily="34" charset="0"/>
              <a:buChar char="•"/>
            </a:pPr>
            <a:r>
              <a:rPr lang="en-US" sz="2000" dirty="0" smtClean="0">
                <a:solidFill>
                  <a:schemeClr val="bg1">
                    <a:lumMod val="50000"/>
                  </a:schemeClr>
                </a:solidFill>
              </a:rPr>
              <a:t>It catalyzes the developing and improving of sequencing techniques</a:t>
            </a:r>
            <a:endParaRPr lang="en-US" sz="2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09546" y="1355327"/>
            <a:ext cx="4524503" cy="400110"/>
          </a:xfrm>
          <a:prstGeom prst="rect">
            <a:avLst/>
          </a:prstGeom>
          <a:noFill/>
        </p:spPr>
        <p:txBody>
          <a:bodyPr wrap="square" rtlCol="0">
            <a:spAutoFit/>
          </a:bodyPr>
          <a:lstStyle/>
          <a:p>
            <a:r>
              <a:rPr lang="en-US" sz="2000" b="1" dirty="0" smtClean="0">
                <a:solidFill>
                  <a:schemeClr val="bg1">
                    <a:lumMod val="50000"/>
                  </a:schemeClr>
                </a:solidFill>
                <a:effectLst>
                  <a:outerShdw blurRad="38100" dist="38100" dir="2700000" algn="tl">
                    <a:srgbClr val="000000">
                      <a:alpha val="43137"/>
                    </a:srgbClr>
                  </a:outerShdw>
                </a:effectLst>
              </a:rPr>
              <a:t>Whole Genome sequencing</a:t>
            </a:r>
          </a:p>
        </p:txBody>
      </p:sp>
      <p:sp>
        <p:nvSpPr>
          <p:cNvPr id="9" name="8 Rectángulo"/>
          <p:cNvSpPr/>
          <p:nvPr/>
        </p:nvSpPr>
        <p:spPr>
          <a:xfrm>
            <a:off x="194472" y="2204865"/>
            <a:ext cx="3328978" cy="137824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000" b="1" i="1" u="none" dirty="0" smtClean="0">
                <a:solidFill>
                  <a:schemeClr val="tx1"/>
                </a:solidFill>
              </a:rPr>
              <a:t>De </a:t>
            </a:r>
            <a:r>
              <a:rPr lang="ca-ES" sz="2000" b="1" i="1" u="none" dirty="0" err="1" smtClean="0">
                <a:solidFill>
                  <a:schemeClr val="tx1"/>
                </a:solidFill>
              </a:rPr>
              <a:t>novo</a:t>
            </a:r>
            <a:r>
              <a:rPr lang="ca-ES" sz="2000" b="1" i="1" u="none" dirty="0" smtClean="0">
                <a:solidFill>
                  <a:schemeClr val="tx1"/>
                </a:solidFill>
              </a:rPr>
              <a:t> </a:t>
            </a:r>
            <a:r>
              <a:rPr lang="ca-ES" sz="2000" b="1" u="none" dirty="0" err="1" smtClean="0">
                <a:solidFill>
                  <a:schemeClr val="tx1"/>
                </a:solidFill>
              </a:rPr>
              <a:t>sequencing</a:t>
            </a:r>
            <a:endParaRPr lang="ca-ES" sz="2000" b="1" u="none" dirty="0">
              <a:solidFill>
                <a:schemeClr val="tx1"/>
              </a:solidFill>
            </a:endParaRPr>
          </a:p>
        </p:txBody>
      </p:sp>
      <p:sp>
        <p:nvSpPr>
          <p:cNvPr id="10" name="9 Rectángulo"/>
          <p:cNvSpPr/>
          <p:nvPr/>
        </p:nvSpPr>
        <p:spPr>
          <a:xfrm>
            <a:off x="279142" y="4316100"/>
            <a:ext cx="3328978" cy="136667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000" b="1" u="none" dirty="0" err="1" smtClean="0">
                <a:solidFill>
                  <a:schemeClr val="tx1"/>
                </a:solidFill>
              </a:rPr>
              <a:t>Resequencing</a:t>
            </a:r>
            <a:endParaRPr lang="ca-ES" sz="2000" b="1" u="none" dirty="0">
              <a:solidFill>
                <a:schemeClr val="tx1"/>
              </a:solidFill>
            </a:endParaRPr>
          </a:p>
        </p:txBody>
      </p:sp>
      <p:grpSp>
        <p:nvGrpSpPr>
          <p:cNvPr id="2" name="4 Grupo"/>
          <p:cNvGrpSpPr/>
          <p:nvPr/>
        </p:nvGrpSpPr>
        <p:grpSpPr>
          <a:xfrm>
            <a:off x="4094905" y="1988840"/>
            <a:ext cx="5538615" cy="1811972"/>
            <a:chOff x="896012" y="1343026"/>
            <a:chExt cx="8021109" cy="1962149"/>
          </a:xfrm>
        </p:grpSpPr>
        <p:pic>
          <p:nvPicPr>
            <p:cNvPr id="12" name="Picture 2" descr="http://t3.gstatic.com/images?q=tbn:ANd9GcQBb5p3CG36iwShU-ASYvOMOzHhryNqpBDfsgGrsHfCSSA2NwAd"/>
            <p:cNvPicPr>
              <a:picLocks noChangeAspect="1" noChangeArrowheads="1"/>
            </p:cNvPicPr>
            <p:nvPr/>
          </p:nvPicPr>
          <p:blipFill>
            <a:blip r:embed="rId2" cstate="print"/>
            <a:srcRect/>
            <a:stretch>
              <a:fillRect/>
            </a:stretch>
          </p:blipFill>
          <p:spPr bwMode="auto">
            <a:xfrm>
              <a:off x="5811177" y="1558926"/>
              <a:ext cx="3105944" cy="1590675"/>
            </a:xfrm>
            <a:prstGeom prst="rect">
              <a:avLst/>
            </a:prstGeom>
            <a:noFill/>
            <a:ln w="9525">
              <a:noFill/>
              <a:miter lim="800000"/>
              <a:headEnd/>
              <a:tailEnd/>
            </a:ln>
          </p:spPr>
        </p:pic>
        <p:pic>
          <p:nvPicPr>
            <p:cNvPr id="13" name="Picture 12" descr="Jigsaw Puzzle Roja piezas de imágenes prediseñadas"/>
            <p:cNvPicPr>
              <a:picLocks noChangeAspect="1" noChangeArrowheads="1"/>
            </p:cNvPicPr>
            <p:nvPr/>
          </p:nvPicPr>
          <p:blipFill>
            <a:blip r:embed="rId3" cstate="print"/>
            <a:srcRect/>
            <a:stretch>
              <a:fillRect/>
            </a:stretch>
          </p:blipFill>
          <p:spPr bwMode="auto">
            <a:xfrm>
              <a:off x="1129904" y="1917700"/>
              <a:ext cx="373194" cy="288925"/>
            </a:xfrm>
            <a:prstGeom prst="rect">
              <a:avLst/>
            </a:prstGeom>
            <a:noFill/>
            <a:ln w="9525">
              <a:noFill/>
              <a:miter lim="800000"/>
              <a:headEnd/>
              <a:tailEnd/>
            </a:ln>
          </p:spPr>
        </p:pic>
        <p:pic>
          <p:nvPicPr>
            <p:cNvPr id="14" name="Picture 14" descr="Jigsaw Puzzle Azul imágenes prediseñadas"/>
            <p:cNvPicPr>
              <a:picLocks noChangeAspect="1" noChangeArrowheads="1"/>
            </p:cNvPicPr>
            <p:nvPr/>
          </p:nvPicPr>
          <p:blipFill>
            <a:blip r:embed="rId4" cstate="print"/>
            <a:srcRect/>
            <a:stretch>
              <a:fillRect/>
            </a:stretch>
          </p:blipFill>
          <p:spPr bwMode="auto">
            <a:xfrm>
              <a:off x="1988080" y="1774826"/>
              <a:ext cx="313002" cy="284163"/>
            </a:xfrm>
            <a:prstGeom prst="rect">
              <a:avLst/>
            </a:prstGeom>
            <a:noFill/>
            <a:ln w="9525">
              <a:noFill/>
              <a:miter lim="800000"/>
              <a:headEnd/>
              <a:tailEnd/>
            </a:ln>
          </p:spPr>
        </p:pic>
        <p:pic>
          <p:nvPicPr>
            <p:cNvPr id="15" name="Picture 16" descr="Pieza puzzle"/>
            <p:cNvPicPr>
              <a:picLocks noChangeAspect="1" noChangeArrowheads="1"/>
            </p:cNvPicPr>
            <p:nvPr/>
          </p:nvPicPr>
          <p:blipFill>
            <a:blip r:embed="rId5" cstate="print"/>
            <a:srcRect/>
            <a:stretch>
              <a:fillRect/>
            </a:stretch>
          </p:blipFill>
          <p:spPr bwMode="auto">
            <a:xfrm>
              <a:off x="1833298" y="1343026"/>
              <a:ext cx="467783" cy="377825"/>
            </a:xfrm>
            <a:prstGeom prst="rect">
              <a:avLst/>
            </a:prstGeom>
            <a:noFill/>
            <a:ln w="9525">
              <a:noFill/>
              <a:miter lim="800000"/>
              <a:headEnd/>
              <a:tailEnd/>
            </a:ln>
          </p:spPr>
        </p:pic>
        <p:pic>
          <p:nvPicPr>
            <p:cNvPr id="16" name="Picture 18" descr="Pieza puzzle"/>
            <p:cNvPicPr>
              <a:picLocks noChangeAspect="1" noChangeArrowheads="1"/>
            </p:cNvPicPr>
            <p:nvPr/>
          </p:nvPicPr>
          <p:blipFill>
            <a:blip r:embed="rId6" cstate="print"/>
            <a:srcRect/>
            <a:stretch>
              <a:fillRect/>
            </a:stretch>
          </p:blipFill>
          <p:spPr bwMode="auto">
            <a:xfrm>
              <a:off x="3236649" y="2493964"/>
              <a:ext cx="390393" cy="300037"/>
            </a:xfrm>
            <a:prstGeom prst="rect">
              <a:avLst/>
            </a:prstGeom>
            <a:noFill/>
            <a:ln w="9525">
              <a:noFill/>
              <a:miter lim="800000"/>
              <a:headEnd/>
              <a:tailEnd/>
            </a:ln>
          </p:spPr>
        </p:pic>
        <p:pic>
          <p:nvPicPr>
            <p:cNvPr id="17" name="Picture 12" descr="Jigsaw Puzzle Roja piezas de imágenes prediseñadas"/>
            <p:cNvPicPr>
              <a:picLocks noChangeAspect="1" noChangeArrowheads="1"/>
            </p:cNvPicPr>
            <p:nvPr/>
          </p:nvPicPr>
          <p:blipFill>
            <a:blip r:embed="rId3" cstate="print"/>
            <a:srcRect/>
            <a:stretch>
              <a:fillRect/>
            </a:stretch>
          </p:blipFill>
          <p:spPr bwMode="auto">
            <a:xfrm>
              <a:off x="1676798" y="2206625"/>
              <a:ext cx="373194" cy="287338"/>
            </a:xfrm>
            <a:prstGeom prst="rect">
              <a:avLst/>
            </a:prstGeom>
            <a:noFill/>
            <a:ln w="9525">
              <a:noFill/>
              <a:miter lim="800000"/>
              <a:headEnd/>
              <a:tailEnd/>
            </a:ln>
          </p:spPr>
        </p:pic>
        <p:pic>
          <p:nvPicPr>
            <p:cNvPr id="18" name="Picture 14" descr="Jigsaw Puzzle Azul imágenes prediseñadas"/>
            <p:cNvPicPr>
              <a:picLocks noChangeAspect="1" noChangeArrowheads="1"/>
            </p:cNvPicPr>
            <p:nvPr/>
          </p:nvPicPr>
          <p:blipFill>
            <a:blip r:embed="rId4" cstate="print"/>
            <a:srcRect/>
            <a:stretch>
              <a:fillRect/>
            </a:stretch>
          </p:blipFill>
          <p:spPr bwMode="auto">
            <a:xfrm>
              <a:off x="1209015" y="1558926"/>
              <a:ext cx="311282" cy="284163"/>
            </a:xfrm>
            <a:prstGeom prst="rect">
              <a:avLst/>
            </a:prstGeom>
            <a:noFill/>
            <a:ln w="9525">
              <a:noFill/>
              <a:miter lim="800000"/>
              <a:headEnd/>
              <a:tailEnd/>
            </a:ln>
          </p:spPr>
        </p:pic>
        <p:pic>
          <p:nvPicPr>
            <p:cNvPr id="19" name="Picture 16" descr="Pieza puzzle"/>
            <p:cNvPicPr>
              <a:picLocks noChangeAspect="1" noChangeArrowheads="1"/>
            </p:cNvPicPr>
            <p:nvPr/>
          </p:nvPicPr>
          <p:blipFill>
            <a:blip r:embed="rId5" cstate="print"/>
            <a:srcRect/>
            <a:stretch>
              <a:fillRect/>
            </a:stretch>
          </p:blipFill>
          <p:spPr bwMode="auto">
            <a:xfrm>
              <a:off x="896012" y="2133601"/>
              <a:ext cx="467783" cy="379413"/>
            </a:xfrm>
            <a:prstGeom prst="rect">
              <a:avLst/>
            </a:prstGeom>
            <a:noFill/>
            <a:ln w="9525">
              <a:noFill/>
              <a:miter lim="800000"/>
              <a:headEnd/>
              <a:tailEnd/>
            </a:ln>
          </p:spPr>
        </p:pic>
        <p:pic>
          <p:nvPicPr>
            <p:cNvPr id="20" name="Picture 18" descr="Pieza puzzle"/>
            <p:cNvPicPr>
              <a:picLocks noChangeAspect="1" noChangeArrowheads="1"/>
            </p:cNvPicPr>
            <p:nvPr/>
          </p:nvPicPr>
          <p:blipFill>
            <a:blip r:embed="rId6" cstate="print"/>
            <a:srcRect/>
            <a:stretch>
              <a:fillRect/>
            </a:stretch>
          </p:blipFill>
          <p:spPr bwMode="auto">
            <a:xfrm>
              <a:off x="2301082" y="1558925"/>
              <a:ext cx="390393" cy="298450"/>
            </a:xfrm>
            <a:prstGeom prst="rect">
              <a:avLst/>
            </a:prstGeom>
            <a:noFill/>
            <a:ln w="9525">
              <a:noFill/>
              <a:miter lim="800000"/>
              <a:headEnd/>
              <a:tailEnd/>
            </a:ln>
          </p:spPr>
        </p:pic>
        <p:pic>
          <p:nvPicPr>
            <p:cNvPr id="21" name="Picture 12" descr="Jigsaw Puzzle Roja piezas de imágenes prediseñadas"/>
            <p:cNvPicPr>
              <a:picLocks noChangeAspect="1" noChangeArrowheads="1"/>
            </p:cNvPicPr>
            <p:nvPr/>
          </p:nvPicPr>
          <p:blipFill>
            <a:blip r:embed="rId3" cstate="print"/>
            <a:srcRect/>
            <a:stretch>
              <a:fillRect/>
            </a:stretch>
          </p:blipFill>
          <p:spPr bwMode="auto">
            <a:xfrm>
              <a:off x="1520296" y="1701801"/>
              <a:ext cx="373195" cy="288925"/>
            </a:xfrm>
            <a:prstGeom prst="rect">
              <a:avLst/>
            </a:prstGeom>
            <a:noFill/>
            <a:ln w="9525">
              <a:noFill/>
              <a:miter lim="800000"/>
              <a:headEnd/>
              <a:tailEnd/>
            </a:ln>
          </p:spPr>
        </p:pic>
        <p:pic>
          <p:nvPicPr>
            <p:cNvPr id="22" name="Picture 14" descr="Jigsaw Puzzle Azul imágenes prediseñadas"/>
            <p:cNvPicPr>
              <a:picLocks noChangeAspect="1" noChangeArrowheads="1"/>
            </p:cNvPicPr>
            <p:nvPr/>
          </p:nvPicPr>
          <p:blipFill>
            <a:blip r:embed="rId4" cstate="print"/>
            <a:srcRect/>
            <a:stretch>
              <a:fillRect/>
            </a:stretch>
          </p:blipFill>
          <p:spPr bwMode="auto">
            <a:xfrm>
              <a:off x="2397390" y="2511426"/>
              <a:ext cx="311283" cy="284163"/>
            </a:xfrm>
            <a:prstGeom prst="rect">
              <a:avLst/>
            </a:prstGeom>
            <a:noFill/>
            <a:ln w="9525">
              <a:noFill/>
              <a:miter lim="800000"/>
              <a:headEnd/>
              <a:tailEnd/>
            </a:ln>
          </p:spPr>
        </p:pic>
        <p:pic>
          <p:nvPicPr>
            <p:cNvPr id="23" name="Picture 16" descr="Pieza puzzle"/>
            <p:cNvPicPr>
              <a:picLocks noChangeAspect="1" noChangeArrowheads="1"/>
            </p:cNvPicPr>
            <p:nvPr/>
          </p:nvPicPr>
          <p:blipFill>
            <a:blip r:embed="rId5" cstate="print"/>
            <a:srcRect/>
            <a:stretch>
              <a:fillRect/>
            </a:stretch>
          </p:blipFill>
          <p:spPr bwMode="auto">
            <a:xfrm>
              <a:off x="1833298" y="2422526"/>
              <a:ext cx="467783" cy="379413"/>
            </a:xfrm>
            <a:prstGeom prst="rect">
              <a:avLst/>
            </a:prstGeom>
            <a:noFill/>
            <a:ln w="9525">
              <a:noFill/>
              <a:miter lim="800000"/>
              <a:headEnd/>
              <a:tailEnd/>
            </a:ln>
          </p:spPr>
        </p:pic>
        <p:pic>
          <p:nvPicPr>
            <p:cNvPr id="24" name="Picture 18" descr="Pieza puzzle"/>
            <p:cNvPicPr>
              <a:picLocks noChangeAspect="1" noChangeArrowheads="1"/>
            </p:cNvPicPr>
            <p:nvPr/>
          </p:nvPicPr>
          <p:blipFill>
            <a:blip r:embed="rId6" cstate="print"/>
            <a:srcRect/>
            <a:stretch>
              <a:fillRect/>
            </a:stretch>
          </p:blipFill>
          <p:spPr bwMode="auto">
            <a:xfrm>
              <a:off x="2067190" y="2854325"/>
              <a:ext cx="390393" cy="298450"/>
            </a:xfrm>
            <a:prstGeom prst="rect">
              <a:avLst/>
            </a:prstGeom>
            <a:noFill/>
            <a:ln w="9525">
              <a:noFill/>
              <a:miter lim="800000"/>
              <a:headEnd/>
              <a:tailEnd/>
            </a:ln>
          </p:spPr>
        </p:pic>
        <p:pic>
          <p:nvPicPr>
            <p:cNvPr id="25" name="Picture 12" descr="Jigsaw Puzzle Roja piezas de imágenes prediseñadas"/>
            <p:cNvPicPr>
              <a:picLocks noChangeAspect="1" noChangeArrowheads="1"/>
            </p:cNvPicPr>
            <p:nvPr/>
          </p:nvPicPr>
          <p:blipFill>
            <a:blip r:embed="rId3" cstate="print"/>
            <a:srcRect/>
            <a:stretch>
              <a:fillRect/>
            </a:stretch>
          </p:blipFill>
          <p:spPr bwMode="auto">
            <a:xfrm>
              <a:off x="2301081" y="1990725"/>
              <a:ext cx="373195" cy="287338"/>
            </a:xfrm>
            <a:prstGeom prst="rect">
              <a:avLst/>
            </a:prstGeom>
            <a:noFill/>
            <a:ln w="9525">
              <a:noFill/>
              <a:miter lim="800000"/>
              <a:headEnd/>
              <a:tailEnd/>
            </a:ln>
          </p:spPr>
        </p:pic>
        <p:pic>
          <p:nvPicPr>
            <p:cNvPr id="26" name="Picture 14" descr="Jigsaw Puzzle Azul imágenes prediseñadas"/>
            <p:cNvPicPr>
              <a:picLocks noChangeAspect="1" noChangeArrowheads="1"/>
            </p:cNvPicPr>
            <p:nvPr/>
          </p:nvPicPr>
          <p:blipFill>
            <a:blip r:embed="rId4" cstate="print"/>
            <a:srcRect/>
            <a:stretch>
              <a:fillRect/>
            </a:stretch>
          </p:blipFill>
          <p:spPr bwMode="auto">
            <a:xfrm>
              <a:off x="1129904" y="2709863"/>
              <a:ext cx="313002" cy="284162"/>
            </a:xfrm>
            <a:prstGeom prst="rect">
              <a:avLst/>
            </a:prstGeom>
            <a:noFill/>
            <a:ln w="9525">
              <a:noFill/>
              <a:miter lim="800000"/>
              <a:headEnd/>
              <a:tailEnd/>
            </a:ln>
          </p:spPr>
        </p:pic>
        <p:pic>
          <p:nvPicPr>
            <p:cNvPr id="27" name="Picture 16" descr="Pieza puzzle"/>
            <p:cNvPicPr>
              <a:picLocks noChangeAspect="1" noChangeArrowheads="1"/>
            </p:cNvPicPr>
            <p:nvPr/>
          </p:nvPicPr>
          <p:blipFill>
            <a:blip r:embed="rId5" cstate="print"/>
            <a:srcRect/>
            <a:stretch>
              <a:fillRect/>
            </a:stretch>
          </p:blipFill>
          <p:spPr bwMode="auto">
            <a:xfrm>
              <a:off x="1599406" y="2925763"/>
              <a:ext cx="467783" cy="379412"/>
            </a:xfrm>
            <a:prstGeom prst="rect">
              <a:avLst/>
            </a:prstGeom>
            <a:noFill/>
            <a:ln w="9525">
              <a:noFill/>
              <a:miter lim="800000"/>
              <a:headEnd/>
              <a:tailEnd/>
            </a:ln>
          </p:spPr>
        </p:pic>
        <p:pic>
          <p:nvPicPr>
            <p:cNvPr id="28" name="Picture 18" descr="Pieza puzzle"/>
            <p:cNvPicPr>
              <a:picLocks noChangeAspect="1" noChangeArrowheads="1"/>
            </p:cNvPicPr>
            <p:nvPr/>
          </p:nvPicPr>
          <p:blipFill>
            <a:blip r:embed="rId6" cstate="print"/>
            <a:srcRect/>
            <a:stretch>
              <a:fillRect/>
            </a:stretch>
          </p:blipFill>
          <p:spPr bwMode="auto">
            <a:xfrm>
              <a:off x="1363795" y="2493964"/>
              <a:ext cx="390392" cy="300037"/>
            </a:xfrm>
            <a:prstGeom prst="rect">
              <a:avLst/>
            </a:prstGeom>
            <a:noFill/>
            <a:ln w="9525">
              <a:noFill/>
              <a:miter lim="800000"/>
              <a:headEnd/>
              <a:tailEnd/>
            </a:ln>
          </p:spPr>
        </p:pic>
        <p:pic>
          <p:nvPicPr>
            <p:cNvPr id="29" name="Picture 12" descr="Jigsaw Puzzle Roja piezas de imágenes prediseñadas"/>
            <p:cNvPicPr>
              <a:picLocks noChangeAspect="1" noChangeArrowheads="1"/>
            </p:cNvPicPr>
            <p:nvPr/>
          </p:nvPicPr>
          <p:blipFill>
            <a:blip r:embed="rId3" cstate="print"/>
            <a:srcRect/>
            <a:stretch>
              <a:fillRect/>
            </a:stretch>
          </p:blipFill>
          <p:spPr bwMode="auto">
            <a:xfrm>
              <a:off x="2337198" y="2527301"/>
              <a:ext cx="373194" cy="288925"/>
            </a:xfrm>
            <a:prstGeom prst="rect">
              <a:avLst/>
            </a:prstGeom>
            <a:noFill/>
            <a:ln w="9525">
              <a:noFill/>
              <a:miter lim="800000"/>
              <a:headEnd/>
              <a:tailEnd/>
            </a:ln>
          </p:spPr>
        </p:pic>
        <p:pic>
          <p:nvPicPr>
            <p:cNvPr id="30" name="Picture 14" descr="Jigsaw Puzzle Azul imágenes prediseñadas"/>
            <p:cNvPicPr>
              <a:picLocks noChangeAspect="1" noChangeArrowheads="1"/>
            </p:cNvPicPr>
            <p:nvPr/>
          </p:nvPicPr>
          <p:blipFill>
            <a:blip r:embed="rId4" cstate="print"/>
            <a:srcRect/>
            <a:stretch>
              <a:fillRect/>
            </a:stretch>
          </p:blipFill>
          <p:spPr bwMode="auto">
            <a:xfrm>
              <a:off x="2846256" y="1846263"/>
              <a:ext cx="313002" cy="284162"/>
            </a:xfrm>
            <a:prstGeom prst="rect">
              <a:avLst/>
            </a:prstGeom>
            <a:noFill/>
            <a:ln w="9525">
              <a:noFill/>
              <a:miter lim="800000"/>
              <a:headEnd/>
              <a:tailEnd/>
            </a:ln>
          </p:spPr>
        </p:pic>
        <p:pic>
          <p:nvPicPr>
            <p:cNvPr id="31" name="Picture 16" descr="Pieza puzzle"/>
            <p:cNvPicPr>
              <a:picLocks noChangeAspect="1" noChangeArrowheads="1"/>
            </p:cNvPicPr>
            <p:nvPr/>
          </p:nvPicPr>
          <p:blipFill>
            <a:blip r:embed="rId5" cstate="print"/>
            <a:srcRect/>
            <a:stretch>
              <a:fillRect/>
            </a:stretch>
          </p:blipFill>
          <p:spPr bwMode="auto">
            <a:xfrm>
              <a:off x="2457583" y="2854326"/>
              <a:ext cx="467783" cy="379413"/>
            </a:xfrm>
            <a:prstGeom prst="rect">
              <a:avLst/>
            </a:prstGeom>
            <a:noFill/>
            <a:ln w="9525">
              <a:noFill/>
              <a:miter lim="800000"/>
              <a:headEnd/>
              <a:tailEnd/>
            </a:ln>
          </p:spPr>
        </p:pic>
        <p:pic>
          <p:nvPicPr>
            <p:cNvPr id="32" name="Picture 18" descr="Pieza puzzle"/>
            <p:cNvPicPr>
              <a:picLocks noChangeAspect="1" noChangeArrowheads="1"/>
            </p:cNvPicPr>
            <p:nvPr/>
          </p:nvPicPr>
          <p:blipFill>
            <a:blip r:embed="rId6" cstate="print"/>
            <a:srcRect/>
            <a:stretch>
              <a:fillRect/>
            </a:stretch>
          </p:blipFill>
          <p:spPr bwMode="auto">
            <a:xfrm>
              <a:off x="3159258" y="2062163"/>
              <a:ext cx="390392" cy="298450"/>
            </a:xfrm>
            <a:prstGeom prst="rect">
              <a:avLst/>
            </a:prstGeom>
            <a:noFill/>
            <a:ln w="9525">
              <a:noFill/>
              <a:miter lim="800000"/>
              <a:headEnd/>
              <a:tailEnd/>
            </a:ln>
          </p:spPr>
        </p:pic>
        <p:pic>
          <p:nvPicPr>
            <p:cNvPr id="33" name="Picture 12" descr="Jigsaw Puzzle Roja piezas de imágenes prediseñadas"/>
            <p:cNvPicPr>
              <a:picLocks noChangeAspect="1" noChangeArrowheads="1"/>
            </p:cNvPicPr>
            <p:nvPr/>
          </p:nvPicPr>
          <p:blipFill>
            <a:blip r:embed="rId3" cstate="print"/>
            <a:srcRect/>
            <a:stretch>
              <a:fillRect/>
            </a:stretch>
          </p:blipFill>
          <p:spPr bwMode="auto">
            <a:xfrm>
              <a:off x="2925366" y="2854325"/>
              <a:ext cx="371475" cy="287338"/>
            </a:xfrm>
            <a:prstGeom prst="rect">
              <a:avLst/>
            </a:prstGeom>
            <a:noFill/>
            <a:ln w="9525">
              <a:noFill/>
              <a:miter lim="800000"/>
              <a:headEnd/>
              <a:tailEnd/>
            </a:ln>
          </p:spPr>
        </p:pic>
        <p:pic>
          <p:nvPicPr>
            <p:cNvPr id="34" name="Picture 14" descr="Jigsaw Puzzle Azul imágenes prediseñadas"/>
            <p:cNvPicPr>
              <a:picLocks noChangeAspect="1" noChangeArrowheads="1"/>
            </p:cNvPicPr>
            <p:nvPr/>
          </p:nvPicPr>
          <p:blipFill>
            <a:blip r:embed="rId4" cstate="print"/>
            <a:srcRect/>
            <a:stretch>
              <a:fillRect/>
            </a:stretch>
          </p:blipFill>
          <p:spPr bwMode="auto">
            <a:xfrm>
              <a:off x="1442906" y="1990726"/>
              <a:ext cx="311282" cy="284163"/>
            </a:xfrm>
            <a:prstGeom prst="rect">
              <a:avLst/>
            </a:prstGeom>
            <a:noFill/>
            <a:ln w="9525">
              <a:noFill/>
              <a:miter lim="800000"/>
              <a:headEnd/>
              <a:tailEnd/>
            </a:ln>
          </p:spPr>
        </p:pic>
        <p:pic>
          <p:nvPicPr>
            <p:cNvPr id="35" name="Picture 16" descr="Pieza puzzle"/>
            <p:cNvPicPr>
              <a:picLocks noChangeAspect="1" noChangeArrowheads="1"/>
            </p:cNvPicPr>
            <p:nvPr/>
          </p:nvPicPr>
          <p:blipFill>
            <a:blip r:embed="rId5" cstate="print"/>
            <a:srcRect/>
            <a:stretch>
              <a:fillRect/>
            </a:stretch>
          </p:blipFill>
          <p:spPr bwMode="auto">
            <a:xfrm>
              <a:off x="1209014" y="2925763"/>
              <a:ext cx="467783" cy="379412"/>
            </a:xfrm>
            <a:prstGeom prst="rect">
              <a:avLst/>
            </a:prstGeom>
            <a:noFill/>
            <a:ln w="9525">
              <a:noFill/>
              <a:miter lim="800000"/>
              <a:headEnd/>
              <a:tailEnd/>
            </a:ln>
          </p:spPr>
        </p:pic>
        <p:pic>
          <p:nvPicPr>
            <p:cNvPr id="36" name="Picture 18" descr="Pieza puzzle"/>
            <p:cNvPicPr>
              <a:picLocks noChangeAspect="1" noChangeArrowheads="1"/>
            </p:cNvPicPr>
            <p:nvPr/>
          </p:nvPicPr>
          <p:blipFill>
            <a:blip r:embed="rId6" cstate="print"/>
            <a:srcRect/>
            <a:stretch>
              <a:fillRect/>
            </a:stretch>
          </p:blipFill>
          <p:spPr bwMode="auto">
            <a:xfrm>
              <a:off x="2768865" y="2278064"/>
              <a:ext cx="390393" cy="300037"/>
            </a:xfrm>
            <a:prstGeom prst="rect">
              <a:avLst/>
            </a:prstGeom>
            <a:noFill/>
            <a:ln w="9525">
              <a:noFill/>
              <a:miter lim="800000"/>
              <a:headEnd/>
              <a:tailEnd/>
            </a:ln>
          </p:spPr>
        </p:pic>
        <p:sp>
          <p:nvSpPr>
            <p:cNvPr id="37" name="32 Flecha derecha"/>
            <p:cNvSpPr>
              <a:spLocks noChangeArrowheads="1"/>
            </p:cNvSpPr>
            <p:nvPr/>
          </p:nvSpPr>
          <p:spPr bwMode="auto">
            <a:xfrm>
              <a:off x="4172215" y="2133600"/>
              <a:ext cx="1014677" cy="433388"/>
            </a:xfrm>
            <a:prstGeom prst="rightArrow">
              <a:avLst>
                <a:gd name="adj1" fmla="val 50000"/>
                <a:gd name="adj2" fmla="val 49877"/>
              </a:avLst>
            </a:prstGeom>
            <a:solidFill>
              <a:srgbClr val="0070C0"/>
            </a:solidFill>
            <a:ln w="9525" algn="ctr">
              <a:solidFill>
                <a:schemeClr val="tx2"/>
              </a:solidFill>
              <a:round/>
              <a:headEnd/>
              <a:tailEnd/>
            </a:ln>
          </p:spPr>
          <p:txBody>
            <a:bodyPr wrap="none" anchor="ctr"/>
            <a:lstStyle/>
            <a:p>
              <a:pPr algn="ctr" defTabSz="914400">
                <a:buClrTx/>
                <a:buSzTx/>
                <a:buFontTx/>
                <a:buNone/>
              </a:pPr>
              <a:endParaRPr lang="ca-ES" u="sng">
                <a:solidFill>
                  <a:schemeClr val="tx1"/>
                </a:solidFill>
                <a:ea typeface="ＭＳ Ｐゴシック" pitchFamily="34" charset="-128"/>
              </a:endParaRPr>
            </a:p>
          </p:txBody>
        </p:sp>
        <p:pic>
          <p:nvPicPr>
            <p:cNvPr id="38" name="Picture 20" descr="http://www.vectorizados.com/muestras/logo-con-piezas-de-puzzle.jpg"/>
            <p:cNvPicPr>
              <a:picLocks noChangeAspect="1" noChangeArrowheads="1"/>
            </p:cNvPicPr>
            <p:nvPr/>
          </p:nvPicPr>
          <p:blipFill>
            <a:blip r:embed="rId7" cstate="print"/>
            <a:srcRect/>
            <a:stretch>
              <a:fillRect/>
            </a:stretch>
          </p:blipFill>
          <p:spPr bwMode="auto">
            <a:xfrm>
              <a:off x="4172215" y="1414464"/>
              <a:ext cx="773906" cy="714375"/>
            </a:xfrm>
            <a:prstGeom prst="rect">
              <a:avLst/>
            </a:prstGeom>
            <a:noFill/>
            <a:ln w="9525">
              <a:noFill/>
              <a:miter lim="800000"/>
              <a:headEnd/>
              <a:tailEnd/>
            </a:ln>
          </p:spPr>
        </p:pic>
      </p:grpSp>
      <p:grpSp>
        <p:nvGrpSpPr>
          <p:cNvPr id="5" name="32 Grupo"/>
          <p:cNvGrpSpPr/>
          <p:nvPr/>
        </p:nvGrpSpPr>
        <p:grpSpPr>
          <a:xfrm>
            <a:off x="4119676" y="4173448"/>
            <a:ext cx="5513845" cy="1919536"/>
            <a:chOff x="1928664" y="4005064"/>
            <a:chExt cx="7134638" cy="2095500"/>
          </a:xfrm>
        </p:grpSpPr>
        <p:pic>
          <p:nvPicPr>
            <p:cNvPr id="40" name="Picture 22" descr="http://t2.gstatic.com/images?q=tbn:ANd9GcR_crtIc9cFGUcHtFwIEx2OVWlBhjtNuLn79aiOSe6p_CVZxHIthg"/>
            <p:cNvPicPr>
              <a:picLocks noChangeAspect="1" noChangeArrowheads="1"/>
            </p:cNvPicPr>
            <p:nvPr/>
          </p:nvPicPr>
          <p:blipFill>
            <a:blip r:embed="rId8" cstate="print"/>
            <a:srcRect/>
            <a:stretch>
              <a:fillRect/>
            </a:stretch>
          </p:blipFill>
          <p:spPr bwMode="auto">
            <a:xfrm>
              <a:off x="6321152" y="4151314"/>
              <a:ext cx="2742150" cy="1876425"/>
            </a:xfrm>
            <a:prstGeom prst="rect">
              <a:avLst/>
            </a:prstGeom>
            <a:noFill/>
            <a:ln w="9525">
              <a:noFill/>
              <a:miter lim="800000"/>
              <a:headEnd/>
              <a:tailEnd/>
            </a:ln>
          </p:spPr>
        </p:pic>
        <p:pic>
          <p:nvPicPr>
            <p:cNvPr id="41" name="Picture 24" descr="http://t1.gstatic.com/images?q=tbn:ANd9GcQNEZSwBVF4EtJMj3d9pngZyGa4lgzw06XUp2lupxleFmFdwQFk"/>
            <p:cNvPicPr>
              <a:picLocks noChangeAspect="1" noChangeArrowheads="1"/>
            </p:cNvPicPr>
            <p:nvPr/>
          </p:nvPicPr>
          <p:blipFill>
            <a:blip r:embed="rId9" cstate="print"/>
            <a:srcRect/>
            <a:stretch>
              <a:fillRect/>
            </a:stretch>
          </p:blipFill>
          <p:spPr bwMode="auto">
            <a:xfrm>
              <a:off x="1928664" y="4005064"/>
              <a:ext cx="2495417" cy="2095500"/>
            </a:xfrm>
            <a:prstGeom prst="rect">
              <a:avLst/>
            </a:prstGeom>
            <a:noFill/>
            <a:ln w="9525">
              <a:noFill/>
              <a:miter lim="800000"/>
              <a:headEnd/>
              <a:tailEnd/>
            </a:ln>
          </p:spPr>
        </p:pic>
        <p:sp>
          <p:nvSpPr>
            <p:cNvPr id="42" name="37 Flecha izquierda y derecha"/>
            <p:cNvSpPr>
              <a:spLocks noChangeArrowheads="1"/>
            </p:cNvSpPr>
            <p:nvPr/>
          </p:nvSpPr>
          <p:spPr bwMode="auto">
            <a:xfrm>
              <a:off x="4520952" y="4797152"/>
              <a:ext cx="1638961" cy="503237"/>
            </a:xfrm>
            <a:prstGeom prst="leftRightArrow">
              <a:avLst>
                <a:gd name="adj1" fmla="val 50000"/>
                <a:gd name="adj2" fmla="val 50105"/>
              </a:avLst>
            </a:prstGeom>
            <a:solidFill>
              <a:srgbClr val="0099FF"/>
            </a:solidFill>
            <a:ln w="9525" algn="ctr">
              <a:solidFill>
                <a:schemeClr val="tx1"/>
              </a:solidFill>
              <a:round/>
              <a:headEnd/>
              <a:tailEnd/>
            </a:ln>
          </p:spPr>
          <p:txBody>
            <a:bodyPr wrap="none" anchor="ctr"/>
            <a:lstStyle/>
            <a:p>
              <a:pPr algn="ctr" defTabSz="914400">
                <a:buClrTx/>
                <a:buSzTx/>
                <a:buFontTx/>
                <a:buNone/>
              </a:pPr>
              <a:endParaRPr lang="ca-ES" u="sng">
                <a:solidFill>
                  <a:schemeClr val="tx1"/>
                </a:solidFill>
                <a:ea typeface="ＭＳ Ｐゴシック" pitchFamily="34" charset="-128"/>
              </a:endParaRPr>
            </a:p>
          </p:txBody>
        </p:sp>
      </p:grpSp>
      <p:sp>
        <p:nvSpPr>
          <p:cNvPr id="39" name="3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28497" y="1149145"/>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Whole Genome sequencing</a:t>
            </a:r>
          </a:p>
        </p:txBody>
      </p:sp>
      <p:sp>
        <p:nvSpPr>
          <p:cNvPr id="6" name="5 CuadroTexto"/>
          <p:cNvSpPr txBox="1"/>
          <p:nvPr/>
        </p:nvSpPr>
        <p:spPr>
          <a:xfrm>
            <a:off x="1448971" y="2235055"/>
            <a:ext cx="7008057" cy="1408078"/>
          </a:xfrm>
          <a:prstGeom prst="rect">
            <a:avLst/>
          </a:prstGeom>
          <a:noFill/>
        </p:spPr>
        <p:txBody>
          <a:bodyPr wrap="square" rtlCol="0">
            <a:spAutoFit/>
          </a:bodyPr>
          <a:lstStyle/>
          <a:p>
            <a:pPr marL="174625" indent="-174625">
              <a:lnSpc>
                <a:spcPct val="150000"/>
              </a:lnSpc>
              <a:buFont typeface="Arial" pitchFamily="34" charset="0"/>
              <a:buChar char="•"/>
            </a:pPr>
            <a:r>
              <a:rPr lang="en-US" sz="1900" dirty="0" smtClean="0">
                <a:solidFill>
                  <a:schemeClr val="bg1">
                    <a:lumMod val="50000"/>
                  </a:schemeClr>
                </a:solidFill>
              </a:rPr>
              <a:t>Complete characterization of the </a:t>
            </a:r>
            <a:r>
              <a:rPr lang="en-US" sz="1900" b="1" dirty="0" smtClean="0">
                <a:solidFill>
                  <a:schemeClr val="bg1">
                    <a:lumMod val="50000"/>
                  </a:schemeClr>
                </a:solidFill>
              </a:rPr>
              <a:t>entire genome</a:t>
            </a:r>
            <a:r>
              <a:rPr lang="en-US" sz="1900" dirty="0" smtClean="0">
                <a:solidFill>
                  <a:schemeClr val="bg1">
                    <a:lumMod val="50000"/>
                  </a:schemeClr>
                </a:solidFill>
              </a:rPr>
              <a:t>.</a:t>
            </a:r>
          </a:p>
          <a:p>
            <a:pPr marL="174625" indent="-174625">
              <a:lnSpc>
                <a:spcPct val="150000"/>
              </a:lnSpc>
              <a:buFont typeface="Arial" pitchFamily="34" charset="0"/>
              <a:buChar char="•"/>
            </a:pPr>
            <a:r>
              <a:rPr lang="en-US" sz="1900" dirty="0" smtClean="0">
                <a:solidFill>
                  <a:schemeClr val="bg1">
                    <a:lumMod val="50000"/>
                  </a:schemeClr>
                </a:solidFill>
              </a:rPr>
              <a:t>The rapid </a:t>
            </a:r>
            <a:r>
              <a:rPr lang="en-US" sz="1900" b="1" dirty="0" smtClean="0">
                <a:solidFill>
                  <a:schemeClr val="bg1">
                    <a:lumMod val="50000"/>
                  </a:schemeClr>
                </a:solidFill>
              </a:rPr>
              <a:t>drop in sequencing costs </a:t>
            </a:r>
            <a:r>
              <a:rPr lang="en-US" sz="1900" dirty="0" smtClean="0">
                <a:solidFill>
                  <a:schemeClr val="bg1">
                    <a:lumMod val="50000"/>
                  </a:schemeClr>
                </a:solidFill>
              </a:rPr>
              <a:t>allow researchers to sequence a genome </a:t>
            </a:r>
            <a:r>
              <a:rPr lang="en-US" sz="1900" b="1" dirty="0" smtClean="0">
                <a:solidFill>
                  <a:schemeClr val="bg1">
                    <a:lumMod val="50000"/>
                  </a:schemeClr>
                </a:solidFill>
              </a:rPr>
              <a:t>quickly</a:t>
            </a:r>
            <a:r>
              <a:rPr lang="en-US" sz="1900" dirty="0" smtClean="0">
                <a:solidFill>
                  <a:schemeClr val="bg1">
                    <a:lumMod val="50000"/>
                  </a:schemeClr>
                </a:solidFill>
              </a:rPr>
              <a:t>. </a:t>
            </a:r>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55206" y="1191554"/>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Whole Genome sequencing</a:t>
            </a:r>
          </a:p>
        </p:txBody>
      </p:sp>
      <p:sp>
        <p:nvSpPr>
          <p:cNvPr id="7" name="6 Rectángulo"/>
          <p:cNvSpPr/>
          <p:nvPr/>
        </p:nvSpPr>
        <p:spPr>
          <a:xfrm>
            <a:off x="779099" y="1930153"/>
            <a:ext cx="7963119" cy="3831818"/>
          </a:xfrm>
          <a:prstGeom prst="rect">
            <a:avLst/>
          </a:prstGeom>
        </p:spPr>
        <p:txBody>
          <a:bodyPr wrap="square">
            <a:spAutoFit/>
          </a:bodyPr>
          <a:lstStyle/>
          <a:p>
            <a:pPr>
              <a:lnSpc>
                <a:spcPct val="150000"/>
              </a:lnSpc>
            </a:pPr>
            <a:r>
              <a:rPr lang="es-ES" b="1" dirty="0" smtClean="0">
                <a:solidFill>
                  <a:srgbClr val="800080"/>
                </a:solidFill>
                <a:latin typeface="Arial" pitchFamily="34" charset="0"/>
                <a:cs typeface="Arial" pitchFamily="34" charset="0"/>
              </a:rPr>
              <a:t>PROS</a:t>
            </a:r>
          </a:p>
          <a:p>
            <a:pPr marL="550863" lvl="1" indent="-93663">
              <a:lnSpc>
                <a:spcPct val="150000"/>
              </a:lnSpc>
              <a:buFont typeface="Arial" pitchFamily="34" charset="0"/>
              <a:buChar char="•"/>
            </a:pPr>
            <a:r>
              <a:rPr lang="es-ES" sz="1600" dirty="0" smtClean="0">
                <a:solidFill>
                  <a:schemeClr val="bg1">
                    <a:lumMod val="50000"/>
                  </a:schemeClr>
                </a:solidFill>
                <a:latin typeface="Arial" pitchFamily="34" charset="0"/>
                <a:cs typeface="Arial" pitchFamily="34" charset="0"/>
              </a:rPr>
              <a:t>Global </a:t>
            </a:r>
            <a:r>
              <a:rPr lang="es-ES" sz="1600" dirty="0" err="1" smtClean="0">
                <a:solidFill>
                  <a:schemeClr val="bg1">
                    <a:lumMod val="50000"/>
                  </a:schemeClr>
                </a:solidFill>
                <a:latin typeface="Arial" pitchFamily="34" charset="0"/>
                <a:cs typeface="Arial" pitchFamily="34" charset="0"/>
              </a:rPr>
              <a:t>genome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picture</a:t>
            </a:r>
            <a:r>
              <a:rPr lang="es-ES" sz="1600" dirty="0" smtClean="0">
                <a:solidFill>
                  <a:schemeClr val="bg1">
                    <a:lumMod val="50000"/>
                  </a:schemeClr>
                </a:solidFill>
                <a:latin typeface="Arial" pitchFamily="34" charset="0"/>
                <a:cs typeface="Arial" pitchFamily="34" charset="0"/>
              </a:rPr>
              <a:t>, no </a:t>
            </a:r>
            <a:r>
              <a:rPr lang="es-ES" sz="1600" dirty="0" err="1" smtClean="0">
                <a:solidFill>
                  <a:schemeClr val="bg1">
                    <a:lumMod val="50000"/>
                  </a:schemeClr>
                </a:solidFill>
                <a:latin typeface="Arial" pitchFamily="34" charset="0"/>
                <a:cs typeface="Arial" pitchFamily="34" charset="0"/>
              </a:rPr>
              <a:t>systematic</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missing</a:t>
            </a:r>
            <a:r>
              <a:rPr lang="es-ES" sz="1600" dirty="0" smtClean="0">
                <a:solidFill>
                  <a:schemeClr val="bg1">
                    <a:lumMod val="50000"/>
                  </a:schemeClr>
                </a:solidFill>
                <a:latin typeface="Arial" pitchFamily="34" charset="0"/>
                <a:cs typeface="Arial" pitchFamily="34" charset="0"/>
              </a:rPr>
              <a:t> of </a:t>
            </a:r>
            <a:r>
              <a:rPr lang="es-ES" sz="1600" dirty="0" err="1" smtClean="0">
                <a:solidFill>
                  <a:schemeClr val="bg1">
                    <a:lumMod val="50000"/>
                  </a:schemeClr>
                </a:solidFill>
                <a:latin typeface="Arial" pitchFamily="34" charset="0"/>
                <a:cs typeface="Arial" pitchFamily="34" charset="0"/>
              </a:rPr>
              <a:t>information</a:t>
            </a:r>
            <a:endParaRPr lang="es-ES" sz="1600" dirty="0" smtClean="0">
              <a:solidFill>
                <a:schemeClr val="bg1">
                  <a:lumMod val="50000"/>
                </a:schemeClr>
              </a:solidFill>
              <a:latin typeface="Arial" pitchFamily="34" charset="0"/>
              <a:cs typeface="Arial" pitchFamily="34" charset="0"/>
            </a:endParaRPr>
          </a:p>
          <a:p>
            <a:pPr marL="550863" lvl="1" indent="-93663">
              <a:lnSpc>
                <a:spcPct val="150000"/>
              </a:lnSpc>
              <a:buFont typeface="Arial" pitchFamily="34" charset="0"/>
              <a:buChar char="•"/>
            </a:pPr>
            <a:r>
              <a:rPr lang="es-ES" sz="1600" dirty="0" err="1" smtClean="0">
                <a:solidFill>
                  <a:schemeClr val="bg1">
                    <a:lumMod val="50000"/>
                  </a:schemeClr>
                </a:solidFill>
                <a:latin typeface="Arial" pitchFamily="34" charset="0"/>
                <a:cs typeface="Arial" pitchFamily="34" charset="0"/>
              </a:rPr>
              <a:t>Useful</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for</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diseases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that</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involve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multiple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genetic</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phenomena</a:t>
            </a:r>
            <a:endParaRPr lang="es-ES" sz="1600" dirty="0" smtClean="0">
              <a:solidFill>
                <a:schemeClr val="bg1">
                  <a:lumMod val="50000"/>
                </a:schemeClr>
              </a:solidFill>
              <a:latin typeface="Arial" pitchFamily="34" charset="0"/>
              <a:cs typeface="Arial" pitchFamily="34" charset="0"/>
            </a:endParaRPr>
          </a:p>
          <a:p>
            <a:pPr marL="93663" indent="-93663">
              <a:lnSpc>
                <a:spcPct val="150000"/>
              </a:lnSpc>
              <a:buFont typeface="Arial" pitchFamily="34" charset="0"/>
              <a:buChar char="•"/>
            </a:pPr>
            <a:endParaRPr lang="es-ES" sz="1600" dirty="0" smtClean="0">
              <a:solidFill>
                <a:schemeClr val="bg1">
                  <a:lumMod val="50000"/>
                </a:schemeClr>
              </a:solidFill>
              <a:latin typeface="Arial" pitchFamily="34" charset="0"/>
              <a:cs typeface="Arial" pitchFamily="34" charset="0"/>
            </a:endParaRPr>
          </a:p>
          <a:p>
            <a:pPr marL="93663" indent="-93663">
              <a:lnSpc>
                <a:spcPct val="150000"/>
              </a:lnSpc>
              <a:buFont typeface="Arial" pitchFamily="34" charset="0"/>
              <a:buChar char="•"/>
            </a:pPr>
            <a:endParaRPr lang="es-ES" sz="1600" dirty="0" smtClean="0">
              <a:solidFill>
                <a:schemeClr val="bg1">
                  <a:lumMod val="50000"/>
                </a:schemeClr>
              </a:solidFill>
              <a:latin typeface="Arial" pitchFamily="34" charset="0"/>
              <a:cs typeface="Arial" pitchFamily="34" charset="0"/>
            </a:endParaRPr>
          </a:p>
          <a:p>
            <a:pPr>
              <a:lnSpc>
                <a:spcPct val="150000"/>
              </a:lnSpc>
            </a:pPr>
            <a:r>
              <a:rPr lang="es-ES" sz="1600" b="1" dirty="0" smtClean="0">
                <a:solidFill>
                  <a:srgbClr val="800080"/>
                </a:solidFill>
                <a:latin typeface="Arial" pitchFamily="34" charset="0"/>
                <a:cs typeface="Arial" pitchFamily="34" charset="0"/>
              </a:rPr>
              <a:t>CONS:</a:t>
            </a:r>
          </a:p>
          <a:p>
            <a:pPr marL="550863" lvl="1" indent="-93663">
              <a:lnSpc>
                <a:spcPct val="150000"/>
              </a:lnSpc>
              <a:buFont typeface="Arial" pitchFamily="34" charset="0"/>
              <a:buChar char="•"/>
            </a:pPr>
            <a:r>
              <a:rPr lang="es-ES" sz="1600" dirty="0" smtClean="0">
                <a:solidFill>
                  <a:schemeClr val="bg1">
                    <a:lumMod val="50000"/>
                  </a:schemeClr>
                </a:solidFill>
                <a:latin typeface="Arial" pitchFamily="34" charset="0"/>
                <a:cs typeface="Arial" pitchFamily="34" charset="0"/>
              </a:rPr>
              <a:t>Can miss </a:t>
            </a:r>
            <a:r>
              <a:rPr lang="es-ES" sz="1600" dirty="0" err="1" smtClean="0">
                <a:solidFill>
                  <a:schemeClr val="bg1">
                    <a:lumMod val="50000"/>
                  </a:schemeClr>
                </a:solidFill>
                <a:latin typeface="Arial" pitchFamily="34" charset="0"/>
                <a:cs typeface="Arial" pitchFamily="34" charset="0"/>
              </a:rPr>
              <a:t>variants</a:t>
            </a:r>
            <a:r>
              <a:rPr lang="es-ES" sz="1600" dirty="0" smtClean="0">
                <a:solidFill>
                  <a:schemeClr val="bg1">
                    <a:lumMod val="50000"/>
                  </a:schemeClr>
                </a:solidFill>
                <a:latin typeface="Arial" pitchFamily="34" charset="0"/>
                <a:cs typeface="Arial" pitchFamily="34" charset="0"/>
              </a:rPr>
              <a:t> in </a:t>
            </a:r>
            <a:r>
              <a:rPr lang="es-ES" sz="1600" dirty="0" err="1" smtClean="0">
                <a:solidFill>
                  <a:schemeClr val="bg1">
                    <a:lumMod val="50000"/>
                  </a:schemeClr>
                </a:solidFill>
                <a:latin typeface="Arial" pitchFamily="34" charset="0"/>
                <a:cs typeface="Arial" pitchFamily="34" charset="0"/>
              </a:rPr>
              <a:t>the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exonics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regions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due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to</a:t>
            </a:r>
            <a:r>
              <a:rPr lang="es-ES" sz="1600" dirty="0" smtClean="0">
                <a:solidFill>
                  <a:schemeClr val="bg1">
                    <a:lumMod val="50000"/>
                  </a:schemeClr>
                </a:solidFill>
                <a:latin typeface="Arial" pitchFamily="34" charset="0"/>
                <a:cs typeface="Arial" pitchFamily="34" charset="0"/>
              </a:rPr>
              <a:t> </a:t>
            </a:r>
            <a:r>
              <a:rPr lang="es-ES" sz="1600" b="1" dirty="0" err="1" smtClean="0">
                <a:solidFill>
                  <a:schemeClr val="bg1">
                    <a:lumMod val="50000"/>
                  </a:schemeClr>
                </a:solidFill>
                <a:latin typeface="Arial" pitchFamily="34" charset="0"/>
                <a:cs typeface="Arial" pitchFamily="34" charset="0"/>
              </a:rPr>
              <a:t>lower</a:t>
            </a:r>
            <a:r>
              <a:rPr lang="es-ES" sz="1600" b="1" dirty="0" smtClean="0">
                <a:solidFill>
                  <a:schemeClr val="bg1">
                    <a:lumMod val="50000"/>
                  </a:schemeClr>
                </a:solidFill>
                <a:latin typeface="Arial" pitchFamily="34" charset="0"/>
                <a:cs typeface="Arial" pitchFamily="34" charset="0"/>
              </a:rPr>
              <a:t> </a:t>
            </a:r>
            <a:r>
              <a:rPr lang="es-ES" sz="1600" b="1" dirty="0" err="1" smtClean="0">
                <a:solidFill>
                  <a:schemeClr val="bg1">
                    <a:lumMod val="50000"/>
                  </a:schemeClr>
                </a:solidFill>
                <a:latin typeface="Arial" pitchFamily="34" charset="0"/>
                <a:cs typeface="Arial" pitchFamily="34" charset="0"/>
              </a:rPr>
              <a:t>coverage</a:t>
            </a:r>
            <a:endParaRPr lang="es-ES" sz="1600" b="1" dirty="0" smtClean="0">
              <a:solidFill>
                <a:schemeClr val="bg1">
                  <a:lumMod val="50000"/>
                </a:schemeClr>
              </a:solidFill>
              <a:latin typeface="Arial" pitchFamily="34" charset="0"/>
              <a:cs typeface="Arial" pitchFamily="34" charset="0"/>
            </a:endParaRPr>
          </a:p>
          <a:p>
            <a:pPr marL="550863" lvl="1" indent="-93663">
              <a:lnSpc>
                <a:spcPct val="150000"/>
              </a:lnSpc>
              <a:buFont typeface="Arial" pitchFamily="34" charset="0"/>
              <a:buChar char="•"/>
            </a:pPr>
            <a:r>
              <a:rPr lang="es-ES" sz="1600" dirty="0" err="1" smtClean="0">
                <a:solidFill>
                  <a:schemeClr val="bg1">
                    <a:lumMod val="50000"/>
                  </a:schemeClr>
                </a:solidFill>
                <a:latin typeface="Arial" pitchFamily="34" charset="0"/>
                <a:cs typeface="Arial" pitchFamily="34" charset="0"/>
              </a:rPr>
              <a:t>Some</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regions</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cannot</a:t>
            </a:r>
            <a:r>
              <a:rPr lang="es-ES" sz="1600" dirty="0" smtClean="0">
                <a:solidFill>
                  <a:schemeClr val="bg1">
                    <a:lumMod val="50000"/>
                  </a:schemeClr>
                </a:solidFill>
                <a:latin typeface="Arial" pitchFamily="34" charset="0"/>
                <a:cs typeface="Arial" pitchFamily="34" charset="0"/>
              </a:rPr>
              <a:t> be </a:t>
            </a:r>
            <a:r>
              <a:rPr lang="es-ES" sz="1600" dirty="0" err="1" smtClean="0">
                <a:solidFill>
                  <a:schemeClr val="bg1">
                    <a:lumMod val="50000"/>
                  </a:schemeClr>
                </a:solidFill>
                <a:latin typeface="Arial" pitchFamily="34" charset="0"/>
                <a:cs typeface="Arial" pitchFamily="34" charset="0"/>
              </a:rPr>
              <a:t>sequenced</a:t>
            </a:r>
            <a:r>
              <a:rPr lang="es-ES" sz="1600" dirty="0" smtClean="0">
                <a:solidFill>
                  <a:schemeClr val="bg1">
                    <a:lumMod val="50000"/>
                  </a:schemeClr>
                </a:solidFill>
                <a:latin typeface="Arial" pitchFamily="34" charset="0"/>
                <a:cs typeface="Arial" pitchFamily="34" charset="0"/>
              </a:rPr>
              <a:t>/</a:t>
            </a:r>
            <a:r>
              <a:rPr lang="es-ES" sz="1600" dirty="0" err="1" smtClean="0">
                <a:solidFill>
                  <a:schemeClr val="bg1">
                    <a:lumMod val="50000"/>
                  </a:schemeClr>
                </a:solidFill>
                <a:latin typeface="Arial" pitchFamily="34" charset="0"/>
                <a:cs typeface="Arial" pitchFamily="34" charset="0"/>
              </a:rPr>
              <a:t>assembled</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repetitive</a:t>
            </a:r>
            <a:r>
              <a:rPr lang="es-ES" sz="1600" dirty="0" smtClean="0">
                <a:solidFill>
                  <a:schemeClr val="bg1">
                    <a:lumMod val="50000"/>
                  </a:schemeClr>
                </a:solidFill>
                <a:latin typeface="Arial" pitchFamily="34" charset="0"/>
                <a:cs typeface="Arial" pitchFamily="34" charset="0"/>
              </a:rPr>
              <a:t> and GC </a:t>
            </a:r>
            <a:r>
              <a:rPr lang="es-ES" sz="1600" dirty="0" err="1" smtClean="0">
                <a:solidFill>
                  <a:schemeClr val="bg1">
                    <a:lumMod val="50000"/>
                  </a:schemeClr>
                </a:solidFill>
                <a:latin typeface="Arial" pitchFamily="34" charset="0"/>
                <a:cs typeface="Arial" pitchFamily="34" charset="0"/>
              </a:rPr>
              <a:t>rich</a:t>
            </a:r>
            <a:r>
              <a:rPr lang="es-ES" sz="1600" dirty="0" smtClean="0">
                <a:solidFill>
                  <a:schemeClr val="bg1">
                    <a:lumMod val="50000"/>
                  </a:schemeClr>
                </a:solidFill>
                <a:latin typeface="Arial" pitchFamily="34" charset="0"/>
                <a:cs typeface="Arial" pitchFamily="34" charset="0"/>
              </a:rPr>
              <a:t> </a:t>
            </a:r>
            <a:r>
              <a:rPr lang="es-ES" sz="1600" dirty="0" err="1" smtClean="0">
                <a:solidFill>
                  <a:schemeClr val="bg1">
                    <a:lumMod val="50000"/>
                  </a:schemeClr>
                </a:solidFill>
                <a:latin typeface="Arial" pitchFamily="34" charset="0"/>
                <a:cs typeface="Arial" pitchFamily="34" charset="0"/>
              </a:rPr>
              <a:t>regions</a:t>
            </a:r>
            <a:r>
              <a:rPr lang="es-ES" sz="1600" dirty="0" smtClean="0">
                <a:solidFill>
                  <a:schemeClr val="bg1">
                    <a:lumMod val="50000"/>
                  </a:schemeClr>
                </a:solidFill>
                <a:latin typeface="Arial" pitchFamily="34" charset="0"/>
                <a:cs typeface="Arial" pitchFamily="34" charset="0"/>
              </a:rPr>
              <a:t>)</a:t>
            </a:r>
          </a:p>
          <a:p>
            <a:pPr marL="550863" lvl="1" indent="-93663">
              <a:lnSpc>
                <a:spcPct val="150000"/>
              </a:lnSpc>
              <a:buFont typeface="Arial" pitchFamily="34" charset="0"/>
              <a:buChar char="•"/>
            </a:pPr>
            <a:r>
              <a:rPr lang="es-ES" sz="1600" dirty="0" smtClean="0">
                <a:solidFill>
                  <a:schemeClr val="bg1">
                    <a:lumMod val="50000"/>
                  </a:schemeClr>
                </a:solidFill>
                <a:latin typeface="Arial" pitchFamily="34" charset="0"/>
                <a:cs typeface="Arial" pitchFamily="34" charset="0"/>
              </a:rPr>
              <a:t>More </a:t>
            </a:r>
            <a:r>
              <a:rPr lang="es-ES" sz="1600" dirty="0" err="1" smtClean="0">
                <a:solidFill>
                  <a:schemeClr val="bg1">
                    <a:lumMod val="50000"/>
                  </a:schemeClr>
                </a:solidFill>
                <a:latin typeface="Arial" pitchFamily="34" charset="0"/>
                <a:cs typeface="Arial" pitchFamily="34" charset="0"/>
              </a:rPr>
              <a:t>expensive</a:t>
            </a:r>
            <a:r>
              <a:rPr lang="es-ES" sz="1600" dirty="0" smtClean="0">
                <a:solidFill>
                  <a:schemeClr val="bg1">
                    <a:lumMod val="50000"/>
                  </a:schemeClr>
                </a:solidFill>
                <a:latin typeface="Arial" pitchFamily="34" charset="0"/>
                <a:cs typeface="Arial" pitchFamily="34" charset="0"/>
              </a:rPr>
              <a:t> and time </a:t>
            </a:r>
            <a:r>
              <a:rPr lang="es-ES" sz="1600" dirty="0" err="1" smtClean="0">
                <a:solidFill>
                  <a:schemeClr val="bg1">
                    <a:lumMod val="50000"/>
                  </a:schemeClr>
                </a:solidFill>
                <a:latin typeface="Arial" pitchFamily="34" charset="0"/>
                <a:cs typeface="Arial" pitchFamily="34" charset="0"/>
              </a:rPr>
              <a:t>consuming</a:t>
            </a:r>
            <a:endParaRPr lang="es-ES" sz="1600" dirty="0" smtClean="0">
              <a:solidFill>
                <a:schemeClr val="bg1">
                  <a:lumMod val="50000"/>
                </a:schemeClr>
              </a:solidFill>
              <a:latin typeface="Arial" pitchFamily="34" charset="0"/>
              <a:cs typeface="Arial" pitchFamily="34" charset="0"/>
            </a:endParaRPr>
          </a:p>
          <a:p>
            <a:pPr marL="93663" indent="-93663">
              <a:lnSpc>
                <a:spcPct val="150000"/>
              </a:lnSpc>
              <a:buFont typeface="Arial" pitchFamily="34" charset="0"/>
              <a:buChar char="•"/>
            </a:pPr>
            <a:endParaRPr lang="es-ES" sz="1600" dirty="0" smtClean="0">
              <a:solidFill>
                <a:schemeClr val="bg1">
                  <a:lumMod val="50000"/>
                </a:schemeClr>
              </a:solidFill>
              <a:latin typeface="Arial" pitchFamily="34" charset="0"/>
              <a:cs typeface="Arial" pitchFamily="34" charset="0"/>
            </a:endParaRPr>
          </a:p>
        </p:txBody>
      </p: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1432" y="1464509"/>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Targeted sequencing</a:t>
            </a:r>
          </a:p>
        </p:txBody>
      </p:sp>
      <p:sp>
        <p:nvSpPr>
          <p:cNvPr id="6" name="5 CuadroTexto"/>
          <p:cNvSpPr txBox="1"/>
          <p:nvPr/>
        </p:nvSpPr>
        <p:spPr>
          <a:xfrm>
            <a:off x="485103" y="2217994"/>
            <a:ext cx="5070563" cy="3831818"/>
          </a:xfrm>
          <a:prstGeom prst="rect">
            <a:avLst/>
          </a:prstGeom>
          <a:noFill/>
        </p:spPr>
        <p:txBody>
          <a:bodyPr wrap="square" rtlCol="0">
            <a:spAutoFit/>
          </a:bodyPr>
          <a:lstStyle/>
          <a:p>
            <a:pPr marL="174625" indent="-174625" algn="just">
              <a:lnSpc>
                <a:spcPct val="150000"/>
              </a:lnSpc>
              <a:buFont typeface="Arial" pitchFamily="34" charset="0"/>
              <a:buChar char="•"/>
            </a:pPr>
            <a:r>
              <a:rPr lang="en-US" dirty="0" smtClean="0">
                <a:solidFill>
                  <a:schemeClr val="bg1">
                    <a:lumMod val="50000"/>
                  </a:schemeClr>
                </a:solidFill>
              </a:rPr>
              <a:t>Only a </a:t>
            </a:r>
            <a:r>
              <a:rPr lang="en-US" dirty="0" smtClean="0">
                <a:solidFill>
                  <a:schemeClr val="bg1">
                    <a:lumMod val="50000"/>
                  </a:schemeClr>
                </a:solidFill>
                <a:effectLst>
                  <a:outerShdw blurRad="38100" dist="38100" dir="2700000" algn="tl">
                    <a:srgbClr val="000000">
                      <a:alpha val="43137"/>
                    </a:srgbClr>
                  </a:outerShdw>
                </a:effectLst>
              </a:rPr>
              <a:t>subset of genes</a:t>
            </a:r>
            <a:r>
              <a:rPr lang="en-US" dirty="0" smtClean="0">
                <a:solidFill>
                  <a:schemeClr val="bg1">
                    <a:lumMod val="50000"/>
                  </a:schemeClr>
                </a:solidFill>
              </a:rPr>
              <a:t> or regions of the genome are isolated and sequenced.</a:t>
            </a:r>
          </a:p>
          <a:p>
            <a:pPr marL="174625" indent="-174625" algn="just">
              <a:lnSpc>
                <a:spcPct val="150000"/>
              </a:lnSpc>
              <a:buFont typeface="Arial" pitchFamily="34" charset="0"/>
              <a:buChar char="•"/>
            </a:pPr>
            <a:r>
              <a:rPr lang="en-US" dirty="0" smtClean="0">
                <a:solidFill>
                  <a:schemeClr val="bg1">
                    <a:lumMod val="50000"/>
                  </a:schemeClr>
                </a:solidFill>
              </a:rPr>
              <a:t>It allows to focus times, expenses and data analysis on specific areas of interest.</a:t>
            </a:r>
          </a:p>
          <a:p>
            <a:pPr marL="174625" indent="-174625" algn="just">
              <a:lnSpc>
                <a:spcPct val="150000"/>
              </a:lnSpc>
              <a:buFont typeface="Arial" pitchFamily="34" charset="0"/>
              <a:buChar char="•"/>
            </a:pPr>
            <a:r>
              <a:rPr lang="en-US" dirty="0" smtClean="0">
                <a:solidFill>
                  <a:schemeClr val="bg1">
                    <a:lumMod val="50000"/>
                  </a:schemeClr>
                </a:solidFill>
              </a:rPr>
              <a:t>Enables sequencing at </a:t>
            </a:r>
            <a:r>
              <a:rPr lang="en-US" dirty="0" smtClean="0">
                <a:solidFill>
                  <a:schemeClr val="bg1">
                    <a:lumMod val="50000"/>
                  </a:schemeClr>
                </a:solidFill>
                <a:effectLst>
                  <a:outerShdw blurRad="38100" dist="38100" dir="2700000" algn="tl">
                    <a:srgbClr val="000000">
                      <a:alpha val="43137"/>
                    </a:srgbClr>
                  </a:outerShdw>
                </a:effectLst>
              </a:rPr>
              <a:t>much higher coverage </a:t>
            </a:r>
            <a:r>
              <a:rPr lang="en-US" dirty="0" smtClean="0">
                <a:solidFill>
                  <a:schemeClr val="bg1">
                    <a:lumMod val="50000"/>
                  </a:schemeClr>
                </a:solidFill>
              </a:rPr>
              <a:t>levels.</a:t>
            </a:r>
          </a:p>
          <a:p>
            <a:pPr marL="174625" indent="-174625" algn="just">
              <a:lnSpc>
                <a:spcPct val="150000"/>
              </a:lnSpc>
              <a:buFont typeface="Arial" pitchFamily="34" charset="0"/>
              <a:buChar char="•"/>
            </a:pPr>
            <a:r>
              <a:rPr lang="en-US" dirty="0" smtClean="0">
                <a:solidFill>
                  <a:schemeClr val="bg1">
                    <a:lumMod val="50000"/>
                  </a:schemeClr>
                </a:solidFill>
              </a:rPr>
              <a:t>Target sequencing panels can be purchased with preselected content or can be custom designed.</a:t>
            </a:r>
          </a:p>
        </p:txBody>
      </p:sp>
      <p:pic>
        <p:nvPicPr>
          <p:cNvPr id="91139" name="Picture 3"/>
          <p:cNvPicPr>
            <a:picLocks noChangeAspect="1" noChangeArrowheads="1"/>
          </p:cNvPicPr>
          <p:nvPr/>
        </p:nvPicPr>
        <p:blipFill>
          <a:blip r:embed="rId2" cstate="print"/>
          <a:srcRect/>
          <a:stretch>
            <a:fillRect/>
          </a:stretch>
        </p:blipFill>
        <p:spPr bwMode="auto">
          <a:xfrm>
            <a:off x="6037215" y="1433015"/>
            <a:ext cx="3432381" cy="4813156"/>
          </a:xfrm>
          <a:prstGeom prst="rect">
            <a:avLst/>
          </a:prstGeom>
          <a:noFill/>
          <a:ln w="9525">
            <a:noFill/>
            <a:miter lim="800000"/>
            <a:headEnd/>
            <a:tailEnd/>
          </a:ln>
          <a:effectLst/>
        </p:spPr>
      </p:pic>
      <p:sp>
        <p:nvSpPr>
          <p:cNvPr id="7" name="6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1432" y="1464509"/>
            <a:ext cx="4524503" cy="400110"/>
          </a:xfrm>
          <a:prstGeom prst="rect">
            <a:avLst/>
          </a:prstGeom>
          <a:noFill/>
        </p:spPr>
        <p:txBody>
          <a:bodyPr wrap="square" rtlCol="0">
            <a:spAutoFit/>
          </a:bodyPr>
          <a:lstStyle/>
          <a:p>
            <a:r>
              <a:rPr lang="en-US" sz="2000" b="1" dirty="0" err="1" smtClean="0">
                <a:solidFill>
                  <a:srgbClr val="0070C0"/>
                </a:solidFill>
                <a:effectLst>
                  <a:outerShdw blurRad="38100" dist="38100" dir="2700000" algn="tl">
                    <a:srgbClr val="000000">
                      <a:alpha val="43137"/>
                    </a:srgbClr>
                  </a:outerShdw>
                </a:effectLst>
              </a:rPr>
              <a:t>Exome</a:t>
            </a:r>
            <a:r>
              <a:rPr lang="en-US" sz="2000" b="1" dirty="0" smtClean="0">
                <a:solidFill>
                  <a:srgbClr val="0070C0"/>
                </a:solidFill>
                <a:effectLst>
                  <a:outerShdw blurRad="38100" dist="38100" dir="2700000" algn="tl">
                    <a:srgbClr val="000000">
                      <a:alpha val="43137"/>
                    </a:srgbClr>
                  </a:outerShdw>
                </a:effectLst>
              </a:rPr>
              <a:t> sequencing</a:t>
            </a:r>
          </a:p>
        </p:txBody>
      </p:sp>
      <p:sp>
        <p:nvSpPr>
          <p:cNvPr id="6" name="5 CuadroTexto"/>
          <p:cNvSpPr txBox="1"/>
          <p:nvPr/>
        </p:nvSpPr>
        <p:spPr>
          <a:xfrm>
            <a:off x="429685" y="1954758"/>
            <a:ext cx="5070563" cy="4662815"/>
          </a:xfrm>
          <a:prstGeom prst="rect">
            <a:avLst/>
          </a:prstGeom>
          <a:noFill/>
        </p:spPr>
        <p:txBody>
          <a:bodyPr wrap="square" rtlCol="0">
            <a:spAutoFit/>
          </a:bodyPr>
          <a:lstStyle/>
          <a:p>
            <a:pPr marL="179388" indent="-179388">
              <a:lnSpc>
                <a:spcPct val="150000"/>
              </a:lnSpc>
              <a:buFont typeface="Arial" pitchFamily="34" charset="0"/>
              <a:buChar char="•"/>
            </a:pPr>
            <a:r>
              <a:rPr lang="en-US" dirty="0" smtClean="0">
                <a:solidFill>
                  <a:schemeClr val="bg1">
                    <a:lumMod val="50000"/>
                  </a:schemeClr>
                </a:solidFill>
              </a:rPr>
              <a:t>Identifies </a:t>
            </a:r>
            <a:r>
              <a:rPr lang="en-US" b="1" dirty="0" smtClean="0">
                <a:solidFill>
                  <a:schemeClr val="bg1">
                    <a:lumMod val="50000"/>
                  </a:schemeClr>
                </a:solidFill>
              </a:rPr>
              <a:t>variants</a:t>
            </a:r>
            <a:r>
              <a:rPr lang="en-US" dirty="0" smtClean="0">
                <a:solidFill>
                  <a:schemeClr val="bg1">
                    <a:lumMod val="50000"/>
                  </a:schemeClr>
                </a:solidFill>
              </a:rPr>
              <a:t> across a wide range of applications</a:t>
            </a:r>
          </a:p>
          <a:p>
            <a:pPr marL="179388" indent="-179388">
              <a:lnSpc>
                <a:spcPct val="150000"/>
              </a:lnSpc>
              <a:buFont typeface="Arial" pitchFamily="34" charset="0"/>
              <a:buChar char="•"/>
            </a:pPr>
            <a:r>
              <a:rPr lang="en-US" dirty="0" smtClean="0">
                <a:solidFill>
                  <a:schemeClr val="bg1">
                    <a:lumMod val="50000"/>
                  </a:schemeClr>
                </a:solidFill>
              </a:rPr>
              <a:t>Achieves comprehensive coverage of </a:t>
            </a:r>
            <a:r>
              <a:rPr lang="en-US" b="1" dirty="0" smtClean="0">
                <a:solidFill>
                  <a:schemeClr val="bg1">
                    <a:lumMod val="50000"/>
                  </a:schemeClr>
                </a:solidFill>
              </a:rPr>
              <a:t>coding regions</a:t>
            </a:r>
          </a:p>
          <a:p>
            <a:pPr marL="179388" indent="-179388">
              <a:lnSpc>
                <a:spcPct val="150000"/>
              </a:lnSpc>
              <a:buFont typeface="Arial" pitchFamily="34" charset="0"/>
              <a:buChar char="•"/>
            </a:pPr>
            <a:r>
              <a:rPr lang="en-US" dirty="0" smtClean="0">
                <a:solidFill>
                  <a:schemeClr val="bg1">
                    <a:lumMod val="50000"/>
                  </a:schemeClr>
                </a:solidFill>
              </a:rPr>
              <a:t>Provides a cost-effective alternative to whole-genome sequencing (4–5 </a:t>
            </a:r>
            <a:r>
              <a:rPr lang="en-US" dirty="0" err="1" smtClean="0">
                <a:solidFill>
                  <a:schemeClr val="bg1">
                    <a:lumMod val="50000"/>
                  </a:schemeClr>
                </a:solidFill>
              </a:rPr>
              <a:t>Gb</a:t>
            </a:r>
            <a:r>
              <a:rPr lang="en-US" dirty="0" smtClean="0">
                <a:solidFill>
                  <a:schemeClr val="bg1">
                    <a:lumMod val="50000"/>
                  </a:schemeClr>
                </a:solidFill>
              </a:rPr>
              <a:t> of sequencing per </a:t>
            </a:r>
            <a:r>
              <a:rPr lang="en-US" dirty="0" err="1" smtClean="0">
                <a:solidFill>
                  <a:schemeClr val="bg1">
                    <a:lumMod val="50000"/>
                  </a:schemeClr>
                </a:solidFill>
              </a:rPr>
              <a:t>exome</a:t>
            </a:r>
            <a:r>
              <a:rPr lang="en-US" dirty="0" smtClean="0">
                <a:solidFill>
                  <a:schemeClr val="bg1">
                    <a:lumMod val="50000"/>
                  </a:schemeClr>
                </a:solidFill>
              </a:rPr>
              <a:t> compared to ~90 </a:t>
            </a:r>
            <a:r>
              <a:rPr lang="en-US" dirty="0" err="1" smtClean="0">
                <a:solidFill>
                  <a:schemeClr val="bg1">
                    <a:lumMod val="50000"/>
                  </a:schemeClr>
                </a:solidFill>
              </a:rPr>
              <a:t>Gb</a:t>
            </a:r>
            <a:r>
              <a:rPr lang="en-US" dirty="0" smtClean="0">
                <a:solidFill>
                  <a:schemeClr val="bg1">
                    <a:lumMod val="50000"/>
                  </a:schemeClr>
                </a:solidFill>
              </a:rPr>
              <a:t> per whole human genome)</a:t>
            </a:r>
          </a:p>
          <a:p>
            <a:pPr marL="179388" indent="-179388">
              <a:lnSpc>
                <a:spcPct val="150000"/>
              </a:lnSpc>
              <a:buFont typeface="Arial" pitchFamily="34" charset="0"/>
              <a:buChar char="•"/>
            </a:pPr>
            <a:r>
              <a:rPr lang="en-US" dirty="0" smtClean="0">
                <a:solidFill>
                  <a:schemeClr val="bg1">
                    <a:lumMod val="50000"/>
                  </a:schemeClr>
                </a:solidFill>
              </a:rPr>
              <a:t>Produces a smaller, more manageable data set for faster, easier analysis compared to whole-genome approaches</a:t>
            </a:r>
            <a:endParaRPr lang="en-US" dirty="0">
              <a:solidFill>
                <a:schemeClr val="bg1">
                  <a:lumMod val="50000"/>
                </a:schemeClr>
              </a:solidFill>
            </a:endParaRPr>
          </a:p>
        </p:txBody>
      </p:sp>
      <p:sp>
        <p:nvSpPr>
          <p:cNvPr id="7" name="6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2050" name="Picture 2" descr="Resultat d'imatges de exome sequencing"/>
          <p:cNvPicPr>
            <a:picLocks noChangeAspect="1" noChangeArrowheads="1"/>
          </p:cNvPicPr>
          <p:nvPr/>
        </p:nvPicPr>
        <p:blipFill>
          <a:blip r:embed="rId2"/>
          <a:srcRect/>
          <a:stretch>
            <a:fillRect/>
          </a:stretch>
        </p:blipFill>
        <p:spPr bwMode="auto">
          <a:xfrm>
            <a:off x="5633313" y="1648689"/>
            <a:ext cx="4106431" cy="4419602"/>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405080" y="1218849"/>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RNA-</a:t>
            </a:r>
            <a:r>
              <a:rPr lang="en-US" sz="2000" b="1" dirty="0" err="1" smtClean="0">
                <a:solidFill>
                  <a:srgbClr val="0070C0"/>
                </a:solidFill>
                <a:effectLst>
                  <a:outerShdw blurRad="38100" dist="38100" dir="2700000" algn="tl">
                    <a:srgbClr val="000000">
                      <a:alpha val="43137"/>
                    </a:srgbClr>
                  </a:outerShdw>
                </a:effectLst>
              </a:rPr>
              <a:t>seq</a:t>
            </a:r>
            <a:r>
              <a:rPr lang="en-US" sz="2000" b="1" dirty="0" smtClean="0">
                <a:solidFill>
                  <a:srgbClr val="0070C0"/>
                </a:solidFill>
                <a:effectLst>
                  <a:outerShdw blurRad="38100" dist="38100" dir="2700000" algn="tl">
                    <a:srgbClr val="000000">
                      <a:alpha val="43137"/>
                    </a:srgbClr>
                  </a:outerShdw>
                </a:effectLst>
              </a:rPr>
              <a:t> Expression Analysis</a:t>
            </a:r>
          </a:p>
        </p:txBody>
      </p:sp>
      <p:sp>
        <p:nvSpPr>
          <p:cNvPr id="6" name="5 CuadroTexto"/>
          <p:cNvSpPr txBox="1"/>
          <p:nvPr/>
        </p:nvSpPr>
        <p:spPr>
          <a:xfrm>
            <a:off x="591747" y="1800251"/>
            <a:ext cx="8961827" cy="3647152"/>
          </a:xfrm>
          <a:prstGeom prst="rect">
            <a:avLst/>
          </a:prstGeom>
          <a:noFill/>
        </p:spPr>
        <p:txBody>
          <a:bodyPr wrap="square" rtlCol="0">
            <a:spAutoFit/>
          </a:bodyPr>
          <a:lstStyle/>
          <a:p>
            <a:pPr marL="179388" indent="-179388">
              <a:lnSpc>
                <a:spcPct val="150000"/>
              </a:lnSpc>
              <a:buFont typeface="Arial" pitchFamily="34" charset="0"/>
              <a:buChar char="•"/>
            </a:pPr>
            <a:r>
              <a:rPr lang="en-US" sz="2000" dirty="0" smtClean="0">
                <a:solidFill>
                  <a:schemeClr val="bg1">
                    <a:lumMod val="50000"/>
                  </a:schemeClr>
                </a:solidFill>
              </a:rPr>
              <a:t>Sequencing every </a:t>
            </a:r>
            <a:r>
              <a:rPr lang="en-US" sz="2000" b="1" dirty="0" smtClean="0">
                <a:solidFill>
                  <a:schemeClr val="bg1">
                    <a:lumMod val="50000"/>
                  </a:schemeClr>
                </a:solidFill>
              </a:rPr>
              <a:t>RNA</a:t>
            </a:r>
            <a:r>
              <a:rPr lang="en-US" sz="2000" dirty="0" smtClean="0">
                <a:solidFill>
                  <a:schemeClr val="bg1">
                    <a:lumMod val="50000"/>
                  </a:schemeClr>
                </a:solidFill>
              </a:rPr>
              <a:t> molecule and profiling the expression of a particular gene by counting the number of time its transcripts have been sequenced.</a:t>
            </a:r>
          </a:p>
          <a:p>
            <a:pPr>
              <a:lnSpc>
                <a:spcPct val="150000"/>
              </a:lnSpc>
              <a:buFont typeface="Arial" pitchFamily="34" charset="0"/>
              <a:buChar char="•"/>
            </a:pPr>
            <a:r>
              <a:rPr lang="en-GB" sz="2000" dirty="0" smtClean="0">
                <a:solidFill>
                  <a:schemeClr val="bg1">
                    <a:lumMod val="50000"/>
                  </a:schemeClr>
                </a:solidFill>
              </a:rPr>
              <a:t>Sensitivity of sequence based studies is limited by the </a:t>
            </a:r>
            <a:r>
              <a:rPr lang="en-GB" sz="2000" b="1" dirty="0" smtClean="0">
                <a:solidFill>
                  <a:schemeClr val="bg1">
                    <a:lumMod val="50000"/>
                  </a:schemeClr>
                </a:solidFill>
              </a:rPr>
              <a:t>depth of sequencing</a:t>
            </a:r>
            <a:endParaRPr lang="en-US" sz="2000" b="1" dirty="0" smtClean="0">
              <a:solidFill>
                <a:schemeClr val="bg1">
                  <a:lumMod val="50000"/>
                </a:schemeClr>
              </a:solidFill>
            </a:endParaRPr>
          </a:p>
          <a:p>
            <a:pPr>
              <a:lnSpc>
                <a:spcPct val="150000"/>
              </a:lnSpc>
              <a:buFont typeface="Arial" pitchFamily="34" charset="0"/>
              <a:buChar char="•"/>
            </a:pPr>
            <a:r>
              <a:rPr lang="en-US" sz="2000" dirty="0" smtClean="0">
                <a:solidFill>
                  <a:schemeClr val="bg1">
                    <a:lumMod val="50000"/>
                  </a:schemeClr>
                </a:solidFill>
              </a:rPr>
              <a:t> Applications:</a:t>
            </a:r>
          </a:p>
          <a:p>
            <a:pPr marL="550863" lvl="1" indent="-93663">
              <a:lnSpc>
                <a:spcPct val="150000"/>
              </a:lnSpc>
              <a:buFont typeface="Courier New" pitchFamily="49" charset="0"/>
              <a:buChar char="o"/>
            </a:pPr>
            <a:r>
              <a:rPr lang="ca-ES" b="1" dirty="0" err="1" smtClean="0">
                <a:solidFill>
                  <a:schemeClr val="bg1">
                    <a:lumMod val="50000"/>
                  </a:schemeClr>
                </a:solidFill>
              </a:rPr>
              <a:t>Differential</a:t>
            </a:r>
            <a:r>
              <a:rPr lang="ca-ES" b="1" dirty="0" smtClean="0">
                <a:solidFill>
                  <a:schemeClr val="bg1">
                    <a:lumMod val="50000"/>
                  </a:schemeClr>
                </a:solidFill>
              </a:rPr>
              <a:t> </a:t>
            </a:r>
            <a:r>
              <a:rPr lang="ca-ES" b="1" dirty="0" err="1" smtClean="0">
                <a:solidFill>
                  <a:schemeClr val="bg1">
                    <a:lumMod val="50000"/>
                  </a:schemeClr>
                </a:solidFill>
              </a:rPr>
              <a:t>gene</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dirty="0" err="1" smtClean="0">
                <a:solidFill>
                  <a:schemeClr val="bg1">
                    <a:lumMod val="50000"/>
                  </a:schemeClr>
                </a:solidFill>
              </a:rPr>
              <a:t>analysis</a:t>
            </a:r>
            <a:r>
              <a:rPr lang="ca-ES" dirty="0" smtClean="0">
                <a:solidFill>
                  <a:schemeClr val="bg1">
                    <a:lumMod val="50000"/>
                  </a:schemeClr>
                </a:solidFill>
              </a:rPr>
              <a:t> (DGE)</a:t>
            </a:r>
          </a:p>
          <a:p>
            <a:pPr marL="550863" lvl="1" indent="-93663">
              <a:lnSpc>
                <a:spcPct val="150000"/>
              </a:lnSpc>
              <a:buFont typeface="Courier New" pitchFamily="49" charset="0"/>
              <a:buChar char="o"/>
            </a:pPr>
            <a:r>
              <a:rPr lang="ca-ES" b="1" dirty="0" err="1" smtClean="0">
                <a:solidFill>
                  <a:schemeClr val="bg1">
                    <a:lumMod val="50000"/>
                  </a:schemeClr>
                </a:solidFill>
              </a:rPr>
              <a:t>Splice</a:t>
            </a:r>
            <a:r>
              <a:rPr lang="ca-ES" b="1" dirty="0" smtClean="0">
                <a:solidFill>
                  <a:schemeClr val="bg1">
                    <a:lumMod val="50000"/>
                  </a:schemeClr>
                </a:solidFill>
              </a:rPr>
              <a:t> variants </a:t>
            </a:r>
            <a:r>
              <a:rPr lang="ca-ES" dirty="0" smtClean="0">
                <a:solidFill>
                  <a:schemeClr val="bg1">
                    <a:lumMod val="50000"/>
                  </a:schemeClr>
                </a:solidFill>
              </a:rPr>
              <a:t>(</a:t>
            </a:r>
            <a:r>
              <a:rPr lang="ca-ES" dirty="0" err="1" smtClean="0">
                <a:solidFill>
                  <a:schemeClr val="bg1">
                    <a:lumMod val="50000"/>
                  </a:schemeClr>
                </a:solidFill>
              </a:rPr>
              <a:t>resolution</a:t>
            </a:r>
            <a:r>
              <a:rPr lang="ca-ES" dirty="0" smtClean="0">
                <a:solidFill>
                  <a:schemeClr val="bg1">
                    <a:lumMod val="50000"/>
                  </a:schemeClr>
                </a:solidFill>
              </a:rPr>
              <a:t> at base-</a:t>
            </a:r>
            <a:r>
              <a:rPr lang="ca-ES" dirty="0" err="1" smtClean="0">
                <a:solidFill>
                  <a:schemeClr val="bg1">
                    <a:lumMod val="50000"/>
                  </a:schemeClr>
                </a:solidFill>
              </a:rPr>
              <a:t>level</a:t>
            </a:r>
            <a:r>
              <a:rPr lang="ca-ES" dirty="0" smtClean="0">
                <a:solidFill>
                  <a:schemeClr val="bg1">
                    <a:lumMod val="50000"/>
                  </a:schemeClr>
                </a:solidFill>
              </a:rPr>
              <a:t>)</a:t>
            </a:r>
          </a:p>
          <a:p>
            <a:pPr marL="550863" lvl="1" indent="-93663">
              <a:lnSpc>
                <a:spcPct val="150000"/>
              </a:lnSpc>
              <a:buFont typeface="Courier New" pitchFamily="49" charset="0"/>
              <a:buChar char="o"/>
            </a:pPr>
            <a:r>
              <a:rPr lang="ca-ES" b="1" dirty="0" err="1" smtClean="0">
                <a:solidFill>
                  <a:schemeClr val="bg1">
                    <a:lumMod val="50000"/>
                  </a:schemeClr>
                </a:solidFill>
              </a:rPr>
              <a:t>Detection</a:t>
            </a:r>
            <a:r>
              <a:rPr lang="ca-ES" b="1" dirty="0" smtClean="0">
                <a:solidFill>
                  <a:schemeClr val="bg1">
                    <a:lumMod val="50000"/>
                  </a:schemeClr>
                </a:solidFill>
              </a:rPr>
              <a:t> of </a:t>
            </a:r>
            <a:r>
              <a:rPr lang="ca-ES" b="1" dirty="0" err="1" smtClean="0">
                <a:solidFill>
                  <a:schemeClr val="bg1">
                    <a:lumMod val="50000"/>
                  </a:schemeClr>
                </a:solidFill>
              </a:rPr>
              <a:t>novel</a:t>
            </a:r>
            <a:r>
              <a:rPr lang="ca-ES" b="1" dirty="0" smtClean="0">
                <a:solidFill>
                  <a:schemeClr val="bg1">
                    <a:lumMod val="50000"/>
                  </a:schemeClr>
                </a:solidFill>
              </a:rPr>
              <a:t> </a:t>
            </a:r>
            <a:r>
              <a:rPr lang="ca-ES" b="1" dirty="0" err="1" smtClean="0">
                <a:solidFill>
                  <a:schemeClr val="bg1">
                    <a:lumMod val="50000"/>
                  </a:schemeClr>
                </a:solidFill>
              </a:rPr>
              <a:t>transcripts</a:t>
            </a:r>
            <a:r>
              <a:rPr lang="ca-ES" b="1" dirty="0" smtClean="0">
                <a:solidFill>
                  <a:schemeClr val="bg1">
                    <a:lumMod val="50000"/>
                  </a:schemeClr>
                </a:solidFill>
              </a:rPr>
              <a:t> </a:t>
            </a:r>
            <a:r>
              <a:rPr lang="ca-ES" dirty="0" smtClean="0">
                <a:solidFill>
                  <a:schemeClr val="bg1">
                    <a:lumMod val="50000"/>
                  </a:schemeClr>
                </a:solidFill>
              </a:rPr>
              <a:t>and </a:t>
            </a:r>
            <a:r>
              <a:rPr lang="ca-ES" b="1" dirty="0" err="1" smtClean="0">
                <a:solidFill>
                  <a:schemeClr val="bg1">
                    <a:lumMod val="50000"/>
                  </a:schemeClr>
                </a:solidFill>
              </a:rPr>
              <a:t>isoforms</a:t>
            </a:r>
            <a:endParaRPr lang="ca-ES" b="1" dirty="0" smtClean="0">
              <a:solidFill>
                <a:schemeClr val="bg1">
                  <a:lumMod val="50000"/>
                </a:schemeClr>
              </a:solidFill>
            </a:endParaRPr>
          </a:p>
          <a:p>
            <a:pPr marL="550863" lvl="1" indent="-93663">
              <a:lnSpc>
                <a:spcPct val="150000"/>
              </a:lnSpc>
              <a:buFont typeface="Courier New" pitchFamily="49" charset="0"/>
              <a:buChar char="o"/>
            </a:pPr>
            <a:r>
              <a:rPr lang="ca-ES" dirty="0" err="1" smtClean="0">
                <a:solidFill>
                  <a:schemeClr val="bg1">
                    <a:lumMod val="50000"/>
                  </a:schemeClr>
                </a:solidFill>
              </a:rPr>
              <a:t>Detection</a:t>
            </a:r>
            <a:r>
              <a:rPr lang="ca-ES" dirty="0" smtClean="0">
                <a:solidFill>
                  <a:schemeClr val="bg1">
                    <a:lumMod val="50000"/>
                  </a:schemeClr>
                </a:solidFill>
              </a:rPr>
              <a:t> of </a:t>
            </a:r>
            <a:r>
              <a:rPr lang="ca-ES" b="1" dirty="0" err="1" smtClean="0">
                <a:solidFill>
                  <a:schemeClr val="bg1">
                    <a:lumMod val="50000"/>
                  </a:schemeClr>
                </a:solidFill>
              </a:rPr>
              <a:t>allele</a:t>
            </a:r>
            <a:r>
              <a:rPr lang="ca-ES" b="1" dirty="0" smtClean="0">
                <a:solidFill>
                  <a:schemeClr val="bg1">
                    <a:lumMod val="50000"/>
                  </a:schemeClr>
                </a:solidFill>
              </a:rPr>
              <a:t> </a:t>
            </a:r>
            <a:r>
              <a:rPr lang="ca-ES" b="1" dirty="0" err="1" smtClean="0">
                <a:solidFill>
                  <a:schemeClr val="bg1">
                    <a:lumMod val="50000"/>
                  </a:schemeClr>
                </a:solidFill>
              </a:rPr>
              <a:t>specific</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b="1" dirty="0" err="1" smtClean="0">
                <a:solidFill>
                  <a:schemeClr val="bg1">
                    <a:lumMod val="50000"/>
                  </a:schemeClr>
                </a:solidFill>
              </a:rPr>
              <a:t>patterns</a:t>
            </a:r>
            <a:endParaRPr lang="en-US" sz="2000" b="1" dirty="0" smtClean="0">
              <a:solidFill>
                <a:schemeClr val="bg1">
                  <a:lumMod val="50000"/>
                </a:schemeClr>
              </a:solidFill>
            </a:endParaRPr>
          </a:p>
        </p:txBody>
      </p:sp>
      <p:sp>
        <p:nvSpPr>
          <p:cNvPr id="11" name="10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cxnSp>
        <p:nvCxnSpPr>
          <p:cNvPr id="8" name="Conector recto de flecha 7"/>
          <p:cNvCxnSpPr/>
          <p:nvPr/>
        </p:nvCxnSpPr>
        <p:spPr bwMode="auto">
          <a:xfrm flipV="1">
            <a:off x="7291137" y="4776537"/>
            <a:ext cx="0" cy="108284"/>
          </a:xfrm>
          <a:prstGeom prst="straightConnector1">
            <a:avLst/>
          </a:prstGeom>
          <a:noFill/>
          <a:ln w="9525" cap="flat" cmpd="sng" algn="ctr">
            <a:no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405080" y="1218849"/>
            <a:ext cx="4524503" cy="400110"/>
          </a:xfrm>
          <a:prstGeom prst="rect">
            <a:avLst/>
          </a:prstGeom>
          <a:noFill/>
        </p:spPr>
        <p:txBody>
          <a:bodyPr wrap="square" rtlCol="0">
            <a:spAutoFit/>
          </a:bodyPr>
          <a:lstStyle/>
          <a:p>
            <a:r>
              <a:rPr lang="en-US" sz="2000" b="1" dirty="0" smtClean="0">
                <a:solidFill>
                  <a:srgbClr val="0070C0"/>
                </a:solidFill>
                <a:effectLst>
                  <a:outerShdw blurRad="38100" dist="38100" dir="2700000" algn="tl">
                    <a:srgbClr val="000000">
                      <a:alpha val="43137"/>
                    </a:srgbClr>
                  </a:outerShdw>
                </a:effectLst>
              </a:rPr>
              <a:t>RNA-</a:t>
            </a:r>
            <a:r>
              <a:rPr lang="en-US" sz="2000" b="1" dirty="0" err="1" smtClean="0">
                <a:solidFill>
                  <a:srgbClr val="0070C0"/>
                </a:solidFill>
                <a:effectLst>
                  <a:outerShdw blurRad="38100" dist="38100" dir="2700000" algn="tl">
                    <a:srgbClr val="000000">
                      <a:alpha val="43137"/>
                    </a:srgbClr>
                  </a:outerShdw>
                </a:effectLst>
              </a:rPr>
              <a:t>seq</a:t>
            </a:r>
            <a:r>
              <a:rPr lang="en-US" sz="2000" b="1" dirty="0" smtClean="0">
                <a:solidFill>
                  <a:srgbClr val="0070C0"/>
                </a:solidFill>
                <a:effectLst>
                  <a:outerShdw blurRad="38100" dist="38100" dir="2700000" algn="tl">
                    <a:srgbClr val="000000">
                      <a:alpha val="43137"/>
                    </a:srgbClr>
                  </a:outerShdw>
                </a:effectLst>
              </a:rPr>
              <a:t> Expression Analysis</a:t>
            </a:r>
          </a:p>
        </p:txBody>
      </p:sp>
      <p:sp>
        <p:nvSpPr>
          <p:cNvPr id="6" name="5 CuadroTexto"/>
          <p:cNvSpPr txBox="1"/>
          <p:nvPr/>
        </p:nvSpPr>
        <p:spPr>
          <a:xfrm>
            <a:off x="591747" y="1800251"/>
            <a:ext cx="8961827" cy="3647152"/>
          </a:xfrm>
          <a:prstGeom prst="rect">
            <a:avLst/>
          </a:prstGeom>
          <a:noFill/>
        </p:spPr>
        <p:txBody>
          <a:bodyPr wrap="square" rtlCol="0">
            <a:spAutoFit/>
          </a:bodyPr>
          <a:lstStyle/>
          <a:p>
            <a:pPr marL="179388" indent="-179388">
              <a:lnSpc>
                <a:spcPct val="150000"/>
              </a:lnSpc>
              <a:buFont typeface="Arial" pitchFamily="34" charset="0"/>
              <a:buChar char="•"/>
            </a:pPr>
            <a:r>
              <a:rPr lang="en-US" sz="2000" dirty="0" smtClean="0">
                <a:solidFill>
                  <a:schemeClr val="bg1">
                    <a:lumMod val="50000"/>
                  </a:schemeClr>
                </a:solidFill>
              </a:rPr>
              <a:t>Sequencing every </a:t>
            </a:r>
            <a:r>
              <a:rPr lang="en-US" sz="2000" b="1" dirty="0" smtClean="0">
                <a:solidFill>
                  <a:schemeClr val="bg1">
                    <a:lumMod val="50000"/>
                  </a:schemeClr>
                </a:solidFill>
              </a:rPr>
              <a:t>RNA</a:t>
            </a:r>
            <a:r>
              <a:rPr lang="en-US" sz="2000" dirty="0" smtClean="0">
                <a:solidFill>
                  <a:schemeClr val="bg1">
                    <a:lumMod val="50000"/>
                  </a:schemeClr>
                </a:solidFill>
              </a:rPr>
              <a:t> molecule and profiling the expression of a particular gene by counting the number of time its transcripts have been sequenced.</a:t>
            </a:r>
          </a:p>
          <a:p>
            <a:pPr>
              <a:lnSpc>
                <a:spcPct val="150000"/>
              </a:lnSpc>
              <a:buFont typeface="Arial" pitchFamily="34" charset="0"/>
              <a:buChar char="•"/>
            </a:pPr>
            <a:r>
              <a:rPr lang="en-GB" sz="2000" dirty="0" smtClean="0">
                <a:solidFill>
                  <a:schemeClr val="bg1">
                    <a:lumMod val="50000"/>
                  </a:schemeClr>
                </a:solidFill>
              </a:rPr>
              <a:t>Sensitivity of sequence based studies is limited by the </a:t>
            </a:r>
            <a:r>
              <a:rPr lang="en-GB" sz="2000" b="1" dirty="0" smtClean="0">
                <a:solidFill>
                  <a:schemeClr val="bg1">
                    <a:lumMod val="50000"/>
                  </a:schemeClr>
                </a:solidFill>
              </a:rPr>
              <a:t>depth of sequencing</a:t>
            </a:r>
            <a:endParaRPr lang="en-US" sz="2000" b="1" dirty="0" smtClean="0">
              <a:solidFill>
                <a:schemeClr val="bg1">
                  <a:lumMod val="50000"/>
                </a:schemeClr>
              </a:solidFill>
            </a:endParaRPr>
          </a:p>
          <a:p>
            <a:pPr>
              <a:lnSpc>
                <a:spcPct val="150000"/>
              </a:lnSpc>
              <a:buFont typeface="Arial" pitchFamily="34" charset="0"/>
              <a:buChar char="•"/>
            </a:pPr>
            <a:r>
              <a:rPr lang="en-US" sz="2000" dirty="0" smtClean="0">
                <a:solidFill>
                  <a:schemeClr val="bg1">
                    <a:lumMod val="50000"/>
                  </a:schemeClr>
                </a:solidFill>
              </a:rPr>
              <a:t> Applications:</a:t>
            </a:r>
          </a:p>
          <a:p>
            <a:pPr marL="550863" lvl="1" indent="-93663">
              <a:lnSpc>
                <a:spcPct val="150000"/>
              </a:lnSpc>
              <a:buFont typeface="Courier New" pitchFamily="49" charset="0"/>
              <a:buChar char="o"/>
            </a:pPr>
            <a:r>
              <a:rPr lang="ca-ES" b="1" dirty="0" err="1" smtClean="0">
                <a:solidFill>
                  <a:schemeClr val="bg1">
                    <a:lumMod val="50000"/>
                  </a:schemeClr>
                </a:solidFill>
              </a:rPr>
              <a:t>Differential</a:t>
            </a:r>
            <a:r>
              <a:rPr lang="ca-ES" b="1" dirty="0" smtClean="0">
                <a:solidFill>
                  <a:schemeClr val="bg1">
                    <a:lumMod val="50000"/>
                  </a:schemeClr>
                </a:solidFill>
              </a:rPr>
              <a:t> </a:t>
            </a:r>
            <a:r>
              <a:rPr lang="ca-ES" b="1" dirty="0" err="1" smtClean="0">
                <a:solidFill>
                  <a:schemeClr val="bg1">
                    <a:lumMod val="50000"/>
                  </a:schemeClr>
                </a:solidFill>
              </a:rPr>
              <a:t>gene</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dirty="0" err="1" smtClean="0">
                <a:solidFill>
                  <a:schemeClr val="bg1">
                    <a:lumMod val="50000"/>
                  </a:schemeClr>
                </a:solidFill>
              </a:rPr>
              <a:t>analysis</a:t>
            </a:r>
            <a:r>
              <a:rPr lang="ca-ES" dirty="0" smtClean="0">
                <a:solidFill>
                  <a:schemeClr val="bg1">
                    <a:lumMod val="50000"/>
                  </a:schemeClr>
                </a:solidFill>
              </a:rPr>
              <a:t> (DGE)</a:t>
            </a:r>
          </a:p>
          <a:p>
            <a:pPr marL="550863" lvl="1" indent="-93663">
              <a:lnSpc>
                <a:spcPct val="150000"/>
              </a:lnSpc>
              <a:buFont typeface="Courier New" pitchFamily="49" charset="0"/>
              <a:buChar char="o"/>
            </a:pPr>
            <a:r>
              <a:rPr lang="ca-ES" b="1" dirty="0" err="1" smtClean="0">
                <a:solidFill>
                  <a:schemeClr val="bg1">
                    <a:lumMod val="50000"/>
                  </a:schemeClr>
                </a:solidFill>
              </a:rPr>
              <a:t>Splice</a:t>
            </a:r>
            <a:r>
              <a:rPr lang="ca-ES" b="1" dirty="0" smtClean="0">
                <a:solidFill>
                  <a:schemeClr val="bg1">
                    <a:lumMod val="50000"/>
                  </a:schemeClr>
                </a:solidFill>
              </a:rPr>
              <a:t> variants </a:t>
            </a:r>
            <a:r>
              <a:rPr lang="ca-ES" dirty="0" smtClean="0">
                <a:solidFill>
                  <a:schemeClr val="bg1">
                    <a:lumMod val="50000"/>
                  </a:schemeClr>
                </a:solidFill>
              </a:rPr>
              <a:t>(</a:t>
            </a:r>
            <a:r>
              <a:rPr lang="ca-ES" dirty="0" err="1" smtClean="0">
                <a:solidFill>
                  <a:schemeClr val="bg1">
                    <a:lumMod val="50000"/>
                  </a:schemeClr>
                </a:solidFill>
              </a:rPr>
              <a:t>resolution</a:t>
            </a:r>
            <a:r>
              <a:rPr lang="ca-ES" dirty="0" smtClean="0">
                <a:solidFill>
                  <a:schemeClr val="bg1">
                    <a:lumMod val="50000"/>
                  </a:schemeClr>
                </a:solidFill>
              </a:rPr>
              <a:t> at base-</a:t>
            </a:r>
            <a:r>
              <a:rPr lang="ca-ES" dirty="0" err="1" smtClean="0">
                <a:solidFill>
                  <a:schemeClr val="bg1">
                    <a:lumMod val="50000"/>
                  </a:schemeClr>
                </a:solidFill>
              </a:rPr>
              <a:t>level</a:t>
            </a:r>
            <a:r>
              <a:rPr lang="ca-ES" dirty="0" smtClean="0">
                <a:solidFill>
                  <a:schemeClr val="bg1">
                    <a:lumMod val="50000"/>
                  </a:schemeClr>
                </a:solidFill>
              </a:rPr>
              <a:t>)</a:t>
            </a:r>
          </a:p>
          <a:p>
            <a:pPr marL="550863" lvl="1" indent="-93663">
              <a:lnSpc>
                <a:spcPct val="150000"/>
              </a:lnSpc>
              <a:buFont typeface="Courier New" pitchFamily="49" charset="0"/>
              <a:buChar char="o"/>
            </a:pPr>
            <a:r>
              <a:rPr lang="ca-ES" b="1" dirty="0" err="1" smtClean="0">
                <a:solidFill>
                  <a:schemeClr val="bg1">
                    <a:lumMod val="50000"/>
                  </a:schemeClr>
                </a:solidFill>
              </a:rPr>
              <a:t>Detection</a:t>
            </a:r>
            <a:r>
              <a:rPr lang="ca-ES" b="1" dirty="0" smtClean="0">
                <a:solidFill>
                  <a:schemeClr val="bg1">
                    <a:lumMod val="50000"/>
                  </a:schemeClr>
                </a:solidFill>
              </a:rPr>
              <a:t> of </a:t>
            </a:r>
            <a:r>
              <a:rPr lang="ca-ES" b="1" dirty="0" err="1" smtClean="0">
                <a:solidFill>
                  <a:schemeClr val="bg1">
                    <a:lumMod val="50000"/>
                  </a:schemeClr>
                </a:solidFill>
              </a:rPr>
              <a:t>novel</a:t>
            </a:r>
            <a:r>
              <a:rPr lang="ca-ES" b="1" dirty="0" smtClean="0">
                <a:solidFill>
                  <a:schemeClr val="bg1">
                    <a:lumMod val="50000"/>
                  </a:schemeClr>
                </a:solidFill>
              </a:rPr>
              <a:t> </a:t>
            </a:r>
            <a:r>
              <a:rPr lang="ca-ES" b="1" dirty="0" err="1" smtClean="0">
                <a:solidFill>
                  <a:schemeClr val="bg1">
                    <a:lumMod val="50000"/>
                  </a:schemeClr>
                </a:solidFill>
              </a:rPr>
              <a:t>transcripts</a:t>
            </a:r>
            <a:r>
              <a:rPr lang="ca-ES" b="1" dirty="0" smtClean="0">
                <a:solidFill>
                  <a:schemeClr val="bg1">
                    <a:lumMod val="50000"/>
                  </a:schemeClr>
                </a:solidFill>
              </a:rPr>
              <a:t> </a:t>
            </a:r>
            <a:r>
              <a:rPr lang="ca-ES" dirty="0" smtClean="0">
                <a:solidFill>
                  <a:schemeClr val="bg1">
                    <a:lumMod val="50000"/>
                  </a:schemeClr>
                </a:solidFill>
              </a:rPr>
              <a:t>and </a:t>
            </a:r>
            <a:r>
              <a:rPr lang="ca-ES" b="1" dirty="0" err="1" smtClean="0">
                <a:solidFill>
                  <a:schemeClr val="bg1">
                    <a:lumMod val="50000"/>
                  </a:schemeClr>
                </a:solidFill>
              </a:rPr>
              <a:t>isoforms</a:t>
            </a:r>
            <a:endParaRPr lang="ca-ES" b="1" dirty="0" smtClean="0">
              <a:solidFill>
                <a:schemeClr val="bg1">
                  <a:lumMod val="50000"/>
                </a:schemeClr>
              </a:solidFill>
            </a:endParaRPr>
          </a:p>
          <a:p>
            <a:pPr marL="550863" lvl="1" indent="-93663">
              <a:lnSpc>
                <a:spcPct val="150000"/>
              </a:lnSpc>
              <a:buFont typeface="Courier New" pitchFamily="49" charset="0"/>
              <a:buChar char="o"/>
            </a:pPr>
            <a:r>
              <a:rPr lang="ca-ES" dirty="0" err="1" smtClean="0">
                <a:solidFill>
                  <a:schemeClr val="bg1">
                    <a:lumMod val="50000"/>
                  </a:schemeClr>
                </a:solidFill>
              </a:rPr>
              <a:t>Detection</a:t>
            </a:r>
            <a:r>
              <a:rPr lang="ca-ES" dirty="0" smtClean="0">
                <a:solidFill>
                  <a:schemeClr val="bg1">
                    <a:lumMod val="50000"/>
                  </a:schemeClr>
                </a:solidFill>
              </a:rPr>
              <a:t> of </a:t>
            </a:r>
            <a:r>
              <a:rPr lang="ca-ES" b="1" dirty="0" err="1" smtClean="0">
                <a:solidFill>
                  <a:schemeClr val="bg1">
                    <a:lumMod val="50000"/>
                  </a:schemeClr>
                </a:solidFill>
              </a:rPr>
              <a:t>allele</a:t>
            </a:r>
            <a:r>
              <a:rPr lang="ca-ES" b="1" dirty="0" smtClean="0">
                <a:solidFill>
                  <a:schemeClr val="bg1">
                    <a:lumMod val="50000"/>
                  </a:schemeClr>
                </a:solidFill>
              </a:rPr>
              <a:t> </a:t>
            </a:r>
            <a:r>
              <a:rPr lang="ca-ES" b="1" dirty="0" err="1" smtClean="0">
                <a:solidFill>
                  <a:schemeClr val="bg1">
                    <a:lumMod val="50000"/>
                  </a:schemeClr>
                </a:solidFill>
              </a:rPr>
              <a:t>specific</a:t>
            </a:r>
            <a:r>
              <a:rPr lang="ca-ES" b="1" dirty="0" smtClean="0">
                <a:solidFill>
                  <a:schemeClr val="bg1">
                    <a:lumMod val="50000"/>
                  </a:schemeClr>
                </a:solidFill>
              </a:rPr>
              <a:t> </a:t>
            </a:r>
            <a:r>
              <a:rPr lang="ca-ES" b="1" dirty="0" err="1" smtClean="0">
                <a:solidFill>
                  <a:schemeClr val="bg1">
                    <a:lumMod val="50000"/>
                  </a:schemeClr>
                </a:solidFill>
              </a:rPr>
              <a:t>expression</a:t>
            </a:r>
            <a:r>
              <a:rPr lang="ca-ES" b="1" dirty="0" smtClean="0">
                <a:solidFill>
                  <a:schemeClr val="bg1">
                    <a:lumMod val="50000"/>
                  </a:schemeClr>
                </a:solidFill>
              </a:rPr>
              <a:t> </a:t>
            </a:r>
            <a:r>
              <a:rPr lang="ca-ES" b="1" dirty="0" err="1" smtClean="0">
                <a:solidFill>
                  <a:schemeClr val="bg1">
                    <a:lumMod val="50000"/>
                  </a:schemeClr>
                </a:solidFill>
              </a:rPr>
              <a:t>patterns</a:t>
            </a:r>
            <a:endParaRPr lang="en-US" sz="2000" b="1" dirty="0" smtClean="0">
              <a:solidFill>
                <a:schemeClr val="bg1">
                  <a:lumMod val="50000"/>
                </a:schemeClr>
              </a:solidFill>
            </a:endParaRPr>
          </a:p>
        </p:txBody>
      </p:sp>
      <p:sp>
        <p:nvSpPr>
          <p:cNvPr id="11" name="10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2" name="Rectángulo 1"/>
          <p:cNvSpPr/>
          <p:nvPr/>
        </p:nvSpPr>
        <p:spPr bwMode="auto">
          <a:xfrm>
            <a:off x="962526" y="4138863"/>
            <a:ext cx="5859379" cy="1455821"/>
          </a:xfrm>
          <a:prstGeom prst="rect">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cxnSp>
        <p:nvCxnSpPr>
          <p:cNvPr id="4" name="Conector recto de flecha 3"/>
          <p:cNvCxnSpPr/>
          <p:nvPr/>
        </p:nvCxnSpPr>
        <p:spPr bwMode="auto">
          <a:xfrm>
            <a:off x="6821905" y="4608095"/>
            <a:ext cx="469232" cy="1"/>
          </a:xfrm>
          <a:prstGeom prst="straightConnector1">
            <a:avLst/>
          </a:prstGeom>
          <a:noFill/>
          <a:ln w="19050" cap="flat" cmpd="sng" algn="ctr">
            <a:solidFill>
              <a:srgbClr val="FF0000"/>
            </a:solidFill>
            <a:prstDash val="solid"/>
            <a:round/>
            <a:headEnd type="none" w="med" len="med"/>
            <a:tailEnd type="triangle"/>
          </a:ln>
          <a:effectLst/>
        </p:spPr>
      </p:cxnSp>
      <p:cxnSp>
        <p:nvCxnSpPr>
          <p:cNvPr id="8" name="Conector recto de flecha 7"/>
          <p:cNvCxnSpPr/>
          <p:nvPr/>
        </p:nvCxnSpPr>
        <p:spPr bwMode="auto">
          <a:xfrm flipV="1">
            <a:off x="7291137" y="4776537"/>
            <a:ext cx="0" cy="108284"/>
          </a:xfrm>
          <a:prstGeom prst="straightConnector1">
            <a:avLst/>
          </a:prstGeom>
          <a:noFill/>
          <a:ln w="9525" cap="flat" cmpd="sng" algn="ctr">
            <a:noFill/>
            <a:prstDash val="solid"/>
            <a:round/>
            <a:headEnd type="none" w="med" len="med"/>
            <a:tailEnd type="triangle"/>
          </a:ln>
          <a:effectLst/>
        </p:spPr>
      </p:cxnSp>
      <p:sp>
        <p:nvSpPr>
          <p:cNvPr id="3" name="CuadroTexto 2"/>
          <p:cNvSpPr txBox="1"/>
          <p:nvPr/>
        </p:nvSpPr>
        <p:spPr>
          <a:xfrm>
            <a:off x="7365654" y="4281998"/>
            <a:ext cx="822085" cy="584775"/>
          </a:xfrm>
          <a:prstGeom prst="rect">
            <a:avLst/>
          </a:prstGeom>
          <a:noFill/>
        </p:spPr>
        <p:txBody>
          <a:bodyPr wrap="none" rtlCol="0">
            <a:spAutoFit/>
          </a:bodyPr>
          <a:lstStyle/>
          <a:p>
            <a:pPr algn="just"/>
            <a:r>
              <a:rPr lang="ca-ES" sz="3200" dirty="0" smtClean="0">
                <a:solidFill>
                  <a:srgbClr val="FF0000"/>
                </a:solidFill>
                <a:latin typeface="+mn-lt"/>
              </a:rPr>
              <a:t>TGS</a:t>
            </a:r>
            <a:endParaRPr lang="es-ES" sz="3200" dirty="0" smtClean="0">
              <a:solidFill>
                <a:srgbClr val="FF0000"/>
              </a:solidFill>
              <a:latin typeface="+mn-lt"/>
            </a:endParaRPr>
          </a:p>
        </p:txBody>
      </p:sp>
    </p:spTree>
    <p:extLst>
      <p:ext uri="{BB962C8B-B14F-4D97-AF65-F5344CB8AC3E}">
        <p14:creationId xmlns:p14="http://schemas.microsoft.com/office/powerpoint/2010/main" val="24447418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cstate="print"/>
          <a:srcRect l="5334" t="21669" r="55995" b="13324"/>
          <a:stretch>
            <a:fillRect/>
          </a:stretch>
        </p:blipFill>
        <p:spPr bwMode="auto">
          <a:xfrm>
            <a:off x="1496616" y="1412776"/>
            <a:ext cx="6480720" cy="4357725"/>
          </a:xfrm>
          <a:prstGeom prst="rect">
            <a:avLst/>
          </a:prstGeom>
          <a:noFill/>
          <a:ln w="9525">
            <a:noFill/>
            <a:miter lim="800000"/>
            <a:headEnd/>
            <a:tailEnd/>
          </a:ln>
        </p:spPr>
      </p:pic>
      <p:sp>
        <p:nvSpPr>
          <p:cNvPr id="6" name="5 CuadroTexto"/>
          <p:cNvSpPr txBox="1"/>
          <p:nvPr/>
        </p:nvSpPr>
        <p:spPr>
          <a:xfrm>
            <a:off x="3152800" y="6115609"/>
            <a:ext cx="4096058" cy="369332"/>
          </a:xfrm>
          <a:prstGeom prst="rect">
            <a:avLst/>
          </a:prstGeom>
          <a:noFill/>
        </p:spPr>
        <p:txBody>
          <a:bodyPr wrap="none" rtlCol="0">
            <a:spAutoFit/>
          </a:bodyPr>
          <a:lstStyle/>
          <a:p>
            <a:r>
              <a:rPr lang="ca-ES" u="none" dirty="0" err="1" smtClean="0">
                <a:solidFill>
                  <a:schemeClr val="tx1">
                    <a:lumMod val="50000"/>
                    <a:lumOff val="50000"/>
                  </a:schemeClr>
                </a:solidFill>
              </a:rPr>
              <a:t>Very</a:t>
            </a:r>
            <a:r>
              <a:rPr lang="ca-ES" u="none" dirty="0" smtClean="0">
                <a:solidFill>
                  <a:schemeClr val="tx1">
                    <a:lumMod val="50000"/>
                    <a:lumOff val="50000"/>
                  </a:schemeClr>
                </a:solidFill>
              </a:rPr>
              <a:t> </a:t>
            </a:r>
            <a:r>
              <a:rPr lang="ca-ES" u="none" dirty="0" err="1" smtClean="0">
                <a:solidFill>
                  <a:schemeClr val="tx1">
                    <a:lumMod val="50000"/>
                    <a:lumOff val="50000"/>
                  </a:schemeClr>
                </a:solidFill>
              </a:rPr>
              <a:t>high</a:t>
            </a:r>
            <a:r>
              <a:rPr lang="ca-ES" u="none" dirty="0" smtClean="0">
                <a:solidFill>
                  <a:schemeClr val="tx1">
                    <a:lumMod val="50000"/>
                    <a:lumOff val="50000"/>
                  </a:schemeClr>
                </a:solidFill>
              </a:rPr>
              <a:t> </a:t>
            </a:r>
            <a:r>
              <a:rPr lang="ca-ES" u="none" dirty="0" err="1" smtClean="0">
                <a:solidFill>
                  <a:schemeClr val="tx1">
                    <a:lumMod val="50000"/>
                    <a:lumOff val="50000"/>
                  </a:schemeClr>
                </a:solidFill>
              </a:rPr>
              <a:t>dynamic</a:t>
            </a:r>
            <a:r>
              <a:rPr lang="ca-ES" u="none" dirty="0" smtClean="0">
                <a:solidFill>
                  <a:schemeClr val="tx1">
                    <a:lumMod val="50000"/>
                    <a:lumOff val="50000"/>
                  </a:schemeClr>
                </a:solidFill>
              </a:rPr>
              <a:t> </a:t>
            </a:r>
            <a:r>
              <a:rPr lang="ca-ES" u="none" dirty="0" err="1" smtClean="0">
                <a:solidFill>
                  <a:schemeClr val="tx1">
                    <a:lumMod val="50000"/>
                    <a:lumOff val="50000"/>
                  </a:schemeClr>
                </a:solidFill>
              </a:rPr>
              <a:t>range</a:t>
            </a:r>
            <a:r>
              <a:rPr lang="ca-ES" u="none" dirty="0" smtClean="0">
                <a:solidFill>
                  <a:schemeClr val="tx1">
                    <a:lumMod val="50000"/>
                    <a:lumOff val="50000"/>
                  </a:schemeClr>
                </a:solidFill>
              </a:rPr>
              <a:t> (10</a:t>
            </a:r>
            <a:r>
              <a:rPr lang="ca-ES" u="none" baseline="30000" dirty="0" smtClean="0">
                <a:solidFill>
                  <a:schemeClr val="tx1">
                    <a:lumMod val="50000"/>
                    <a:lumOff val="50000"/>
                  </a:schemeClr>
                </a:solidFill>
              </a:rPr>
              <a:t>5</a:t>
            </a:r>
            <a:r>
              <a:rPr lang="ca-ES" u="none" dirty="0" smtClean="0">
                <a:solidFill>
                  <a:schemeClr val="tx1">
                    <a:lumMod val="50000"/>
                    <a:lumOff val="50000"/>
                  </a:schemeClr>
                </a:solidFill>
              </a:rPr>
              <a:t> to 10</a:t>
            </a:r>
            <a:r>
              <a:rPr lang="ca-ES" u="none" baseline="30000" dirty="0" smtClean="0">
                <a:solidFill>
                  <a:schemeClr val="tx1">
                    <a:lumMod val="50000"/>
                    <a:lumOff val="50000"/>
                  </a:schemeClr>
                </a:solidFill>
              </a:rPr>
              <a:t>7</a:t>
            </a:r>
            <a:r>
              <a:rPr lang="ca-ES" u="none" dirty="0" smtClean="0">
                <a:solidFill>
                  <a:schemeClr val="tx1">
                    <a:lumMod val="50000"/>
                    <a:lumOff val="50000"/>
                  </a:schemeClr>
                </a:solidFill>
              </a:rPr>
              <a:t>) </a:t>
            </a:r>
            <a:endParaRPr lang="ca-ES" u="none" dirty="0">
              <a:solidFill>
                <a:schemeClr val="tx1">
                  <a:lumMod val="50000"/>
                  <a:lumOff val="50000"/>
                </a:schemeClr>
              </a:solidFill>
            </a:endParaRPr>
          </a:p>
        </p:txBody>
      </p:sp>
      <p:cxnSp>
        <p:nvCxnSpPr>
          <p:cNvPr id="8" name="7 Conector recto de flecha"/>
          <p:cNvCxnSpPr/>
          <p:nvPr/>
        </p:nvCxnSpPr>
        <p:spPr>
          <a:xfrm>
            <a:off x="5025008" y="5311147"/>
            <a:ext cx="0" cy="792088"/>
          </a:xfrm>
          <a:prstGeom prst="straightConnector1">
            <a:avLst/>
          </a:prstGeom>
          <a:ln w="1905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 name="8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1"/>
          </p:nvPr>
        </p:nvSpPr>
        <p:spPr>
          <a:xfrm>
            <a:off x="378747" y="1359859"/>
            <a:ext cx="8751075" cy="424638"/>
          </a:xfrm>
        </p:spPr>
        <p:txBody>
          <a:bodyPr/>
          <a:lstStyle/>
          <a:p>
            <a:r>
              <a:rPr lang="ca-ES" sz="2400" dirty="0" err="1" smtClean="0">
                <a:solidFill>
                  <a:srgbClr val="0070C0"/>
                </a:solidFill>
              </a:rPr>
              <a:t>ChIP-seq</a:t>
            </a:r>
            <a:endParaRPr lang="ca-ES" sz="2400" dirty="0">
              <a:solidFill>
                <a:srgbClr val="0070C0"/>
              </a:solidFill>
            </a:endParaRPr>
          </a:p>
        </p:txBody>
      </p:sp>
      <p:sp>
        <p:nvSpPr>
          <p:cNvPr id="3" name="2 Marcador de texto"/>
          <p:cNvSpPr>
            <a:spLocks noGrp="1"/>
          </p:cNvSpPr>
          <p:nvPr>
            <p:ph type="body" sz="quarter" idx="12"/>
          </p:nvPr>
        </p:nvSpPr>
        <p:spPr/>
        <p:txBody>
          <a:bodyPr/>
          <a:lstStyle/>
          <a:p>
            <a:pPr lvl="1">
              <a:lnSpc>
                <a:spcPct val="150000"/>
              </a:lnSpc>
            </a:pPr>
            <a:r>
              <a:rPr lang="en-US" dirty="0" smtClean="0">
                <a:solidFill>
                  <a:schemeClr val="bg1">
                    <a:lumMod val="50000"/>
                  </a:schemeClr>
                </a:solidFill>
              </a:rPr>
              <a:t> analyze protein </a:t>
            </a:r>
            <a:r>
              <a:rPr lang="en-US" b="1" dirty="0" smtClean="0">
                <a:solidFill>
                  <a:schemeClr val="bg1">
                    <a:lumMod val="50000"/>
                  </a:schemeClr>
                </a:solidFill>
              </a:rPr>
              <a:t>interactions with DNA</a:t>
            </a:r>
            <a:r>
              <a:rPr lang="en-US" dirty="0" smtClean="0">
                <a:solidFill>
                  <a:schemeClr val="bg1">
                    <a:lumMod val="50000"/>
                  </a:schemeClr>
                </a:solidFill>
              </a:rPr>
              <a:t>: Transcription factors</a:t>
            </a:r>
          </a:p>
          <a:p>
            <a:pPr lvl="1">
              <a:lnSpc>
                <a:spcPct val="150000"/>
              </a:lnSpc>
            </a:pPr>
            <a:r>
              <a:rPr lang="en-US" dirty="0" smtClean="0">
                <a:solidFill>
                  <a:schemeClr val="bg1">
                    <a:lumMod val="50000"/>
                  </a:schemeClr>
                </a:solidFill>
              </a:rPr>
              <a:t> </a:t>
            </a:r>
            <a:r>
              <a:rPr lang="en-US" dirty="0" err="1" smtClean="0">
                <a:solidFill>
                  <a:schemeClr val="bg1">
                    <a:lumMod val="50000"/>
                  </a:schemeClr>
                </a:solidFill>
              </a:rPr>
              <a:t>ChIP-seq</a:t>
            </a:r>
            <a:r>
              <a:rPr lang="en-US" dirty="0" smtClean="0">
                <a:solidFill>
                  <a:schemeClr val="bg1">
                    <a:lumMod val="50000"/>
                  </a:schemeClr>
                </a:solidFill>
              </a:rPr>
              <a:t> combines </a:t>
            </a:r>
            <a:r>
              <a:rPr lang="en-US" b="1" dirty="0" smtClean="0">
                <a:solidFill>
                  <a:schemeClr val="bg1">
                    <a:lumMod val="50000"/>
                  </a:schemeClr>
                </a:solidFill>
              </a:rPr>
              <a:t>chromatin </a:t>
            </a:r>
            <a:r>
              <a:rPr lang="en-US" b="1" dirty="0" err="1" smtClean="0">
                <a:solidFill>
                  <a:schemeClr val="bg1">
                    <a:lumMod val="50000"/>
                  </a:schemeClr>
                </a:solidFill>
              </a:rPr>
              <a:t>immunoprecipitation</a:t>
            </a:r>
            <a:r>
              <a:rPr lang="en-US" dirty="0" smtClean="0">
                <a:solidFill>
                  <a:schemeClr val="bg1">
                    <a:lumMod val="50000"/>
                  </a:schemeClr>
                </a:solidFill>
              </a:rPr>
              <a:t> (</a:t>
            </a:r>
            <a:r>
              <a:rPr lang="en-US" dirty="0" err="1" smtClean="0">
                <a:solidFill>
                  <a:schemeClr val="bg1">
                    <a:lumMod val="50000"/>
                  </a:schemeClr>
                </a:solidFill>
              </a:rPr>
              <a:t>ChIP</a:t>
            </a:r>
            <a:r>
              <a:rPr lang="en-US" dirty="0" smtClean="0">
                <a:solidFill>
                  <a:schemeClr val="bg1">
                    <a:lumMod val="50000"/>
                  </a:schemeClr>
                </a:solidFill>
              </a:rPr>
              <a:t>) with massively parallel </a:t>
            </a:r>
            <a:r>
              <a:rPr lang="en-US" b="1" dirty="0" smtClean="0">
                <a:solidFill>
                  <a:schemeClr val="bg1">
                    <a:lumMod val="50000"/>
                  </a:schemeClr>
                </a:solidFill>
              </a:rPr>
              <a:t>DNA sequencing</a:t>
            </a:r>
            <a:r>
              <a:rPr lang="en-US" dirty="0" smtClean="0">
                <a:solidFill>
                  <a:schemeClr val="bg1">
                    <a:lumMod val="50000"/>
                  </a:schemeClr>
                </a:solidFill>
              </a:rPr>
              <a:t> to identify the</a:t>
            </a:r>
            <a:r>
              <a:rPr lang="en-US" b="1" dirty="0" smtClean="0">
                <a:solidFill>
                  <a:schemeClr val="bg1">
                    <a:lumMod val="50000"/>
                  </a:schemeClr>
                </a:solidFill>
              </a:rPr>
              <a:t> binding sites</a:t>
            </a:r>
            <a:r>
              <a:rPr lang="en-US" dirty="0" smtClean="0">
                <a:solidFill>
                  <a:schemeClr val="bg1">
                    <a:lumMod val="50000"/>
                  </a:schemeClr>
                </a:solidFill>
              </a:rPr>
              <a:t> of DNA-associated proteins</a:t>
            </a:r>
          </a:p>
          <a:p>
            <a:pPr lvl="1">
              <a:lnSpc>
                <a:spcPct val="150000"/>
              </a:lnSpc>
            </a:pPr>
            <a:r>
              <a:rPr lang="en-US" dirty="0" smtClean="0">
                <a:solidFill>
                  <a:schemeClr val="bg1">
                    <a:lumMod val="50000"/>
                  </a:schemeClr>
                </a:solidFill>
              </a:rPr>
              <a:t> used to map </a:t>
            </a:r>
            <a:r>
              <a:rPr lang="en-US" b="1" dirty="0" smtClean="0">
                <a:solidFill>
                  <a:schemeClr val="bg1">
                    <a:lumMod val="50000"/>
                  </a:schemeClr>
                </a:solidFill>
              </a:rPr>
              <a:t>global binding sites </a:t>
            </a:r>
            <a:r>
              <a:rPr lang="en-US" dirty="0" smtClean="0">
                <a:solidFill>
                  <a:schemeClr val="bg1">
                    <a:lumMod val="50000"/>
                  </a:schemeClr>
                </a:solidFill>
              </a:rPr>
              <a:t>precisely for any protein of interest</a:t>
            </a:r>
            <a:endParaRPr lang="ca-ES" dirty="0" smtClean="0">
              <a:solidFill>
                <a:schemeClr val="bg1">
                  <a:lumMod val="50000"/>
                </a:schemeClr>
              </a:solidFill>
            </a:endParaRPr>
          </a:p>
        </p:txBody>
      </p:sp>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0070C0"/>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0070C0"/>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0070C0"/>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mn-lt"/>
              <a:ea typeface="+mn-ea"/>
              <a:cs typeface="+mn-cs"/>
            </a:endParaRPr>
          </a:p>
        </p:txBody>
      </p:sp>
      <p:sp>
        <p:nvSpPr>
          <p:cNvPr id="10" name="9 CuadroTexto"/>
          <p:cNvSpPr txBox="1"/>
          <p:nvPr/>
        </p:nvSpPr>
        <p:spPr>
          <a:xfrm>
            <a:off x="846162" y="2132457"/>
            <a:ext cx="8654230" cy="4247317"/>
          </a:xfrm>
          <a:prstGeom prst="rect">
            <a:avLst/>
          </a:prstGeom>
          <a:noFill/>
        </p:spPr>
        <p:txBody>
          <a:bodyPr wrap="square" rtlCol="0">
            <a:spAutoFit/>
          </a:bodyPr>
          <a:lstStyle/>
          <a:p>
            <a:pPr marL="95250" indent="-95250">
              <a:lnSpc>
                <a:spcPct val="150000"/>
              </a:lnSpc>
              <a:buFont typeface="Arial" pitchFamily="34" charset="0"/>
              <a:buChar char="•"/>
            </a:pPr>
            <a:r>
              <a:rPr lang="en-US" sz="2000" dirty="0" smtClean="0">
                <a:solidFill>
                  <a:srgbClr val="4D4D4D"/>
                </a:solidFill>
                <a:latin typeface="+mn-lt"/>
              </a:rPr>
              <a:t> Allows </a:t>
            </a:r>
            <a:r>
              <a:rPr lang="en-US" sz="2000" b="1" dirty="0" smtClean="0">
                <a:solidFill>
                  <a:srgbClr val="4D4D4D"/>
                </a:solidFill>
                <a:latin typeface="+mn-lt"/>
              </a:rPr>
              <a:t>comparison of the transcriptomes of individual cells</a:t>
            </a:r>
          </a:p>
          <a:p>
            <a:pPr marL="95250" indent="-95250">
              <a:lnSpc>
                <a:spcPct val="150000"/>
              </a:lnSpc>
              <a:buFont typeface="Arial" pitchFamily="34" charset="0"/>
              <a:buChar char="•"/>
            </a:pPr>
            <a:r>
              <a:rPr lang="en-GB" sz="2000" dirty="0" smtClean="0">
                <a:solidFill>
                  <a:srgbClr val="4D4D4D"/>
                </a:solidFill>
                <a:latin typeface="+mn-lt"/>
              </a:rPr>
              <a:t> </a:t>
            </a:r>
            <a:r>
              <a:rPr lang="en-GB" sz="2000" dirty="0">
                <a:solidFill>
                  <a:srgbClr val="4D4D4D"/>
                </a:solidFill>
                <a:latin typeface="+mn-lt"/>
              </a:rPr>
              <a:t>S</a:t>
            </a:r>
            <a:r>
              <a:rPr lang="en-GB" sz="2000" dirty="0" smtClean="0">
                <a:solidFill>
                  <a:srgbClr val="4D4D4D"/>
                </a:solidFill>
                <a:latin typeface="+mn-lt"/>
              </a:rPr>
              <a:t>equence </a:t>
            </a:r>
            <a:r>
              <a:rPr lang="en-GB" sz="2000" dirty="0" smtClean="0">
                <a:solidFill>
                  <a:srgbClr val="4D4D4D"/>
                </a:solidFill>
                <a:latin typeface="+mn-lt"/>
              </a:rPr>
              <a:t>the transcriptomes </a:t>
            </a:r>
            <a:r>
              <a:rPr lang="en-GB" sz="2000" dirty="0">
                <a:solidFill>
                  <a:srgbClr val="4D4D4D"/>
                </a:solidFill>
                <a:latin typeface="+mn-lt"/>
              </a:rPr>
              <a:t>of </a:t>
            </a:r>
            <a:r>
              <a:rPr lang="en-GB" sz="2000" b="1" dirty="0">
                <a:solidFill>
                  <a:srgbClr val="4D4D4D"/>
                </a:solidFill>
                <a:latin typeface="+mn-lt"/>
              </a:rPr>
              <a:t>up to tens of thousands of </a:t>
            </a:r>
            <a:r>
              <a:rPr lang="en-GB" sz="2000" b="1" dirty="0" smtClean="0">
                <a:solidFill>
                  <a:srgbClr val="4D4D4D"/>
                </a:solidFill>
                <a:latin typeface="+mn-lt"/>
              </a:rPr>
              <a:t>individual cells </a:t>
            </a:r>
            <a:r>
              <a:rPr lang="en-GB" sz="2000" dirty="0">
                <a:solidFill>
                  <a:srgbClr val="4D4D4D"/>
                </a:solidFill>
                <a:latin typeface="+mn-lt"/>
              </a:rPr>
              <a:t>for a single project</a:t>
            </a:r>
            <a:endParaRPr lang="en-US" sz="2000" dirty="0" smtClean="0">
              <a:solidFill>
                <a:srgbClr val="4D4D4D"/>
              </a:solidFill>
              <a:latin typeface="+mn-lt"/>
            </a:endParaRPr>
          </a:p>
          <a:p>
            <a:pPr marL="95250" indent="-95250">
              <a:lnSpc>
                <a:spcPct val="150000"/>
              </a:lnSpc>
              <a:buFont typeface="Arial" pitchFamily="34" charset="0"/>
              <a:buChar char="•"/>
            </a:pPr>
            <a:r>
              <a:rPr lang="en-US" sz="2000" dirty="0" smtClean="0">
                <a:solidFill>
                  <a:srgbClr val="4D4D4D"/>
                </a:solidFill>
                <a:latin typeface="+mn-lt"/>
              </a:rPr>
              <a:t> Results depend of protocol used</a:t>
            </a:r>
          </a:p>
          <a:p>
            <a:pPr marL="95250" indent="-95250">
              <a:lnSpc>
                <a:spcPct val="150000"/>
              </a:lnSpc>
              <a:buFont typeface="Arial" pitchFamily="34" charset="0"/>
              <a:buChar char="•"/>
            </a:pPr>
            <a:r>
              <a:rPr lang="en-US" sz="2000" dirty="0" smtClean="0">
                <a:solidFill>
                  <a:srgbClr val="4D4D4D"/>
                </a:solidFill>
                <a:latin typeface="+mn-lt"/>
              </a:rPr>
              <a:t> Special attention to </a:t>
            </a:r>
            <a:r>
              <a:rPr lang="en-US" sz="2000" b="1" dirty="0" smtClean="0">
                <a:solidFill>
                  <a:srgbClr val="4D4D4D"/>
                </a:solidFill>
                <a:latin typeface="+mn-lt"/>
              </a:rPr>
              <a:t>single cell purification </a:t>
            </a:r>
          </a:p>
          <a:p>
            <a:pPr marL="95250" indent="-95250">
              <a:lnSpc>
                <a:spcPct val="150000"/>
              </a:lnSpc>
              <a:buFont typeface="Arial" pitchFamily="34" charset="0"/>
              <a:buChar char="•"/>
            </a:pPr>
            <a:r>
              <a:rPr lang="en-US" sz="2000" dirty="0">
                <a:solidFill>
                  <a:srgbClr val="4D4D4D"/>
                </a:solidFill>
                <a:latin typeface="+mn-lt"/>
              </a:rPr>
              <a:t> </a:t>
            </a:r>
            <a:r>
              <a:rPr lang="en-US" sz="2000" b="1" dirty="0" smtClean="0">
                <a:solidFill>
                  <a:srgbClr val="4D4D4D"/>
                </a:solidFill>
                <a:latin typeface="+mn-lt"/>
              </a:rPr>
              <a:t>Low signal of weak </a:t>
            </a:r>
            <a:r>
              <a:rPr lang="en-US" sz="2000" dirty="0" smtClean="0">
                <a:solidFill>
                  <a:srgbClr val="4D4D4D"/>
                </a:solidFill>
                <a:latin typeface="+mn-lt"/>
              </a:rPr>
              <a:t>expressed genes</a:t>
            </a:r>
          </a:p>
          <a:p>
            <a:pPr marL="95250" indent="-95250">
              <a:lnSpc>
                <a:spcPct val="150000"/>
              </a:lnSpc>
              <a:buFont typeface="Arial" pitchFamily="34" charset="0"/>
              <a:buChar char="•"/>
            </a:pPr>
            <a:r>
              <a:rPr lang="en-US" sz="2000" dirty="0" smtClean="0">
                <a:solidFill>
                  <a:srgbClr val="4D4D4D"/>
                </a:solidFill>
                <a:latin typeface="+mn-lt"/>
              </a:rPr>
              <a:t> Required </a:t>
            </a:r>
            <a:r>
              <a:rPr lang="en-US" sz="2000" b="1" dirty="0" smtClean="0">
                <a:solidFill>
                  <a:srgbClr val="4D4D4D"/>
                </a:solidFill>
                <a:latin typeface="+mn-lt"/>
              </a:rPr>
              <a:t>number of cells increases with the complexity </a:t>
            </a:r>
            <a:r>
              <a:rPr lang="en-US" sz="2000" dirty="0" smtClean="0">
                <a:solidFill>
                  <a:srgbClr val="4D4D4D"/>
                </a:solidFill>
                <a:latin typeface="+mn-lt"/>
              </a:rPr>
              <a:t>of the sample under investigation</a:t>
            </a:r>
          </a:p>
          <a:p>
            <a:pPr marL="95250" indent="-95250">
              <a:lnSpc>
                <a:spcPct val="150000"/>
              </a:lnSpc>
              <a:buFont typeface="Arial" pitchFamily="34" charset="0"/>
              <a:buChar char="•"/>
            </a:pPr>
            <a:r>
              <a:rPr lang="en-US" sz="2000" dirty="0" smtClean="0">
                <a:solidFill>
                  <a:srgbClr val="4D4D4D"/>
                </a:solidFill>
                <a:latin typeface="+mn-lt"/>
              </a:rPr>
              <a:t> Requires specific </a:t>
            </a:r>
            <a:r>
              <a:rPr lang="en-US" sz="2000" b="1" dirty="0" err="1" smtClean="0">
                <a:solidFill>
                  <a:srgbClr val="4D4D4D"/>
                </a:solidFill>
                <a:latin typeface="+mn-lt"/>
              </a:rPr>
              <a:t>bioinformatic</a:t>
            </a:r>
            <a:r>
              <a:rPr lang="en-US" sz="2000" b="1" dirty="0" smtClean="0">
                <a:solidFill>
                  <a:srgbClr val="4D4D4D"/>
                </a:solidFill>
                <a:latin typeface="+mn-lt"/>
              </a:rPr>
              <a:t> </a:t>
            </a:r>
            <a:r>
              <a:rPr lang="en-US" sz="2000" dirty="0" smtClean="0">
                <a:solidFill>
                  <a:srgbClr val="4D4D4D"/>
                </a:solidFill>
                <a:latin typeface="+mn-lt"/>
              </a:rPr>
              <a:t>approaches.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467544" y="1187532"/>
            <a:ext cx="7920880" cy="2246769"/>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Genome sequencing</a:t>
            </a:r>
          </a:p>
          <a:p>
            <a:endParaRPr lang="en-US" sz="2400" dirty="0" smtClean="0">
              <a:solidFill>
                <a:schemeClr val="bg1">
                  <a:lumMod val="50000"/>
                </a:schemeClr>
              </a:solidFill>
              <a:effectLst>
                <a:outerShdw blurRad="38100" dist="38100" dir="2700000" algn="tl">
                  <a:srgbClr val="000000">
                    <a:alpha val="43137"/>
                  </a:srgbClr>
                </a:outerShdw>
              </a:effectLst>
            </a:endParaRPr>
          </a:p>
          <a:p>
            <a:r>
              <a:rPr lang="en-US" sz="2400" dirty="0" smtClean="0">
                <a:solidFill>
                  <a:schemeClr val="bg1">
                    <a:lumMod val="50000"/>
                  </a:schemeClr>
                </a:solidFill>
              </a:rPr>
              <a:t>Genome sequencing is figuring out the order of DNA nucleotides, or bases, in a genome—the order of As, Cs, Gs, and Ts that make up an organism's DNA</a:t>
            </a:r>
            <a:r>
              <a:rPr lang="en-US" sz="2400" dirty="0" smtClean="0"/>
              <a:t>.</a:t>
            </a:r>
            <a:endParaRPr lang="en-US" sz="2400" dirty="0" smtClean="0">
              <a:solidFill>
                <a:schemeClr val="bg1">
                  <a:lumMod val="50000"/>
                </a:schemeClr>
              </a:solidFill>
              <a:effectLst>
                <a:outerShdw blurRad="38100" dist="38100" dir="2700000" algn="tl">
                  <a:srgbClr val="000000">
                    <a:alpha val="43137"/>
                  </a:srgbClr>
                </a:outerShdw>
              </a:effectLst>
            </a:endParaRPr>
          </a:p>
          <a:p>
            <a:endParaRPr lang="en-US" sz="2000" dirty="0" smtClean="0">
              <a:solidFill>
                <a:schemeClr val="bg1">
                  <a:lumMod val="50000"/>
                </a:schemeClr>
              </a:solidFill>
            </a:endParaRPr>
          </a:p>
        </p:txBody>
      </p:sp>
      <p:pic>
        <p:nvPicPr>
          <p:cNvPr id="6" name="Picture 4" descr="https://www.novartis.com/sites/www.novartis.com/files/styles/story_header_respbreakpoints_theme_novartis_full_1x/public/field/header-image/DNA_478186675_medium.jpg?itok=Z64gi5WE"/>
          <p:cNvPicPr>
            <a:picLocks noChangeAspect="1" noChangeArrowheads="1"/>
          </p:cNvPicPr>
          <p:nvPr/>
        </p:nvPicPr>
        <p:blipFill>
          <a:blip r:embed="rId2" cstate="print"/>
          <a:srcRect/>
          <a:stretch>
            <a:fillRect/>
          </a:stretch>
        </p:blipFill>
        <p:spPr bwMode="auto">
          <a:xfrm>
            <a:off x="584095" y="3230190"/>
            <a:ext cx="8225587" cy="3116727"/>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2" name="Rectángulo 1"/>
          <p:cNvSpPr/>
          <p:nvPr/>
        </p:nvSpPr>
        <p:spPr>
          <a:xfrm>
            <a:off x="118091" y="1928589"/>
            <a:ext cx="6028709" cy="3416320"/>
          </a:xfrm>
          <a:prstGeom prst="rect">
            <a:avLst/>
          </a:prstGeom>
        </p:spPr>
        <p:txBody>
          <a:bodyPr wrap="square">
            <a:spAutoFit/>
          </a:bodyPr>
          <a:lstStyle/>
          <a:p>
            <a:pPr>
              <a:lnSpc>
                <a:spcPct val="150000"/>
              </a:lnSpc>
            </a:pPr>
            <a:r>
              <a:rPr lang="en-GB" dirty="0" smtClean="0">
                <a:solidFill>
                  <a:schemeClr val="bg1">
                    <a:lumMod val="50000"/>
                  </a:schemeClr>
                </a:solidFill>
                <a:latin typeface="Times-Roman"/>
              </a:rPr>
              <a:t>Different methods for isolating single </a:t>
            </a:r>
            <a:r>
              <a:rPr lang="en-GB" dirty="0">
                <a:solidFill>
                  <a:schemeClr val="bg1">
                    <a:lumMod val="50000"/>
                  </a:schemeClr>
                </a:solidFill>
                <a:latin typeface="Times-Roman"/>
              </a:rPr>
              <a:t>cells from a cell </a:t>
            </a:r>
            <a:r>
              <a:rPr lang="en-GB" dirty="0" smtClean="0">
                <a:solidFill>
                  <a:schemeClr val="bg1">
                    <a:lumMod val="50000"/>
                  </a:schemeClr>
                </a:solidFill>
                <a:latin typeface="Times-Roman"/>
              </a:rPr>
              <a:t>suspension:</a:t>
            </a:r>
          </a:p>
          <a:p>
            <a:pPr>
              <a:lnSpc>
                <a:spcPct val="150000"/>
              </a:lnSpc>
            </a:pPr>
            <a:endParaRPr lang="es-ES" dirty="0">
              <a:solidFill>
                <a:schemeClr val="bg1">
                  <a:lumMod val="50000"/>
                </a:schemeClr>
              </a:solidFill>
              <a:latin typeface="Times-Roman"/>
            </a:endParaRPr>
          </a:p>
          <a:p>
            <a:pPr marL="742950" lvl="1" indent="-285750">
              <a:lnSpc>
                <a:spcPct val="150000"/>
              </a:lnSpc>
              <a:buFont typeface="Arial" panose="020B0604020202020204" pitchFamily="34" charset="0"/>
              <a:buChar char="•"/>
            </a:pPr>
            <a:r>
              <a:rPr lang="en-GB" b="1" dirty="0">
                <a:solidFill>
                  <a:schemeClr val="bg1">
                    <a:lumMod val="50000"/>
                  </a:schemeClr>
                </a:solidFill>
              </a:rPr>
              <a:t>Fluorescence-activated cell </a:t>
            </a:r>
            <a:r>
              <a:rPr lang="en-GB" b="1" dirty="0" smtClean="0">
                <a:solidFill>
                  <a:schemeClr val="bg1">
                    <a:lumMod val="50000"/>
                  </a:schemeClr>
                </a:solidFill>
              </a:rPr>
              <a:t>sorting </a:t>
            </a:r>
            <a:r>
              <a:rPr lang="en-GB" dirty="0" smtClean="0">
                <a:solidFill>
                  <a:schemeClr val="bg1">
                    <a:lumMod val="50000"/>
                  </a:schemeClr>
                </a:solidFill>
              </a:rPr>
              <a:t>(FACS)</a:t>
            </a:r>
          </a:p>
          <a:p>
            <a:pPr marL="742950" lvl="1" indent="-285750">
              <a:lnSpc>
                <a:spcPct val="150000"/>
              </a:lnSpc>
              <a:buFont typeface="Arial" panose="020B0604020202020204" pitchFamily="34" charset="0"/>
              <a:buChar char="•"/>
            </a:pPr>
            <a:r>
              <a:rPr lang="en-GB" b="1" dirty="0" smtClean="0">
                <a:solidFill>
                  <a:schemeClr val="bg1">
                    <a:lumMod val="50000"/>
                  </a:schemeClr>
                </a:solidFill>
              </a:rPr>
              <a:t>Microfluidics</a:t>
            </a:r>
            <a:r>
              <a:rPr lang="en-GB" dirty="0" smtClean="0">
                <a:solidFill>
                  <a:schemeClr val="bg1">
                    <a:lumMod val="50000"/>
                  </a:schemeClr>
                </a:solidFill>
              </a:rPr>
              <a:t>: allows separation and cDNA synthesis and transcriptome amplification</a:t>
            </a:r>
          </a:p>
          <a:p>
            <a:pPr marL="742950" lvl="1" indent="-285750">
              <a:lnSpc>
                <a:spcPct val="150000"/>
              </a:lnSpc>
              <a:buFont typeface="Arial" panose="020B0604020202020204" pitchFamily="34" charset="0"/>
              <a:buChar char="•"/>
            </a:pPr>
            <a:r>
              <a:rPr lang="en-GB" b="1" dirty="0">
                <a:solidFill>
                  <a:schemeClr val="bg1">
                    <a:lumMod val="50000"/>
                  </a:schemeClr>
                </a:solidFill>
              </a:rPr>
              <a:t>Mechanical </a:t>
            </a:r>
            <a:r>
              <a:rPr lang="en-GB" b="1" dirty="0" smtClean="0">
                <a:solidFill>
                  <a:schemeClr val="bg1">
                    <a:lumMod val="50000"/>
                  </a:schemeClr>
                </a:solidFill>
              </a:rPr>
              <a:t>micromanipulation/</a:t>
            </a:r>
            <a:r>
              <a:rPr lang="en-GB" b="1" dirty="0" err="1" smtClean="0">
                <a:solidFill>
                  <a:schemeClr val="bg1">
                    <a:lumMod val="50000"/>
                  </a:schemeClr>
                </a:solidFill>
              </a:rPr>
              <a:t>micropipetting</a:t>
            </a:r>
            <a:endParaRPr lang="en-GB" b="1" dirty="0" smtClean="0">
              <a:solidFill>
                <a:schemeClr val="bg1">
                  <a:lumMod val="50000"/>
                </a:schemeClr>
              </a:solidFill>
            </a:endParaRPr>
          </a:p>
          <a:p>
            <a:pPr marL="742950" lvl="1" indent="-285750">
              <a:lnSpc>
                <a:spcPct val="150000"/>
              </a:lnSpc>
              <a:buFont typeface="Arial" panose="020B0604020202020204" pitchFamily="34" charset="0"/>
              <a:buChar char="•"/>
            </a:pPr>
            <a:r>
              <a:rPr lang="en-GB" b="1" dirty="0">
                <a:solidFill>
                  <a:schemeClr val="bg1">
                    <a:lumMod val="50000"/>
                  </a:schemeClr>
                </a:solidFill>
              </a:rPr>
              <a:t>Laser capture microdissection</a:t>
            </a:r>
          </a:p>
        </p:txBody>
      </p:sp>
      <p:pic>
        <p:nvPicPr>
          <p:cNvPr id="3" name="Imagen 2"/>
          <p:cNvPicPr>
            <a:picLocks noChangeAspect="1"/>
          </p:cNvPicPr>
          <p:nvPr/>
        </p:nvPicPr>
        <p:blipFill>
          <a:blip r:embed="rId3"/>
          <a:stretch>
            <a:fillRect/>
          </a:stretch>
        </p:blipFill>
        <p:spPr>
          <a:xfrm>
            <a:off x="5920758" y="1739716"/>
            <a:ext cx="3771389" cy="4597584"/>
          </a:xfrm>
          <a:prstGeom prst="rect">
            <a:avLst/>
          </a:prstGeom>
        </p:spPr>
      </p:pic>
      <p:pic>
        <p:nvPicPr>
          <p:cNvPr id="4" name="Imagen 3"/>
          <p:cNvPicPr>
            <a:picLocks noChangeAspect="1"/>
          </p:cNvPicPr>
          <p:nvPr/>
        </p:nvPicPr>
        <p:blipFill>
          <a:blip r:embed="rId4"/>
          <a:stretch>
            <a:fillRect/>
          </a:stretch>
        </p:blipFill>
        <p:spPr>
          <a:xfrm>
            <a:off x="5954839" y="6299637"/>
            <a:ext cx="3737308" cy="558363"/>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pic>
        <p:nvPicPr>
          <p:cNvPr id="2" name="Imagen 1"/>
          <p:cNvPicPr>
            <a:picLocks noChangeAspect="1"/>
          </p:cNvPicPr>
          <p:nvPr/>
        </p:nvPicPr>
        <p:blipFill>
          <a:blip r:embed="rId3"/>
          <a:stretch>
            <a:fillRect/>
          </a:stretch>
        </p:blipFill>
        <p:spPr>
          <a:xfrm>
            <a:off x="2362859" y="2293145"/>
            <a:ext cx="3724795" cy="4324954"/>
          </a:xfrm>
          <a:prstGeom prst="rect">
            <a:avLst/>
          </a:prstGeom>
        </p:spPr>
      </p:pic>
      <p:sp>
        <p:nvSpPr>
          <p:cNvPr id="3" name="CuadroTexto 2"/>
          <p:cNvSpPr txBox="1"/>
          <p:nvPr/>
        </p:nvSpPr>
        <p:spPr>
          <a:xfrm>
            <a:off x="600691" y="1848897"/>
            <a:ext cx="6001076" cy="430887"/>
          </a:xfrm>
          <a:prstGeom prst="rect">
            <a:avLst/>
          </a:prstGeom>
          <a:noFill/>
        </p:spPr>
        <p:txBody>
          <a:bodyPr wrap="square" rtlCol="0">
            <a:spAutoFit/>
          </a:bodyPr>
          <a:lstStyle/>
          <a:p>
            <a:pPr algn="just"/>
            <a:r>
              <a:rPr lang="es-ES" sz="2200" dirty="0" err="1" smtClean="0">
                <a:solidFill>
                  <a:schemeClr val="bg1">
                    <a:lumMod val="50000"/>
                  </a:schemeClr>
                </a:solidFill>
                <a:latin typeface="+mn-lt"/>
              </a:rPr>
              <a:t>Also</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methods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cDNA</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transcription</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pic>
        <p:nvPicPr>
          <p:cNvPr id="4" name="Imagen 3"/>
          <p:cNvPicPr>
            <a:picLocks noChangeAspect="1"/>
          </p:cNvPicPr>
          <p:nvPr/>
        </p:nvPicPr>
        <p:blipFill>
          <a:blip r:embed="rId4"/>
          <a:stretch>
            <a:fillRect/>
          </a:stretch>
        </p:blipFill>
        <p:spPr>
          <a:xfrm>
            <a:off x="8077453" y="5942916"/>
            <a:ext cx="1629002" cy="800212"/>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3" name="CuadroTexto 2"/>
          <p:cNvSpPr txBox="1"/>
          <p:nvPr/>
        </p:nvSpPr>
        <p:spPr>
          <a:xfrm>
            <a:off x="600691" y="1848897"/>
            <a:ext cx="6001076" cy="430887"/>
          </a:xfrm>
          <a:prstGeom prst="rect">
            <a:avLst/>
          </a:prstGeom>
          <a:noFill/>
        </p:spPr>
        <p:txBody>
          <a:bodyPr wrap="square" rtlCol="0">
            <a:spAutoFit/>
          </a:bodyPr>
          <a:lstStyle/>
          <a:p>
            <a:pPr algn="just"/>
            <a:r>
              <a:rPr lang="es-ES" sz="2200" dirty="0" err="1" smtClean="0">
                <a:solidFill>
                  <a:schemeClr val="bg1">
                    <a:lumMod val="50000"/>
                  </a:schemeClr>
                </a:solidFill>
                <a:latin typeface="+mn-lt"/>
              </a:rPr>
              <a:t>Also</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methods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reads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mapping</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pic>
        <p:nvPicPr>
          <p:cNvPr id="4" name="Imagen 3"/>
          <p:cNvPicPr>
            <a:picLocks noChangeAspect="1"/>
          </p:cNvPicPr>
          <p:nvPr/>
        </p:nvPicPr>
        <p:blipFill>
          <a:blip r:embed="rId3"/>
          <a:stretch>
            <a:fillRect/>
          </a:stretch>
        </p:blipFill>
        <p:spPr>
          <a:xfrm>
            <a:off x="8077453" y="5942916"/>
            <a:ext cx="1629002" cy="800212"/>
          </a:xfrm>
          <a:prstGeom prst="rect">
            <a:avLst/>
          </a:prstGeom>
        </p:spPr>
      </p:pic>
      <p:pic>
        <p:nvPicPr>
          <p:cNvPr id="6" name="Imagen 5"/>
          <p:cNvPicPr>
            <a:picLocks noChangeAspect="1"/>
          </p:cNvPicPr>
          <p:nvPr/>
        </p:nvPicPr>
        <p:blipFill>
          <a:blip r:embed="rId4"/>
          <a:stretch>
            <a:fillRect/>
          </a:stretch>
        </p:blipFill>
        <p:spPr>
          <a:xfrm>
            <a:off x="600691" y="2478586"/>
            <a:ext cx="3801005" cy="3086531"/>
          </a:xfrm>
          <a:prstGeom prst="rect">
            <a:avLst/>
          </a:prstGeom>
        </p:spPr>
      </p:pic>
    </p:spTree>
    <p:extLst>
      <p:ext uri="{BB962C8B-B14F-4D97-AF65-F5344CB8AC3E}">
        <p14:creationId xmlns:p14="http://schemas.microsoft.com/office/powerpoint/2010/main" val="3404727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3" name="CuadroTexto 2"/>
          <p:cNvSpPr txBox="1"/>
          <p:nvPr/>
        </p:nvSpPr>
        <p:spPr>
          <a:xfrm>
            <a:off x="600691" y="1848897"/>
            <a:ext cx="6001076" cy="430887"/>
          </a:xfrm>
          <a:prstGeom prst="rect">
            <a:avLst/>
          </a:prstGeom>
          <a:noFill/>
        </p:spPr>
        <p:txBody>
          <a:bodyPr wrap="square" rtlCol="0">
            <a:spAutoFit/>
          </a:bodyPr>
          <a:lstStyle/>
          <a:p>
            <a:pPr algn="just"/>
            <a:r>
              <a:rPr lang="es-ES" sz="2200" dirty="0" err="1" smtClean="0">
                <a:solidFill>
                  <a:schemeClr val="bg1">
                    <a:lumMod val="50000"/>
                  </a:schemeClr>
                </a:solidFill>
                <a:latin typeface="+mn-lt"/>
              </a:rPr>
              <a:t>Also</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methods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reads</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mapping</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pic>
        <p:nvPicPr>
          <p:cNvPr id="4" name="Imagen 3"/>
          <p:cNvPicPr>
            <a:picLocks noChangeAspect="1"/>
          </p:cNvPicPr>
          <p:nvPr/>
        </p:nvPicPr>
        <p:blipFill>
          <a:blip r:embed="rId3"/>
          <a:stretch>
            <a:fillRect/>
          </a:stretch>
        </p:blipFill>
        <p:spPr>
          <a:xfrm>
            <a:off x="8077453" y="5942916"/>
            <a:ext cx="1629002" cy="800212"/>
          </a:xfrm>
          <a:prstGeom prst="rect">
            <a:avLst/>
          </a:prstGeom>
        </p:spPr>
      </p:pic>
      <p:pic>
        <p:nvPicPr>
          <p:cNvPr id="6" name="Imagen 5"/>
          <p:cNvPicPr>
            <a:picLocks noChangeAspect="1"/>
          </p:cNvPicPr>
          <p:nvPr/>
        </p:nvPicPr>
        <p:blipFill>
          <a:blip r:embed="rId4"/>
          <a:stretch>
            <a:fillRect/>
          </a:stretch>
        </p:blipFill>
        <p:spPr>
          <a:xfrm>
            <a:off x="600691" y="2478586"/>
            <a:ext cx="3801005" cy="3086531"/>
          </a:xfrm>
          <a:prstGeom prst="rect">
            <a:avLst/>
          </a:prstGeom>
        </p:spPr>
      </p:pic>
      <p:pic>
        <p:nvPicPr>
          <p:cNvPr id="2" name="Imagen 1"/>
          <p:cNvPicPr>
            <a:picLocks noChangeAspect="1"/>
          </p:cNvPicPr>
          <p:nvPr/>
        </p:nvPicPr>
        <p:blipFill>
          <a:blip r:embed="rId5"/>
          <a:stretch>
            <a:fillRect/>
          </a:stretch>
        </p:blipFill>
        <p:spPr>
          <a:xfrm>
            <a:off x="3066787" y="1349715"/>
            <a:ext cx="3772426" cy="5344271"/>
          </a:xfrm>
          <a:prstGeom prst="rect">
            <a:avLst/>
          </a:prstGeom>
        </p:spPr>
      </p:pic>
      <p:sp>
        <p:nvSpPr>
          <p:cNvPr id="7" name="CuadroTexto 6"/>
          <p:cNvSpPr txBox="1"/>
          <p:nvPr/>
        </p:nvSpPr>
        <p:spPr>
          <a:xfrm>
            <a:off x="7465925" y="2064340"/>
            <a:ext cx="1627833" cy="1446550"/>
          </a:xfrm>
          <a:prstGeom prst="rect">
            <a:avLst/>
          </a:prstGeom>
          <a:noFill/>
        </p:spPr>
        <p:txBody>
          <a:bodyPr wrap="square" rtlCol="0">
            <a:spAutoFit/>
          </a:bodyPr>
          <a:lstStyle/>
          <a:p>
            <a:pPr algn="just"/>
            <a:r>
              <a:rPr lang="es-ES" sz="2200" dirty="0" err="1" smtClean="0">
                <a:solidFill>
                  <a:schemeClr val="bg1">
                    <a:lumMod val="50000"/>
                  </a:schemeClr>
                </a:solidFill>
                <a:latin typeface="+mn-lt"/>
              </a:rPr>
              <a:t>For</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differential</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expression</a:t>
            </a:r>
            <a:r>
              <a:rPr lang="es-ES" sz="2200" dirty="0" smtClean="0">
                <a:solidFill>
                  <a:schemeClr val="bg1">
                    <a:lumMod val="50000"/>
                  </a:schemeClr>
                </a:solidFill>
                <a:latin typeface="+mn-lt"/>
              </a:rPr>
              <a:t> </a:t>
            </a:r>
            <a:r>
              <a:rPr lang="es-ES" sz="2200" dirty="0" err="1" smtClean="0">
                <a:solidFill>
                  <a:schemeClr val="bg1">
                    <a:lumMod val="50000"/>
                  </a:schemeClr>
                </a:solidFill>
                <a:latin typeface="+mn-lt"/>
              </a:rPr>
              <a:t>analysis</a:t>
            </a:r>
            <a:r>
              <a:rPr lang="es-ES" sz="2200" dirty="0" smtClean="0">
                <a:solidFill>
                  <a:schemeClr val="bg1">
                    <a:lumMod val="50000"/>
                  </a:schemeClr>
                </a:solidFill>
                <a:latin typeface="+mn-lt"/>
              </a:rPr>
              <a:t>…..</a:t>
            </a:r>
            <a:endParaRPr lang="en-GB" sz="2200" dirty="0" smtClean="0">
              <a:solidFill>
                <a:schemeClr val="bg1">
                  <a:lumMod val="50000"/>
                </a:schemeClr>
              </a:solidFill>
              <a:latin typeface="+mn-lt"/>
            </a:endParaRPr>
          </a:p>
        </p:txBody>
      </p:sp>
    </p:spTree>
    <p:extLst>
      <p:ext uri="{BB962C8B-B14F-4D97-AF65-F5344CB8AC3E}">
        <p14:creationId xmlns:p14="http://schemas.microsoft.com/office/powerpoint/2010/main" val="35162329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sp>
        <p:nvSpPr>
          <p:cNvPr id="8" name="1 Marcador de texto"/>
          <p:cNvSpPr txBox="1">
            <a:spLocks/>
          </p:cNvSpPr>
          <p:nvPr/>
        </p:nvSpPr>
        <p:spPr>
          <a:xfrm>
            <a:off x="426372" y="1315078"/>
            <a:ext cx="8751075" cy="424638"/>
          </a:xfrm>
          <a:prstGeom prst="rect">
            <a:avLst/>
          </a:prstGeom>
        </p:spPr>
        <p:txBody>
          <a:bodyPr/>
          <a:lstStyle/>
          <a:p>
            <a:pPr marL="609600" marR="0" lvl="0" indent="-609600" algn="l" defTabSz="914400" rtl="0" eaLnBrk="0" fontAlgn="base" latinLnBrk="0" hangingPunct="0">
              <a:lnSpc>
                <a:spcPct val="100000"/>
              </a:lnSpc>
              <a:spcBef>
                <a:spcPct val="20000"/>
              </a:spcBef>
              <a:spcAft>
                <a:spcPct val="0"/>
              </a:spcAft>
              <a:buClrTx/>
              <a:buSzTx/>
              <a:buFontTx/>
              <a:buNone/>
              <a:tabLst/>
              <a:defRPr/>
            </a:pPr>
            <a:r>
              <a:rPr kumimoji="0" lang="ca-ES" sz="2400" b="1" i="0" u="none" strike="noStrike" kern="0" cap="none" spc="0" normalizeH="0" baseline="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Single</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cell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 (</a:t>
            </a:r>
            <a:r>
              <a:rPr kumimoji="0" lang="ca-ES" sz="2400" b="1" i="0" u="none" strike="noStrike" kern="0" cap="none" spc="0" normalizeH="0" noProof="0" dirty="0" err="1" smtClean="0">
                <a:ln>
                  <a:noFill/>
                </a:ln>
                <a:solidFill>
                  <a:srgbClr val="7D468C"/>
                </a:solidFill>
                <a:effectLst>
                  <a:outerShdw blurRad="38100" dist="38100" dir="2700000" algn="tl">
                    <a:srgbClr val="000000">
                      <a:alpha val="43137"/>
                    </a:srgbClr>
                  </a:outerShdw>
                </a:effectLst>
                <a:uLnTx/>
                <a:uFillTx/>
                <a:latin typeface="+mn-lt"/>
                <a:ea typeface="+mn-ea"/>
                <a:cs typeface="+mn-cs"/>
              </a:rPr>
              <a:t>scRNA-seq</a:t>
            </a:r>
            <a:r>
              <a:rPr kumimoji="0" lang="ca-ES" sz="2400" b="1" i="0" u="none" strike="noStrike" kern="0" cap="none" spc="0" normalizeH="0" noProof="0" dirty="0" smtClean="0">
                <a:ln>
                  <a:noFill/>
                </a:ln>
                <a:solidFill>
                  <a:srgbClr val="7D468C"/>
                </a:solidFill>
                <a:effectLst>
                  <a:outerShdw blurRad="38100" dist="38100" dir="2700000" algn="tl">
                    <a:srgbClr val="000000">
                      <a:alpha val="43137"/>
                    </a:srgbClr>
                  </a:outerShdw>
                </a:effectLst>
                <a:uLnTx/>
                <a:uFillTx/>
                <a:latin typeface="+mn-lt"/>
                <a:ea typeface="+mn-ea"/>
                <a:cs typeface="+mn-cs"/>
              </a:rPr>
              <a:t>)</a:t>
            </a:r>
            <a:endParaRPr kumimoji="0" lang="ca-ES" sz="2400" b="1" i="0" u="none" strike="noStrike" kern="0" cap="none" spc="0" normalizeH="0" baseline="0" noProof="0" dirty="0">
              <a:ln>
                <a:noFill/>
              </a:ln>
              <a:solidFill>
                <a:srgbClr val="7D468C"/>
              </a:solidFill>
              <a:effectLst>
                <a:outerShdw blurRad="38100" dist="38100" dir="2700000" algn="tl">
                  <a:srgbClr val="000000">
                    <a:alpha val="43137"/>
                  </a:srgbClr>
                </a:outerShdw>
              </a:effectLst>
              <a:uLnTx/>
              <a:uFillTx/>
              <a:latin typeface="+mn-lt"/>
              <a:ea typeface="+mn-ea"/>
              <a:cs typeface="+mn-cs"/>
            </a:endParaRPr>
          </a:p>
        </p:txBody>
      </p:sp>
      <p:sp>
        <p:nvSpPr>
          <p:cNvPr id="6" name="Rectángulo 5"/>
          <p:cNvSpPr/>
          <p:nvPr/>
        </p:nvSpPr>
        <p:spPr>
          <a:xfrm>
            <a:off x="505244" y="3224238"/>
            <a:ext cx="3429208" cy="646331"/>
          </a:xfrm>
          <a:prstGeom prst="rect">
            <a:avLst/>
          </a:prstGeom>
        </p:spPr>
        <p:txBody>
          <a:bodyPr wrap="none">
            <a:spAutoFit/>
          </a:bodyPr>
          <a:lstStyle/>
          <a:p>
            <a:r>
              <a:rPr lang="en-GB" dirty="0">
                <a:hlinkClick r:id="rId3"/>
              </a:rPr>
              <a:t>https://www.humancellatlas.org</a:t>
            </a:r>
            <a:r>
              <a:rPr lang="en-GB" dirty="0" smtClean="0">
                <a:hlinkClick r:id="rId3"/>
              </a:rPr>
              <a:t>/</a:t>
            </a:r>
            <a:endParaRPr lang="en-GB" dirty="0" smtClean="0"/>
          </a:p>
          <a:p>
            <a:endParaRPr lang="en-GB" dirty="0"/>
          </a:p>
        </p:txBody>
      </p:sp>
      <p:pic>
        <p:nvPicPr>
          <p:cNvPr id="7" name="Imagen 6"/>
          <p:cNvPicPr>
            <a:picLocks noChangeAspect="1"/>
          </p:cNvPicPr>
          <p:nvPr/>
        </p:nvPicPr>
        <p:blipFill>
          <a:blip r:embed="rId4"/>
          <a:stretch>
            <a:fillRect/>
          </a:stretch>
        </p:blipFill>
        <p:spPr>
          <a:xfrm>
            <a:off x="505244" y="1967555"/>
            <a:ext cx="2572109" cy="1028844"/>
          </a:xfrm>
          <a:prstGeom prst="rect">
            <a:avLst/>
          </a:prstGeom>
        </p:spPr>
      </p:pic>
      <p:sp>
        <p:nvSpPr>
          <p:cNvPr id="9" name="Rectángulo 8"/>
          <p:cNvSpPr/>
          <p:nvPr/>
        </p:nvSpPr>
        <p:spPr>
          <a:xfrm>
            <a:off x="3934452" y="2158811"/>
            <a:ext cx="4953000" cy="646331"/>
          </a:xfrm>
          <a:prstGeom prst="rect">
            <a:avLst/>
          </a:prstGeom>
        </p:spPr>
        <p:txBody>
          <a:bodyPr>
            <a:spAutoFit/>
          </a:bodyPr>
          <a:lstStyle/>
          <a:p>
            <a:r>
              <a:rPr lang="en-GB" dirty="0"/>
              <a:t>To create comprehensive reference maps of all human cells</a:t>
            </a:r>
          </a:p>
        </p:txBody>
      </p:sp>
      <p:pic>
        <p:nvPicPr>
          <p:cNvPr id="10" name="Imagen 9"/>
          <p:cNvPicPr>
            <a:picLocks noChangeAspect="1"/>
          </p:cNvPicPr>
          <p:nvPr/>
        </p:nvPicPr>
        <p:blipFill>
          <a:blip r:embed="rId5"/>
          <a:stretch>
            <a:fillRect/>
          </a:stretch>
        </p:blipFill>
        <p:spPr>
          <a:xfrm>
            <a:off x="2512088" y="4228986"/>
            <a:ext cx="6479512" cy="2252210"/>
          </a:xfrm>
          <a:prstGeom prst="rect">
            <a:avLst/>
          </a:prstGeom>
        </p:spPr>
      </p:pic>
    </p:spTree>
    <p:extLst>
      <p:ext uri="{BB962C8B-B14F-4D97-AF65-F5344CB8AC3E}">
        <p14:creationId xmlns:p14="http://schemas.microsoft.com/office/powerpoint/2010/main" val="38907469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a:xfrm>
            <a:off x="285487" y="1340524"/>
            <a:ext cx="8751075" cy="424638"/>
          </a:xfrm>
        </p:spPr>
        <p:txBody>
          <a:bodyPr/>
          <a:lstStyle/>
          <a:p>
            <a:r>
              <a:rPr lang="en-US" dirty="0" err="1" smtClean="0"/>
              <a:t>Metagenomics</a:t>
            </a:r>
            <a:endParaRPr lang="en-US" dirty="0"/>
          </a:p>
        </p:txBody>
      </p:sp>
      <p:sp>
        <p:nvSpPr>
          <p:cNvPr id="8" name="7 Rectángulo"/>
          <p:cNvSpPr/>
          <p:nvPr/>
        </p:nvSpPr>
        <p:spPr>
          <a:xfrm>
            <a:off x="600691" y="172577"/>
            <a:ext cx="4640566" cy="589072"/>
          </a:xfrm>
          <a:prstGeom prst="rect">
            <a:avLst/>
          </a:prstGeom>
        </p:spPr>
        <p:txBody>
          <a:bodyPr wrap="none">
            <a:spAutoFit/>
          </a:bodyPr>
          <a:lstStyle/>
          <a:p>
            <a:pPr marL="457200" indent="-457200">
              <a:lnSpc>
                <a:spcPct val="150000"/>
              </a:lnSpc>
              <a:buFont typeface="+mj-lt"/>
              <a:buAutoNum type="arabicPeriod" startAt="6"/>
            </a:pPr>
            <a:r>
              <a:rPr lang="en-GB" sz="2400" b="1" dirty="0" smtClean="0">
                <a:solidFill>
                  <a:schemeClr val="bg1"/>
                </a:solidFill>
                <a:latin typeface="+mn-lt"/>
              </a:rPr>
              <a:t>Applications of NGS techniques</a:t>
            </a:r>
          </a:p>
        </p:txBody>
      </p:sp>
      <p:pic>
        <p:nvPicPr>
          <p:cNvPr id="46082" name="Picture 2" descr="schematic showing environmental genomics"/>
          <p:cNvPicPr>
            <a:picLocks noChangeAspect="1" noChangeArrowheads="1"/>
          </p:cNvPicPr>
          <p:nvPr/>
        </p:nvPicPr>
        <p:blipFill>
          <a:blip r:embed="rId3" cstate="print"/>
          <a:srcRect/>
          <a:stretch>
            <a:fillRect/>
          </a:stretch>
        </p:blipFill>
        <p:spPr bwMode="auto">
          <a:xfrm>
            <a:off x="6626708" y="1225059"/>
            <a:ext cx="2970671" cy="2434932"/>
          </a:xfrm>
          <a:prstGeom prst="rect">
            <a:avLst/>
          </a:prstGeom>
          <a:noFill/>
        </p:spPr>
      </p:pic>
      <p:sp>
        <p:nvSpPr>
          <p:cNvPr id="11" name="10 CuadroTexto"/>
          <p:cNvSpPr txBox="1"/>
          <p:nvPr/>
        </p:nvSpPr>
        <p:spPr>
          <a:xfrm>
            <a:off x="450375" y="2047164"/>
            <a:ext cx="5257697" cy="4662815"/>
          </a:xfrm>
          <a:prstGeom prst="rect">
            <a:avLst/>
          </a:prstGeom>
          <a:noFill/>
        </p:spPr>
        <p:txBody>
          <a:bodyPr wrap="square" rtlCol="0">
            <a:spAutoFit/>
          </a:bodyPr>
          <a:lstStyle/>
          <a:p>
            <a:pPr marL="95250" indent="-95250" algn="just">
              <a:lnSpc>
                <a:spcPct val="150000"/>
              </a:lnSpc>
              <a:buFont typeface="Arial" pitchFamily="34" charset="0"/>
              <a:buChar char="•"/>
            </a:pPr>
            <a:r>
              <a:rPr lang="en-US" sz="2200" dirty="0" smtClean="0">
                <a:solidFill>
                  <a:schemeClr val="bg1">
                    <a:lumMod val="50000"/>
                  </a:schemeClr>
                </a:solidFill>
                <a:latin typeface="+mn-lt"/>
              </a:rPr>
              <a:t>Is a way to make an inventory of what (DNA) is present in a sample</a:t>
            </a:r>
          </a:p>
          <a:p>
            <a:pPr marL="95250" indent="-95250" algn="just">
              <a:lnSpc>
                <a:spcPct val="150000"/>
              </a:lnSpc>
              <a:buFont typeface="Arial" pitchFamily="34" charset="0"/>
              <a:buChar char="•"/>
            </a:pPr>
            <a:r>
              <a:rPr lang="en-US" sz="2200" dirty="0" smtClean="0">
                <a:solidFill>
                  <a:schemeClr val="bg1">
                    <a:lumMod val="50000"/>
                  </a:schemeClr>
                </a:solidFill>
                <a:latin typeface="+mn-lt"/>
              </a:rPr>
              <a:t>Two approaches:</a:t>
            </a:r>
          </a:p>
          <a:p>
            <a:pPr marL="552450" lvl="1" indent="-95250" algn="just">
              <a:lnSpc>
                <a:spcPct val="150000"/>
              </a:lnSpc>
              <a:buFont typeface="Arial" pitchFamily="34" charset="0"/>
              <a:buChar char="•"/>
            </a:pPr>
            <a:r>
              <a:rPr lang="en-US" sz="2200" dirty="0" smtClean="0">
                <a:solidFill>
                  <a:schemeClr val="bg1">
                    <a:lumMod val="50000"/>
                  </a:schemeClr>
                </a:solidFill>
                <a:latin typeface="+mn-lt"/>
              </a:rPr>
              <a:t>Sequence it all</a:t>
            </a:r>
          </a:p>
          <a:p>
            <a:pPr marL="552450" lvl="1" indent="-95250" algn="just">
              <a:lnSpc>
                <a:spcPct val="150000"/>
              </a:lnSpc>
              <a:buFont typeface="Arial" pitchFamily="34" charset="0"/>
              <a:buChar char="•"/>
            </a:pPr>
            <a:r>
              <a:rPr lang="en-US" sz="2200" dirty="0" smtClean="0">
                <a:solidFill>
                  <a:schemeClr val="bg1">
                    <a:lumMod val="50000"/>
                  </a:schemeClr>
                </a:solidFill>
                <a:latin typeface="+mn-lt"/>
              </a:rPr>
              <a:t>Focus on specific conserved sequences (ribosomal genes)</a:t>
            </a:r>
          </a:p>
          <a:p>
            <a:pPr marL="95250" indent="-95250" algn="just">
              <a:lnSpc>
                <a:spcPct val="150000"/>
              </a:lnSpc>
              <a:buFont typeface="Arial" pitchFamily="34" charset="0"/>
              <a:buChar char="•"/>
            </a:pPr>
            <a:r>
              <a:rPr lang="en-US" sz="2200" dirty="0" smtClean="0">
                <a:solidFill>
                  <a:schemeClr val="bg1">
                    <a:lumMod val="50000"/>
                  </a:schemeClr>
                </a:solidFill>
                <a:latin typeface="+mn-lt"/>
              </a:rPr>
              <a:t>Technology facilitates the study of the consequences of environmental changes and the causes of the changes.</a:t>
            </a:r>
          </a:p>
        </p:txBody>
      </p:sp>
      <p:pic>
        <p:nvPicPr>
          <p:cNvPr id="21508" name="Picture 4" descr="Resultat d'imatges de metagenomics human gut microbiota"/>
          <p:cNvPicPr>
            <a:picLocks noChangeAspect="1" noChangeArrowheads="1"/>
          </p:cNvPicPr>
          <p:nvPr/>
        </p:nvPicPr>
        <p:blipFill>
          <a:blip r:embed="rId4"/>
          <a:srcRect/>
          <a:stretch>
            <a:fillRect/>
          </a:stretch>
        </p:blipFill>
        <p:spPr bwMode="auto">
          <a:xfrm>
            <a:off x="6485394" y="3543573"/>
            <a:ext cx="3269775" cy="3046413"/>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Marcador de texto"/>
          <p:cNvSpPr txBox="1">
            <a:spLocks/>
          </p:cNvSpPr>
          <p:nvPr/>
        </p:nvSpPr>
        <p:spPr>
          <a:xfrm>
            <a:off x="425669" y="3217657"/>
            <a:ext cx="9480331" cy="424638"/>
          </a:xfrm>
          <a:prstGeom prst="rect">
            <a:avLst/>
          </a:prstGeom>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smtClean="0">
                <a:ln>
                  <a:noFill/>
                </a:ln>
                <a:solidFill>
                  <a:schemeClr val="tx1">
                    <a:tint val="75000"/>
                  </a:schemeClr>
                </a:solidFill>
                <a:effectLst/>
                <a:uLnTx/>
                <a:uFillTx/>
                <a:latin typeface="+mn-lt"/>
                <a:ea typeface="+mn-ea"/>
                <a:cs typeface="+mn-cs"/>
              </a:rPr>
              <a:t>Why are many life scientists so adverse to thinking about design?</a:t>
            </a:r>
            <a:endParaRPr kumimoji="0" lang="en-GB" sz="20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4 Flecha abajo"/>
          <p:cNvSpPr/>
          <p:nvPr/>
        </p:nvSpPr>
        <p:spPr bwMode="auto">
          <a:xfrm>
            <a:off x="1787382" y="3787041"/>
            <a:ext cx="326796" cy="666428"/>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6" name="5 CuadroTexto"/>
          <p:cNvSpPr txBox="1"/>
          <p:nvPr/>
        </p:nvSpPr>
        <p:spPr>
          <a:xfrm>
            <a:off x="727960" y="4590653"/>
            <a:ext cx="5517985" cy="1015663"/>
          </a:xfrm>
          <a:prstGeom prst="rect">
            <a:avLst/>
          </a:prstGeom>
          <a:noFill/>
        </p:spPr>
        <p:txBody>
          <a:bodyPr wrap="square" rtlCol="0">
            <a:spAutoFit/>
          </a:bodyPr>
          <a:lstStyle/>
          <a:p>
            <a:pPr algn="just"/>
            <a:r>
              <a:rPr lang="en-GB" sz="2000" dirty="0" smtClean="0">
                <a:solidFill>
                  <a:schemeClr val="bg1">
                    <a:lumMod val="50000"/>
                  </a:schemeClr>
                </a:solidFill>
                <a:latin typeface="+mn-lt"/>
              </a:rPr>
              <a:t>It is common to think that time spent designing  experiments would be better spent actually doing experiments</a:t>
            </a:r>
          </a:p>
        </p:txBody>
      </p:sp>
      <p:pic>
        <p:nvPicPr>
          <p:cNvPr id="7" name="Picture 2" descr="http://blogs.periodistadigital.com/imgs/20080328/enfadado.jpg"/>
          <p:cNvPicPr>
            <a:picLocks noChangeAspect="1" noChangeArrowheads="1"/>
          </p:cNvPicPr>
          <p:nvPr/>
        </p:nvPicPr>
        <p:blipFill>
          <a:blip r:embed="rId2" cstate="print"/>
          <a:srcRect/>
          <a:stretch>
            <a:fillRect/>
          </a:stretch>
        </p:blipFill>
        <p:spPr bwMode="auto">
          <a:xfrm>
            <a:off x="6459397" y="4097742"/>
            <a:ext cx="3033713" cy="1849999"/>
          </a:xfrm>
          <a:prstGeom prst="rect">
            <a:avLst/>
          </a:prstGeom>
          <a:noFill/>
        </p:spPr>
      </p:pic>
      <p:sp>
        <p:nvSpPr>
          <p:cNvPr id="8" name="7 Rectángulo"/>
          <p:cNvSpPr/>
          <p:nvPr/>
        </p:nvSpPr>
        <p:spPr>
          <a:xfrm>
            <a:off x="557219" y="1321923"/>
            <a:ext cx="8502945" cy="1420325"/>
          </a:xfrm>
          <a:prstGeom prst="rect">
            <a:avLst/>
          </a:prstGeom>
        </p:spPr>
        <p:txBody>
          <a:bodyPr wrap="square">
            <a:spAutoFit/>
          </a:bodyPr>
          <a:lstStyle/>
          <a:p>
            <a:pPr>
              <a:lnSpc>
                <a:spcPct val="150000"/>
              </a:lnSpc>
            </a:pPr>
            <a:r>
              <a:rPr lang="en-US" sz="2000" dirty="0" smtClean="0">
                <a:solidFill>
                  <a:schemeClr val="bg1">
                    <a:lumMod val="50000"/>
                  </a:schemeClr>
                </a:solidFill>
              </a:rPr>
              <a:t>The </a:t>
            </a:r>
            <a:r>
              <a:rPr lang="en-US" sz="2000" b="1" dirty="0" smtClean="0">
                <a:solidFill>
                  <a:schemeClr val="bg1">
                    <a:lumMod val="50000"/>
                  </a:schemeClr>
                </a:solidFill>
              </a:rPr>
              <a:t>(statistical) design of experiments </a:t>
            </a:r>
            <a:r>
              <a:rPr lang="en-US" sz="2000" dirty="0" smtClean="0">
                <a:solidFill>
                  <a:schemeClr val="bg1">
                    <a:lumMod val="50000"/>
                  </a:schemeClr>
                </a:solidFill>
              </a:rPr>
              <a:t>is an efficient procedure for planning experiments so that the data obtained can be analyzed to yield valid and objective conclusions</a:t>
            </a:r>
            <a:endParaRPr lang="en-US" sz="2000" dirty="0">
              <a:solidFill>
                <a:schemeClr val="bg1">
                  <a:lumMod val="50000"/>
                </a:schemeClr>
              </a:solidFill>
            </a:endParaRPr>
          </a:p>
        </p:txBody>
      </p:sp>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1"/>
          </p:nvPr>
        </p:nvSpPr>
        <p:spPr>
          <a:xfrm>
            <a:off x="272480" y="1345448"/>
            <a:ext cx="8751075" cy="424638"/>
          </a:xfrm>
        </p:spPr>
        <p:txBody>
          <a:bodyPr>
            <a:normAutofit lnSpcReduction="10000"/>
          </a:bodyPr>
          <a:lstStyle/>
          <a:p>
            <a:pPr>
              <a:buNone/>
            </a:pPr>
            <a:r>
              <a:rPr lang="en-GB" b="1" dirty="0" smtClean="0">
                <a:solidFill>
                  <a:schemeClr val="bg1">
                    <a:lumMod val="50000"/>
                  </a:schemeClr>
                </a:solidFill>
              </a:rPr>
              <a:t>Variability types that play in an experiment:</a:t>
            </a:r>
            <a:endParaRPr lang="en-GB" b="1" dirty="0">
              <a:solidFill>
                <a:schemeClr val="bg1">
                  <a:lumMod val="50000"/>
                </a:schemeClr>
              </a:solidFill>
            </a:endParaRPr>
          </a:p>
        </p:txBody>
      </p:sp>
      <p:sp>
        <p:nvSpPr>
          <p:cNvPr id="3" name="2 Marcador de texto"/>
          <p:cNvSpPr>
            <a:spLocks noGrp="1"/>
          </p:cNvSpPr>
          <p:nvPr>
            <p:ph type="body" sz="quarter" idx="12"/>
          </p:nvPr>
        </p:nvSpPr>
        <p:spPr>
          <a:xfrm>
            <a:off x="1146241" y="2066337"/>
            <a:ext cx="8167442" cy="3580320"/>
          </a:xfrm>
        </p:spPr>
        <p:txBody>
          <a:bodyPr>
            <a:normAutofit fontScale="92500" lnSpcReduction="10000"/>
          </a:bodyPr>
          <a:lstStyle/>
          <a:p>
            <a:pPr indent="-250825" algn="just">
              <a:buFont typeface="Arial" pitchFamily="34" charset="0"/>
              <a:buChar char="•"/>
            </a:pPr>
            <a:r>
              <a:rPr lang="en-GB" dirty="0" smtClean="0">
                <a:effectLst>
                  <a:outerShdw blurRad="38100" dist="38100" dir="2700000" algn="tl">
                    <a:srgbClr val="000000">
                      <a:alpha val="43137"/>
                    </a:srgbClr>
                  </a:outerShdw>
                </a:effectLst>
              </a:rPr>
              <a:t>Planned systematic variability</a:t>
            </a:r>
            <a:r>
              <a:rPr lang="en-GB" dirty="0" smtClean="0"/>
              <a:t>: This is the differences in response between treatments applied.</a:t>
            </a:r>
          </a:p>
          <a:p>
            <a:pPr indent="-250825" algn="just">
              <a:buFont typeface="Arial" pitchFamily="34" charset="0"/>
              <a:buChar char="•"/>
            </a:pPr>
            <a:endParaRPr lang="en-GB" dirty="0" smtClean="0"/>
          </a:p>
          <a:p>
            <a:pPr indent="-250825" algn="just">
              <a:buFont typeface="Arial" pitchFamily="34" charset="0"/>
              <a:buChar char="•"/>
            </a:pPr>
            <a:endParaRPr lang="en-GB" dirty="0" smtClean="0"/>
          </a:p>
          <a:p>
            <a:pPr indent="-250825" algn="just">
              <a:buFont typeface="Arial" pitchFamily="34" charset="0"/>
              <a:buChar char="•"/>
            </a:pPr>
            <a:r>
              <a:rPr lang="en-GB" dirty="0" smtClean="0">
                <a:effectLst>
                  <a:outerShdw blurRad="38100" dist="38100" dir="2700000" algn="tl">
                    <a:srgbClr val="000000">
                      <a:alpha val="43137"/>
                    </a:srgbClr>
                  </a:outerShdw>
                </a:effectLst>
              </a:rPr>
              <a:t>Noise variability: </a:t>
            </a:r>
            <a:r>
              <a:rPr lang="en-GB" dirty="0" smtClean="0"/>
              <a:t>random noise. Differences between two consecutives measures. We cannot avoid that.</a:t>
            </a:r>
          </a:p>
          <a:p>
            <a:pPr indent="-250825" algn="just">
              <a:buFont typeface="Arial" pitchFamily="34" charset="0"/>
              <a:buChar char="•"/>
            </a:pPr>
            <a:endParaRPr lang="en-GB" dirty="0" smtClean="0"/>
          </a:p>
          <a:p>
            <a:pPr indent="-250825" algn="just">
              <a:buFont typeface="Arial" pitchFamily="34" charset="0"/>
              <a:buChar char="•"/>
            </a:pPr>
            <a:endParaRPr lang="en-GB" dirty="0" smtClean="0"/>
          </a:p>
          <a:p>
            <a:pPr indent="-250825" algn="just">
              <a:buFont typeface="Arial" pitchFamily="34" charset="0"/>
              <a:buChar char="•"/>
            </a:pPr>
            <a:r>
              <a:rPr lang="en-GB" dirty="0" smtClean="0">
                <a:effectLst>
                  <a:outerShdw blurRad="38100" dist="38100" dir="2700000" algn="tl">
                    <a:srgbClr val="000000">
                      <a:alpha val="43137"/>
                    </a:srgbClr>
                  </a:outerShdw>
                </a:effectLst>
              </a:rPr>
              <a:t>Systematic variability not planned: </a:t>
            </a:r>
            <a:r>
              <a:rPr lang="en-GB" dirty="0" smtClean="0"/>
              <a:t>Produce a systematic variation in the results. A priori the reason is not known. It can be avoided with the </a:t>
            </a:r>
            <a:r>
              <a:rPr lang="en-GB" i="1" dirty="0" smtClean="0"/>
              <a:t>randomization</a:t>
            </a:r>
            <a:r>
              <a:rPr lang="en-GB" dirty="0" smtClean="0"/>
              <a:t> and the </a:t>
            </a:r>
            <a:r>
              <a:rPr lang="en-GB" i="1" dirty="0" smtClean="0"/>
              <a:t>local control</a:t>
            </a:r>
            <a:r>
              <a:rPr lang="en-GB" dirty="0" smtClean="0"/>
              <a:t>.</a:t>
            </a:r>
          </a:p>
        </p:txBody>
      </p:sp>
      <p:sp>
        <p:nvSpPr>
          <p:cNvPr id="63490" name="AutoShape 2" descr="data:image/jpeg;base64,/9j/4AAQSkZJRgABAQAAAQABAAD/2wCEAAkGBxAQEhAQDxQPDw8VFRQUFQ8VEA8QFBAQFRYWFxUVFBQYHCggGB0lGxQUITsjJSkrLi4uFx8zODMsNyotLisBCgoKDg0OGxAQGywkICQwLywtLywsLCwsMCwsLCwsLC8sLCwsLCwrLCwsLCwsLCwsLCwsLCwsLCwsLCwsLCssK//AABEIAMwAzAMBIgACEQEDEQH/xAAbAAEAAQUBAAAAAAAAAAAAAAAAAQIDBAUHBv/EAD0QAAICAAMFBQUGBQIHAAAAAAABAgMEERIFITFBUQYiUmFxEzJCgZEUI0NisfEzocHR8CRTNGOCssLS4f/EABoBAQADAQEBAAAAAAAAAAAAAAADBAUCAQb/xAAlEQACAgMAAQQBBQAAAAAAAAAAAQIDBBESMQUTIUGRIkJRgbH/2gAMAwEAAhEDEQA/AO4gAAAAAAAAAAAAAAAAAAAAAAAAAAEEkABmJj9pU0LVdOEF5vJv0XM03a3tIsLHRXlK+XBcoLxS/sc0xN07ZOdknOb4ybz/AGKORmKt8x+WUsjMVb5j8s6XZ23wSeWqb81CTRsNnbfwt701Wwc/A+7J+ifE5BpDhn/nB+RVj6jPf6kVI+oz3+pHcwc/7H9qpqyOGxL1xlurtfvKXgn1z5M6AmalVsbI9RNSq2NkekSACQkAAAAAAAAAAAAAAAAAAAAAAAABqtv7WWGrzS12yemutcZy9Ohm47FwphKyxqMYrNs8Dj9oSzeKt/izTVNT/Cr5N+ZUy8j2o6XllbJv9uOl5PNYydk7Jytbdjb1Z8c+nlkWtJelm2297bzb6tjSYTe3swW9staSdJd0lUYN7keHhg7QzVcpLNSj3otcVKO9ZfNHaNm3OdcJPi0cjWG9vdDDw35NSsfJRT3Rfq1l8mdewFOiuMfI2fT4NQbf2bHp8GoNv7MsAGgaAAAAAAAAAAAAAAAAAAAAAAIkweb7T7RlJrCUvKclnZNfhVc/RvgR22KuPTOLLFCO2avbO0ViZuTf+jpe7/n3Lh6pHmMZiJWzc5c+C5JckjM2jfF6aq91UN0V1fUw1E+dtsdknJmBda5y2WdJOkvaRpOCAtqBXi5OmMYQWrEWbox8K6vojJThTXLEW+6vdjznLkkuZs+xuw52zeKxC+8ny/24coL+Wfn6FrFx3bL58FzFx3ZLb8G27F9nVRDXPvTl3pSa3yk+LPW5EQjkskVG8kktI3EklpAAHp6AAAAAAAAAAAAAAAAAACCS3daoJyk0opZtvdkkG9AwNu7UWGrcvem+7CHOc3wR4jF2OuMot6r7Xqtn6/CvLkZuLx7um8VP3FnHD1vpzm11f6Gmm3Jtve3vbMHLyPclpeEYuXkdPSLOknSXNJOkplAt6TIweG1tuXdhFZylySIqpcmox3tkbSzunHAYdvSsniLF/wBifV/omS1VuyWkTU1OctInZeFltHERnk1hanlVHgpNbnN/Td+x0zC4eNcVGO7Iwth7Mjh64xikty3dMjZn0NVarjyjfqrVceUSACQkAAAAAAAAAAAAAAAAAAABGYAPK9pMb7ef2WDyqjlK+a6cVX8+L8ja9odqewryh3rpvTXDrJ835LieQvXs4+yT1Tb1WT5zm97zM7OyOVwijmX8rlf2WMZdrlu3RW6K6JFjSXNJOkxjGb29lvSTpLmkyKFCEZXXPTVBZtvm+SPUts9jHp6RYx+JeEqTitWKt7tUOifxPp1N92L2AqIa596yXelJ8ZTfF/5yyNN2W2dPGXPGXprPdXF/h1Z7t3V7n/jOiQgkslwN3Eo9uO35NzFpUI7K0AC4WgAAAAAAAAAAAAAAAAAAAQASWr7Ywi5yajFJtt8ki4eW7R4v29n2WL+6hlK+XXnGv57m/IhvtVUOmRW2KuOzW24t2yli57s+7RB/DX4sur4mC1nvfEyMRZqfRLcl0Rb0nzs5ucm2YFs3NlvSTpLmROk5Ixh6HOSiv2Rg4uP26+OFq34Wl998rLV8Pmlxf/0ydtYuVFcaat+Kv3L8kOcn6I9J2O2HHDVR5yy3t8ZSe9yfm28zSwcfb6Zp4eP+5m62bg1VBRXQywDYNUAAAAAAAg0229vww+UIp23NZqtcl1k/hRxOcYLcjic4wW5G6IzPA37Uxdjzla614K4xSX/U02yiraGLralC6U/yWKM4y+eWa+pRfqVSfzspP1GtPwzoOZJoNi9pq7mqrV7C/wD25PdPzhL4v1N8mXoWRmuovaLsLIzW4vZIAOzsAAAEElM5pJt7kt+fkAa3b20vs9bce9bJqNcPFN/0XH5HlXD2cdGeqbeqyfOc3veZfuxft7JYl+4s4UR/L8U/m/5JGM3zMHMv9yWl4Ri5d/b0ijSTkSCkUSMi8rIUwnfbuhBZ+rIoqc5KK/ZGsxn+uxMcNXvw1LWrpZauC9Fx/cnx6nZLSLGPU5yMzsfs2eJtljb09U/di/gq4xjly5N/LodCjHJZIx9n4RVQUUZR9FCCguUb0IqK0gADo6AAAAAANdt3aP2emVmWcuEY+Kb3RX1PEVVtZym3OyTznN8ZS/t5G/7cS/4Xw+1efroll/M0+Ri+ozbnz9IxvUJtz5+kU6RkVAzigWMRhYzWUl5p8HF8mnyZsdj9o7MO1Vi251cI4nnHorf/AG+pilNkFJNPJp8U9+aOqbZ0PqH4O6rp0vcfwdArsUkpRaae9Nb00VnO9l7UswDy71mEz3w4ypz4uHWPl9D3uDxULYRsrkpwks1Jc0fQ4+TC+O4m7RkRujtF8AFgsA832nxbm44SDyclqtkvgp6esuHpmbnaeNjRXO2XCK4c2+SXm3kjxuqSUp2fx7Xqn+VfDFeSWSKGdfxHleWU8u7mPIvmnko7ox3JdEi1mU5jMwzEb29lWZGZTmX6ZRhGV1m6uCz9WexW2exjt6MXbmNlh6o1Vb8Vf3YrwxfFv0R6LsbsSOHqj4ss23xlJ73J+bZ57spgJ4y+WNuXvfw0/gq5L55J/Q6LCOSyRv4lPtx2/LNzGq4jsqABbLQAAAAAAAABrO0GzPtVMq89M90oS8M1vizweHxklN0YheyxEeMXwkvFF80dOyNP2h7PU4yOU1ptj7l0d04PyfNeRUycVXLf2VcnGVq39nlsxmYEpXYWaoxiSk/cuXuWr15PyMzMwrK5QepGHOEoPUirMZlGYzODkqZb2fjp4GeuvOeGbzspW/R1nWv6cycyMz2EpVy7h5/09hOVcuonQMFjIXQjZXJShJZprmXzm2z9ozwE/aRzlhZv7ytfht/iRX6o9rtXa0YYf21bU3JJV5b9c5bo5H0FGVC2vv8Ajyb1OTGyvr8mn25i1ddo/BoylPpO74Y+eSefq0ai21ybb5k3fdxVWecvenLxWS3tv5sx8zEutdk3JmRkWuci5mRmUaiHIiK5epg5yUVxZh7Vf2q+GBqz9jXk7ZL4pco/N/18jIx+M+y0OaWd9ndrjz37kzd9h9hexhrn3rJZylLxSfF/09EjQwqOpdPwjRw6OntnotlYJUwjFJLcZoBtGuAAAAAAAAAAAACGSADB2tsunFVuq6KlF/WL5OL5M57jsLdgJqq9udEnlXf/AOM+jOoGNj8FXfCVVsVOElk00V78eNsdMgvojbHTOfahqMfaez7NnzUJt2YaT+7t4uL8E/P9SrWYNtUq5cyMKyqVcuZF3URqLeojURkZd1LenvT4rqjH2fVOmazm7KIapVVN7q5S4v8AzhmVaiNR4txe0/PkRbi9ouzszbb5lOotORGo9Bd1GRgq1JuUt1cVqk/LoYSebSW9ja85S9ngaX3577ZL4Yc/7L1XmSVVuctIkqg5y0i/sPDy2hiniJL7mDcak+GSzUpfqvqdLprUUkuCNZ2c2XHD1RiklkksuiNufRVVquKij6CutQjoAAkJAAAAAAAAAAAAAAAAQSADHx2CrvhKq2KnCSycWszmm1dmWYCahPOeHk/u7eOn8k/P9TqZi7QwNd9cqrYqUJLJp/qvMgvojbHTIL6I2x0zmeojWRtTZ9mCt9jZnKt76rfEvC/NFlzPn7K3XLmRgWQlCXLLrkQ5llzIczg4L2shyLDmVUpykor6+QPdGZXfGmE758IrurrI23YTY8pOWJu32WPU8/hXwx+S/nmaLD0PG4mFMf4FLWpcpT4pP03P6HU8DhlXBRRs4NHK7ZsYVOl2zISJANE0AAAAAAAAAAAAAAAAAAAAAAAADA2zsuvFVSqsW58Jc4y5SRyvG4WzD2Sou99b1LlZDlJHYzR9qdhRxlWSyjdHN1z6S6PyZVysdWx+PJVysdWx+PJzLWQ5lq1ShKULE42ReUovky3rMFxcXpmE009MvuZXbe4QyhvtsajFev7N+iMaM+pvexmzHibftEs9CzUOmnnL5tfReZPjU+7PX0T41Puz19HrOxWxFh6ot75PNuWW+UnvbZ6korgopJcEVn0CWlo30tLSAAPT0AAAAAAAAAAAAAAAAAAAAAAAAAAA872m7LVYzvr7u9LJWJcV0kuaOeY3s3jam06nNcpQlFp/J5NHZERJJle3Grs+WivbjV2fLRyHZvZLE3yStXsqucU9Upro5LdFemfyOobI2bGiCjFJZLpkZ0YpcCokrqjWtRRJXVGtaigACQkAAAAAAAAAAAAAAAAAA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63492" name="Picture 4" descr="signo aceptar Tick"/>
          <p:cNvPicPr>
            <a:picLocks noChangeAspect="1" noChangeArrowheads="1"/>
          </p:cNvPicPr>
          <p:nvPr/>
        </p:nvPicPr>
        <p:blipFill>
          <a:blip r:embed="rId2" cstate="print"/>
          <a:srcRect/>
          <a:stretch>
            <a:fillRect/>
          </a:stretch>
        </p:blipFill>
        <p:spPr bwMode="auto">
          <a:xfrm>
            <a:off x="506506" y="1916832"/>
            <a:ext cx="858397" cy="858396"/>
          </a:xfrm>
          <a:prstGeom prst="rect">
            <a:avLst/>
          </a:prstGeom>
          <a:noFill/>
        </p:spPr>
      </p:pic>
      <p:pic>
        <p:nvPicPr>
          <p:cNvPr id="63494" name="Picture 6" descr="http://pixabay.com/static/uploads/photo/2011/08/14/17/47/of-way-eighth-shield-8602_640.png"/>
          <p:cNvPicPr>
            <a:picLocks noChangeAspect="1" noChangeArrowheads="1"/>
          </p:cNvPicPr>
          <p:nvPr/>
        </p:nvPicPr>
        <p:blipFill>
          <a:blip r:embed="rId3" cstate="print"/>
          <a:srcRect/>
          <a:stretch>
            <a:fillRect/>
          </a:stretch>
        </p:blipFill>
        <p:spPr bwMode="auto">
          <a:xfrm>
            <a:off x="350488" y="3140969"/>
            <a:ext cx="1038553" cy="863297"/>
          </a:xfrm>
          <a:prstGeom prst="rect">
            <a:avLst/>
          </a:prstGeom>
          <a:noFill/>
        </p:spPr>
      </p:pic>
      <p:pic>
        <p:nvPicPr>
          <p:cNvPr id="8" name="Picture 6" descr="http://pixabay.com/static/uploads/photo/2011/08/14/17/47/of-way-eighth-shield-8602_640.png"/>
          <p:cNvPicPr>
            <a:picLocks noChangeAspect="1" noChangeArrowheads="1"/>
          </p:cNvPicPr>
          <p:nvPr/>
        </p:nvPicPr>
        <p:blipFill>
          <a:blip r:embed="rId3" cstate="print"/>
          <a:srcRect/>
          <a:stretch>
            <a:fillRect/>
          </a:stretch>
        </p:blipFill>
        <p:spPr bwMode="auto">
          <a:xfrm>
            <a:off x="350488" y="4437113"/>
            <a:ext cx="1038553" cy="863297"/>
          </a:xfrm>
          <a:prstGeom prst="rect">
            <a:avLst/>
          </a:prstGeom>
          <a:noFill/>
        </p:spPr>
      </p:pic>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graphicFrame>
        <p:nvGraphicFramePr>
          <p:cNvPr id="4" name="Diagrama 3"/>
          <p:cNvGraphicFramePr/>
          <p:nvPr>
            <p:extLst>
              <p:ext uri="{D42A27DB-BD31-4B8C-83A1-F6EECF244321}">
                <p14:modId xmlns:p14="http://schemas.microsoft.com/office/powerpoint/2010/main" val="3710575845"/>
              </p:ext>
            </p:extLst>
          </p:nvPr>
        </p:nvGraphicFramePr>
        <p:xfrm>
          <a:off x="829559" y="650449"/>
          <a:ext cx="7899662" cy="5307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pPr lvl="0">
              <a:defRPr/>
            </a:pPr>
            <a:r>
              <a:rPr lang="en-US" dirty="0" smtClean="0"/>
              <a:t>Introduction to NGS</a:t>
            </a:r>
            <a:endParaRPr lang="en-US" dirty="0"/>
          </a:p>
        </p:txBody>
      </p:sp>
      <p:sp>
        <p:nvSpPr>
          <p:cNvPr id="5" name="4 CuadroTexto"/>
          <p:cNvSpPr txBox="1"/>
          <p:nvPr/>
        </p:nvSpPr>
        <p:spPr>
          <a:xfrm>
            <a:off x="467544" y="1187532"/>
            <a:ext cx="7920880" cy="2246769"/>
          </a:xfrm>
          <a:prstGeom prst="rect">
            <a:avLst/>
          </a:prstGeom>
          <a:noFill/>
        </p:spPr>
        <p:txBody>
          <a:bodyPr wrap="square" rtlCol="0">
            <a:spAutoFit/>
          </a:bodyPr>
          <a:lstStyle/>
          <a:p>
            <a:r>
              <a:rPr lang="en-US" sz="2400" dirty="0" smtClean="0">
                <a:solidFill>
                  <a:schemeClr val="bg1">
                    <a:lumMod val="50000"/>
                  </a:schemeClr>
                </a:solidFill>
                <a:effectLst>
                  <a:outerShdw blurRad="38100" dist="38100" dir="2700000" algn="tl">
                    <a:srgbClr val="000000">
                      <a:alpha val="43137"/>
                    </a:srgbClr>
                  </a:outerShdw>
                </a:effectLst>
              </a:rPr>
              <a:t>Genome sequencing</a:t>
            </a:r>
          </a:p>
          <a:p>
            <a:endParaRPr lang="en-US" sz="2400" dirty="0" smtClean="0">
              <a:solidFill>
                <a:schemeClr val="bg1">
                  <a:lumMod val="50000"/>
                </a:schemeClr>
              </a:solidFill>
              <a:effectLst>
                <a:outerShdw blurRad="38100" dist="38100" dir="2700000" algn="tl">
                  <a:srgbClr val="000000">
                    <a:alpha val="43137"/>
                  </a:srgbClr>
                </a:outerShdw>
              </a:effectLst>
            </a:endParaRPr>
          </a:p>
          <a:p>
            <a:r>
              <a:rPr lang="en-US" sz="2400" dirty="0" smtClean="0">
                <a:solidFill>
                  <a:schemeClr val="bg1">
                    <a:lumMod val="50000"/>
                  </a:schemeClr>
                </a:solidFill>
              </a:rPr>
              <a:t>Genome sequencing is figuring out the order of DNA nucleotides, or bases, in a genome—the order of As, Cs, Gs, and Ts that make up an organism's DNA</a:t>
            </a:r>
            <a:r>
              <a:rPr lang="en-US" sz="2400" dirty="0" smtClean="0"/>
              <a:t>.</a:t>
            </a:r>
            <a:endParaRPr lang="en-US" sz="2400" dirty="0" smtClean="0">
              <a:solidFill>
                <a:schemeClr val="bg1">
                  <a:lumMod val="50000"/>
                </a:schemeClr>
              </a:solidFill>
              <a:effectLst>
                <a:outerShdw blurRad="38100" dist="38100" dir="2700000" algn="tl">
                  <a:srgbClr val="000000">
                    <a:alpha val="43137"/>
                  </a:srgbClr>
                </a:outerShdw>
              </a:effectLst>
            </a:endParaRPr>
          </a:p>
          <a:p>
            <a:endParaRPr lang="en-US" sz="2000" dirty="0" smtClean="0">
              <a:solidFill>
                <a:schemeClr val="bg1">
                  <a:lumMod val="50000"/>
                </a:schemeClr>
              </a:solidFill>
            </a:endParaRPr>
          </a:p>
        </p:txBody>
      </p:sp>
      <p:pic>
        <p:nvPicPr>
          <p:cNvPr id="6" name="Picture 4" descr="https://www.novartis.com/sites/www.novartis.com/files/styles/story_header_respbreakpoints_theme_novartis_full_1x/public/field/header-image/DNA_478186675_medium.jpg?itok=Z64gi5WE"/>
          <p:cNvPicPr>
            <a:picLocks noChangeAspect="1" noChangeArrowheads="1"/>
          </p:cNvPicPr>
          <p:nvPr/>
        </p:nvPicPr>
        <p:blipFill>
          <a:blip r:embed="rId2" cstate="print"/>
          <a:srcRect/>
          <a:stretch>
            <a:fillRect/>
          </a:stretch>
        </p:blipFill>
        <p:spPr bwMode="auto">
          <a:xfrm>
            <a:off x="584095" y="3230190"/>
            <a:ext cx="8225587" cy="3116727"/>
          </a:xfrm>
          <a:prstGeom prst="rect">
            <a:avLst/>
          </a:prstGeom>
          <a:noFill/>
        </p:spPr>
      </p:pic>
      <p:sp>
        <p:nvSpPr>
          <p:cNvPr id="2" name="Rectángulo 1"/>
          <p:cNvSpPr/>
          <p:nvPr/>
        </p:nvSpPr>
        <p:spPr bwMode="auto">
          <a:xfrm>
            <a:off x="2610853" y="3537284"/>
            <a:ext cx="3272589" cy="2102756"/>
          </a:xfrm>
          <a:prstGeom prst="rect">
            <a:avLst/>
          </a:prstGeom>
          <a:solidFill>
            <a:srgbClr val="993489"/>
          </a:solidFill>
          <a:ln w="57150"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a:lnSpc>
                <a:spcPct val="150000"/>
              </a:lnSpc>
            </a:pPr>
            <a:r>
              <a:rPr lang="es-ES" sz="2000" dirty="0" smtClean="0">
                <a:solidFill>
                  <a:schemeClr val="bg1"/>
                </a:solidFill>
              </a:rPr>
              <a:t>3,054,815,472</a:t>
            </a:r>
            <a:r>
              <a:rPr lang="es-ES" sz="2000" dirty="0" smtClean="0">
                <a:solidFill>
                  <a:schemeClr val="bg1"/>
                </a:solidFill>
              </a:rPr>
              <a:t>-bp (nuclear)</a:t>
            </a:r>
          </a:p>
          <a:p>
            <a:pPr algn="ctr">
              <a:lnSpc>
                <a:spcPct val="150000"/>
              </a:lnSpc>
            </a:pPr>
            <a:r>
              <a:rPr lang="es-ES" sz="2000" dirty="0">
                <a:solidFill>
                  <a:schemeClr val="bg1"/>
                </a:solidFill>
              </a:rPr>
              <a:t>16,569-bp </a:t>
            </a:r>
            <a:r>
              <a:rPr lang="es-ES" sz="2000" dirty="0" smtClean="0">
                <a:solidFill>
                  <a:schemeClr val="bg1"/>
                </a:solidFill>
              </a:rPr>
              <a:t>(mitocondrial)</a:t>
            </a:r>
          </a:p>
          <a:p>
            <a:pPr algn="ctr">
              <a:lnSpc>
                <a:spcPct val="150000"/>
              </a:lnSpc>
            </a:pPr>
            <a:r>
              <a:rPr kumimoji="0" lang="ca-ES" sz="2000" b="1" i="0" u="none" strike="noStrike" cap="none" normalizeH="0" baseline="0" dirty="0" smtClean="0">
                <a:ln>
                  <a:noFill/>
                </a:ln>
                <a:solidFill>
                  <a:schemeClr val="bg1"/>
                </a:solidFill>
                <a:effectLst/>
                <a:latin typeface="Calibri" pitchFamily="34" charset="0"/>
              </a:rPr>
              <a:t>TOTAL: 3,054,832,041-</a:t>
            </a:r>
            <a:r>
              <a:rPr lang="ca-ES" sz="2000" b="1" dirty="0" smtClean="0">
                <a:solidFill>
                  <a:schemeClr val="bg1"/>
                </a:solidFill>
                <a:latin typeface="Calibri" pitchFamily="34" charset="0"/>
              </a:rPr>
              <a:t>bp </a:t>
            </a:r>
          </a:p>
          <a:p>
            <a:pPr>
              <a:lnSpc>
                <a:spcPct val="150000"/>
              </a:lnSpc>
            </a:pPr>
            <a:r>
              <a:rPr lang="en-US" sz="900" dirty="0">
                <a:solidFill>
                  <a:schemeClr val="bg1"/>
                </a:solidFill>
              </a:rPr>
              <a:t>Sergey </a:t>
            </a:r>
            <a:r>
              <a:rPr lang="en-US" sz="900" dirty="0" err="1">
                <a:solidFill>
                  <a:schemeClr val="bg1"/>
                </a:solidFill>
              </a:rPr>
              <a:t>Nurk</a:t>
            </a:r>
            <a:r>
              <a:rPr lang="en-US" sz="900" dirty="0">
                <a:solidFill>
                  <a:schemeClr val="bg1"/>
                </a:solidFill>
              </a:rPr>
              <a:t> </a:t>
            </a:r>
            <a:r>
              <a:rPr lang="en-US" sz="900" i="1" dirty="0">
                <a:solidFill>
                  <a:schemeClr val="bg1"/>
                </a:solidFill>
              </a:rPr>
              <a:t>et al</a:t>
            </a:r>
            <a:r>
              <a:rPr lang="en-US" sz="900" i="1" dirty="0" smtClean="0">
                <a:solidFill>
                  <a:schemeClr val="bg1"/>
                </a:solidFill>
              </a:rPr>
              <a:t>.</a:t>
            </a:r>
            <a:r>
              <a:rPr lang="en-US" sz="900" dirty="0" smtClean="0">
                <a:solidFill>
                  <a:schemeClr val="bg1"/>
                </a:solidFill>
              </a:rPr>
              <a:t>, The </a:t>
            </a:r>
            <a:r>
              <a:rPr lang="en-US" sz="900" dirty="0">
                <a:solidFill>
                  <a:schemeClr val="bg1"/>
                </a:solidFill>
              </a:rPr>
              <a:t>complete sequence of a </a:t>
            </a:r>
            <a:r>
              <a:rPr lang="en-US" sz="900" dirty="0" smtClean="0">
                <a:solidFill>
                  <a:schemeClr val="bg1"/>
                </a:solidFill>
              </a:rPr>
              <a:t>human genome.</a:t>
            </a:r>
            <a:r>
              <a:rPr lang="en-US" sz="900" i="1" dirty="0" smtClean="0">
                <a:solidFill>
                  <a:schemeClr val="bg1"/>
                </a:solidFill>
              </a:rPr>
              <a:t>Science</a:t>
            </a:r>
            <a:r>
              <a:rPr lang="en-US" sz="900" b="1" dirty="0" smtClean="0">
                <a:solidFill>
                  <a:schemeClr val="bg1"/>
                </a:solidFill>
              </a:rPr>
              <a:t>376</a:t>
            </a:r>
            <a:r>
              <a:rPr lang="en-US" sz="900" dirty="0" smtClean="0">
                <a:solidFill>
                  <a:schemeClr val="bg1"/>
                </a:solidFill>
              </a:rPr>
              <a:t>,44-53(2022</a:t>
            </a:r>
            <a:r>
              <a:rPr lang="en-US" sz="900" dirty="0">
                <a:solidFill>
                  <a:schemeClr val="bg1"/>
                </a:solidFill>
              </a:rPr>
              <a:t>).</a:t>
            </a:r>
            <a:r>
              <a:rPr lang="en-US" sz="900" dirty="0" smtClean="0">
                <a:solidFill>
                  <a:schemeClr val="bg1"/>
                </a:solidFill>
              </a:rPr>
              <a:t>DOI:</a:t>
            </a:r>
            <a:r>
              <a:rPr lang="en-US" sz="900" dirty="0" smtClean="0">
                <a:solidFill>
                  <a:schemeClr val="bg1"/>
                </a:solidFill>
                <a:hlinkClick r:id="rId3"/>
              </a:rPr>
              <a:t>10.1126/science.abj6987</a:t>
            </a:r>
            <a:endParaRPr lang="en-US" sz="900" dirty="0">
              <a:solidFill>
                <a:schemeClr val="bg1"/>
              </a:solidFill>
            </a:endParaRPr>
          </a:p>
        </p:txBody>
      </p:sp>
    </p:spTree>
    <p:extLst>
      <p:ext uri="{BB962C8B-B14F-4D97-AF65-F5344CB8AC3E}">
        <p14:creationId xmlns:p14="http://schemas.microsoft.com/office/powerpoint/2010/main" val="23976289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Flecha abajo"/>
          <p:cNvSpPr/>
          <p:nvPr/>
        </p:nvSpPr>
        <p:spPr bwMode="auto">
          <a:xfrm>
            <a:off x="2824321" y="4814047"/>
            <a:ext cx="510618" cy="711841"/>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6" name="5 CuadroTexto"/>
          <p:cNvSpPr txBox="1"/>
          <p:nvPr/>
        </p:nvSpPr>
        <p:spPr>
          <a:xfrm>
            <a:off x="1432587" y="5496797"/>
            <a:ext cx="3308807" cy="707886"/>
          </a:xfrm>
          <a:prstGeom prst="rect">
            <a:avLst/>
          </a:prstGeom>
          <a:noFill/>
        </p:spPr>
        <p:txBody>
          <a:bodyPr wrap="square" rtlCol="0">
            <a:spAutoFit/>
          </a:bodyPr>
          <a:lstStyle/>
          <a:p>
            <a:pPr algn="just"/>
            <a:r>
              <a:rPr lang="en-GB" sz="2000" dirty="0" smtClean="0">
                <a:solidFill>
                  <a:schemeClr val="bg2">
                    <a:lumMod val="50000"/>
                  </a:schemeClr>
                </a:solidFill>
                <a:latin typeface="+mn-lt"/>
              </a:rPr>
              <a:t>Treatment are confounded between sex and batch</a:t>
            </a:r>
          </a:p>
        </p:txBody>
      </p:sp>
      <p:graphicFrame>
        <p:nvGraphicFramePr>
          <p:cNvPr id="8" name="7 Tabla"/>
          <p:cNvGraphicFramePr>
            <a:graphicFrameLocks noGrp="1"/>
          </p:cNvGraphicFramePr>
          <p:nvPr/>
        </p:nvGraphicFramePr>
        <p:xfrm>
          <a:off x="1113149" y="1986759"/>
          <a:ext cx="8272020" cy="2632374"/>
        </p:xfrm>
        <a:graphic>
          <a:graphicData uri="http://schemas.openxmlformats.org/drawingml/2006/table">
            <a:tbl>
              <a:tblPr/>
              <a:tblGrid>
                <a:gridCol w="790400">
                  <a:extLst>
                    <a:ext uri="{9D8B030D-6E8A-4147-A177-3AD203B41FA5}">
                      <a16:colId xmlns:a16="http://schemas.microsoft.com/office/drawing/2014/main" val="20000"/>
                    </a:ext>
                  </a:extLst>
                </a:gridCol>
                <a:gridCol w="1091505">
                  <a:extLst>
                    <a:ext uri="{9D8B030D-6E8A-4147-A177-3AD203B41FA5}">
                      <a16:colId xmlns:a16="http://schemas.microsoft.com/office/drawing/2014/main" val="20001"/>
                    </a:ext>
                  </a:extLst>
                </a:gridCol>
                <a:gridCol w="1003683">
                  <a:extLst>
                    <a:ext uri="{9D8B030D-6E8A-4147-A177-3AD203B41FA5}">
                      <a16:colId xmlns:a16="http://schemas.microsoft.com/office/drawing/2014/main" val="20002"/>
                    </a:ext>
                  </a:extLst>
                </a:gridCol>
                <a:gridCol w="1003683">
                  <a:extLst>
                    <a:ext uri="{9D8B030D-6E8A-4147-A177-3AD203B41FA5}">
                      <a16:colId xmlns:a16="http://schemas.microsoft.com/office/drawing/2014/main" val="20003"/>
                    </a:ext>
                  </a:extLst>
                </a:gridCol>
                <a:gridCol w="368017">
                  <a:extLst>
                    <a:ext uri="{9D8B030D-6E8A-4147-A177-3AD203B41FA5}">
                      <a16:colId xmlns:a16="http://schemas.microsoft.com/office/drawing/2014/main" val="20004"/>
                    </a:ext>
                  </a:extLst>
                </a:gridCol>
                <a:gridCol w="1003683">
                  <a:extLst>
                    <a:ext uri="{9D8B030D-6E8A-4147-A177-3AD203B41FA5}">
                      <a16:colId xmlns:a16="http://schemas.microsoft.com/office/drawing/2014/main" val="20005"/>
                    </a:ext>
                  </a:extLst>
                </a:gridCol>
                <a:gridCol w="1003683">
                  <a:extLst>
                    <a:ext uri="{9D8B030D-6E8A-4147-A177-3AD203B41FA5}">
                      <a16:colId xmlns:a16="http://schemas.microsoft.com/office/drawing/2014/main" val="20006"/>
                    </a:ext>
                  </a:extLst>
                </a:gridCol>
                <a:gridCol w="1003683">
                  <a:extLst>
                    <a:ext uri="{9D8B030D-6E8A-4147-A177-3AD203B41FA5}">
                      <a16:colId xmlns:a16="http://schemas.microsoft.com/office/drawing/2014/main" val="20007"/>
                    </a:ext>
                  </a:extLst>
                </a:gridCol>
                <a:gridCol w="1003683">
                  <a:extLst>
                    <a:ext uri="{9D8B030D-6E8A-4147-A177-3AD203B41FA5}">
                      <a16:colId xmlns:a16="http://schemas.microsoft.com/office/drawing/2014/main" val="20008"/>
                    </a:ext>
                  </a:extLst>
                </a:gridCol>
              </a:tblGrid>
              <a:tr h="292486">
                <a:tc>
                  <a:txBody>
                    <a:bodyPr/>
                    <a:lstStyle/>
                    <a:p>
                      <a:pPr algn="ctr" fontAlgn="b"/>
                      <a:r>
                        <a:rPr lang="en-GB" sz="1600" b="1" i="0" u="none" strike="noStrike" dirty="0">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1" i="0" u="none" strike="noStrike" dirty="0">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extLst>
                  <a:ext uri="{0D108BD9-81ED-4DB2-BD59-A6C34878D82A}">
                    <a16:rowId xmlns:a16="http://schemas.microsoft.com/office/drawing/2014/main" val="10000"/>
                  </a:ext>
                </a:extLst>
              </a:tr>
              <a:tr h="292486">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1"/>
                  </a:ext>
                </a:extLst>
              </a:tr>
              <a:tr h="292486">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2"/>
                  </a:ext>
                </a:extLst>
              </a:tr>
              <a:tr h="292486">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3"/>
                  </a:ext>
                </a:extLst>
              </a:tr>
              <a:tr h="292486">
                <a:tc>
                  <a:txBody>
                    <a:bodyPr/>
                    <a:lstStyle/>
                    <a:p>
                      <a:pPr algn="ctr" fontAlgn="b"/>
                      <a:r>
                        <a:rPr lang="en-GB" sz="1600" b="0" i="0" u="none" strike="noStrike" dirty="0">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4"/>
                  </a:ext>
                </a:extLst>
              </a:tr>
              <a:tr h="292486">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5"/>
                  </a:ext>
                </a:extLst>
              </a:tr>
              <a:tr h="292486">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6"/>
                  </a:ext>
                </a:extLst>
              </a:tr>
              <a:tr h="292486">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7"/>
                  </a:ext>
                </a:extLst>
              </a:tr>
              <a:tr h="292486">
                <a:tc>
                  <a:txBody>
                    <a:bodyPr/>
                    <a:lstStyle/>
                    <a:p>
                      <a:pPr algn="ctr" fontAlgn="b"/>
                      <a:r>
                        <a:rPr lang="en-GB" sz="1600" b="0" i="0" u="none" strike="noStrike">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8"/>
                  </a:ext>
                </a:extLst>
              </a:tr>
            </a:tbl>
          </a:graphicData>
        </a:graphic>
      </p:graphicFrame>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2" name="Rectángulo 1"/>
          <p:cNvSpPr/>
          <p:nvPr/>
        </p:nvSpPr>
        <p:spPr bwMode="auto">
          <a:xfrm>
            <a:off x="5221705" y="1816768"/>
            <a:ext cx="4163464" cy="2997279"/>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3200" b="0" i="0" u="none"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30298508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Flecha abajo"/>
          <p:cNvSpPr/>
          <p:nvPr/>
        </p:nvSpPr>
        <p:spPr bwMode="auto">
          <a:xfrm>
            <a:off x="2824321" y="4814047"/>
            <a:ext cx="510618" cy="711841"/>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5" name="4 Flecha abajo"/>
          <p:cNvSpPr/>
          <p:nvPr/>
        </p:nvSpPr>
        <p:spPr bwMode="auto">
          <a:xfrm>
            <a:off x="6752080" y="4842513"/>
            <a:ext cx="510618" cy="711841"/>
          </a:xfrm>
          <a:prstGeom prst="downArrow">
            <a:avLst/>
          </a:prstGeom>
          <a:solidFill>
            <a:srgbClr val="FF505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6" name="5 CuadroTexto"/>
          <p:cNvSpPr txBox="1"/>
          <p:nvPr/>
        </p:nvSpPr>
        <p:spPr>
          <a:xfrm>
            <a:off x="1432587" y="5496797"/>
            <a:ext cx="3308807" cy="707886"/>
          </a:xfrm>
          <a:prstGeom prst="rect">
            <a:avLst/>
          </a:prstGeom>
          <a:noFill/>
        </p:spPr>
        <p:txBody>
          <a:bodyPr wrap="square" rtlCol="0">
            <a:spAutoFit/>
          </a:bodyPr>
          <a:lstStyle/>
          <a:p>
            <a:pPr algn="just"/>
            <a:r>
              <a:rPr lang="en-GB" sz="2000" dirty="0" smtClean="0">
                <a:solidFill>
                  <a:schemeClr val="bg2">
                    <a:lumMod val="50000"/>
                  </a:schemeClr>
                </a:solidFill>
                <a:latin typeface="+mn-lt"/>
              </a:rPr>
              <a:t>Treatment are confounded between sex and batch</a:t>
            </a:r>
          </a:p>
        </p:txBody>
      </p:sp>
      <p:sp>
        <p:nvSpPr>
          <p:cNvPr id="7" name="6 CuadroTexto"/>
          <p:cNvSpPr txBox="1"/>
          <p:nvPr/>
        </p:nvSpPr>
        <p:spPr>
          <a:xfrm>
            <a:off x="5495958" y="5646286"/>
            <a:ext cx="3308807" cy="400110"/>
          </a:xfrm>
          <a:prstGeom prst="rect">
            <a:avLst/>
          </a:prstGeom>
          <a:noFill/>
        </p:spPr>
        <p:txBody>
          <a:bodyPr wrap="square" rtlCol="0">
            <a:spAutoFit/>
          </a:bodyPr>
          <a:lstStyle/>
          <a:p>
            <a:pPr algn="just"/>
            <a:r>
              <a:rPr lang="en-GB" sz="2000" dirty="0" smtClean="0">
                <a:solidFill>
                  <a:schemeClr val="bg2">
                    <a:lumMod val="50000"/>
                  </a:schemeClr>
                </a:solidFill>
                <a:latin typeface="+mn-lt"/>
              </a:rPr>
              <a:t>Treatment is well balanced</a:t>
            </a:r>
          </a:p>
        </p:txBody>
      </p:sp>
      <p:graphicFrame>
        <p:nvGraphicFramePr>
          <p:cNvPr id="8" name="7 Tabla"/>
          <p:cNvGraphicFramePr>
            <a:graphicFrameLocks noGrp="1"/>
          </p:cNvGraphicFramePr>
          <p:nvPr/>
        </p:nvGraphicFramePr>
        <p:xfrm>
          <a:off x="1113149" y="1986759"/>
          <a:ext cx="8272020" cy="2632374"/>
        </p:xfrm>
        <a:graphic>
          <a:graphicData uri="http://schemas.openxmlformats.org/drawingml/2006/table">
            <a:tbl>
              <a:tblPr/>
              <a:tblGrid>
                <a:gridCol w="790400">
                  <a:extLst>
                    <a:ext uri="{9D8B030D-6E8A-4147-A177-3AD203B41FA5}">
                      <a16:colId xmlns:a16="http://schemas.microsoft.com/office/drawing/2014/main" val="20000"/>
                    </a:ext>
                  </a:extLst>
                </a:gridCol>
                <a:gridCol w="1091505">
                  <a:extLst>
                    <a:ext uri="{9D8B030D-6E8A-4147-A177-3AD203B41FA5}">
                      <a16:colId xmlns:a16="http://schemas.microsoft.com/office/drawing/2014/main" val="20001"/>
                    </a:ext>
                  </a:extLst>
                </a:gridCol>
                <a:gridCol w="1003683">
                  <a:extLst>
                    <a:ext uri="{9D8B030D-6E8A-4147-A177-3AD203B41FA5}">
                      <a16:colId xmlns:a16="http://schemas.microsoft.com/office/drawing/2014/main" val="20002"/>
                    </a:ext>
                  </a:extLst>
                </a:gridCol>
                <a:gridCol w="1003683">
                  <a:extLst>
                    <a:ext uri="{9D8B030D-6E8A-4147-A177-3AD203B41FA5}">
                      <a16:colId xmlns:a16="http://schemas.microsoft.com/office/drawing/2014/main" val="20003"/>
                    </a:ext>
                  </a:extLst>
                </a:gridCol>
                <a:gridCol w="368017">
                  <a:extLst>
                    <a:ext uri="{9D8B030D-6E8A-4147-A177-3AD203B41FA5}">
                      <a16:colId xmlns:a16="http://schemas.microsoft.com/office/drawing/2014/main" val="20004"/>
                    </a:ext>
                  </a:extLst>
                </a:gridCol>
                <a:gridCol w="1003683">
                  <a:extLst>
                    <a:ext uri="{9D8B030D-6E8A-4147-A177-3AD203B41FA5}">
                      <a16:colId xmlns:a16="http://schemas.microsoft.com/office/drawing/2014/main" val="20005"/>
                    </a:ext>
                  </a:extLst>
                </a:gridCol>
                <a:gridCol w="1003683">
                  <a:extLst>
                    <a:ext uri="{9D8B030D-6E8A-4147-A177-3AD203B41FA5}">
                      <a16:colId xmlns:a16="http://schemas.microsoft.com/office/drawing/2014/main" val="20006"/>
                    </a:ext>
                  </a:extLst>
                </a:gridCol>
                <a:gridCol w="1003683">
                  <a:extLst>
                    <a:ext uri="{9D8B030D-6E8A-4147-A177-3AD203B41FA5}">
                      <a16:colId xmlns:a16="http://schemas.microsoft.com/office/drawing/2014/main" val="20007"/>
                    </a:ext>
                  </a:extLst>
                </a:gridCol>
                <a:gridCol w="1003683">
                  <a:extLst>
                    <a:ext uri="{9D8B030D-6E8A-4147-A177-3AD203B41FA5}">
                      <a16:colId xmlns:a16="http://schemas.microsoft.com/office/drawing/2014/main" val="20008"/>
                    </a:ext>
                  </a:extLst>
                </a:gridCol>
              </a:tblGrid>
              <a:tr h="292486">
                <a:tc>
                  <a:txBody>
                    <a:bodyPr/>
                    <a:lstStyle/>
                    <a:p>
                      <a:pPr algn="ctr" fontAlgn="b"/>
                      <a:r>
                        <a:rPr lang="en-GB" sz="1600" b="1" i="0" u="none" strike="noStrike" dirty="0">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1" i="0" u="none" strike="noStrike">
                          <a:solidFill>
                            <a:srgbClr val="FFFFFF"/>
                          </a:solidFill>
                          <a:latin typeface="Calibri"/>
                        </a:rPr>
                        <a:t>Sample</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Treatment</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Sex</a:t>
                      </a:r>
                    </a:p>
                  </a:txBody>
                  <a:tcPr marL="10319" marR="10319" marT="9525" marB="0" anchor="b">
                    <a:lnL>
                      <a:noFill/>
                    </a:lnL>
                    <a:lnR>
                      <a:noFill/>
                    </a:lnR>
                    <a:lnT>
                      <a:noFill/>
                    </a:lnT>
                    <a:lnB>
                      <a:noFill/>
                    </a:lnB>
                    <a:solidFill>
                      <a:srgbClr val="C0504D"/>
                    </a:solidFill>
                  </a:tcPr>
                </a:tc>
                <a:tc>
                  <a:txBody>
                    <a:bodyPr/>
                    <a:lstStyle/>
                    <a:p>
                      <a:pPr algn="ctr" fontAlgn="b"/>
                      <a:r>
                        <a:rPr lang="en-GB" sz="1600" b="1" i="0" u="none" strike="noStrike">
                          <a:solidFill>
                            <a:srgbClr val="FFFFFF"/>
                          </a:solidFill>
                          <a:latin typeface="Calibri"/>
                        </a:rPr>
                        <a:t>Batch</a:t>
                      </a:r>
                    </a:p>
                  </a:txBody>
                  <a:tcPr marL="10319" marR="10319" marT="9525" marB="0" anchor="b">
                    <a:lnL>
                      <a:noFill/>
                    </a:lnL>
                    <a:lnR>
                      <a:noFill/>
                    </a:lnR>
                    <a:lnT>
                      <a:noFill/>
                    </a:lnT>
                    <a:lnB>
                      <a:noFill/>
                    </a:lnB>
                    <a:solidFill>
                      <a:srgbClr val="C0504D"/>
                    </a:solidFill>
                  </a:tcPr>
                </a:tc>
                <a:extLst>
                  <a:ext uri="{0D108BD9-81ED-4DB2-BD59-A6C34878D82A}">
                    <a16:rowId xmlns:a16="http://schemas.microsoft.com/office/drawing/2014/main" val="10000"/>
                  </a:ext>
                </a:extLst>
              </a:tr>
              <a:tr h="292486">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1"/>
                  </a:ext>
                </a:extLst>
              </a:tr>
              <a:tr h="292486">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2"/>
                  </a:ext>
                </a:extLst>
              </a:tr>
              <a:tr h="292486">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3</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3"/>
                  </a:ext>
                </a:extLst>
              </a:tr>
              <a:tr h="292486">
                <a:tc>
                  <a:txBody>
                    <a:bodyPr/>
                    <a:lstStyle/>
                    <a:p>
                      <a:pPr algn="ctr" fontAlgn="b"/>
                      <a:r>
                        <a:rPr lang="en-GB" sz="1600" b="0" i="0" u="none" strike="noStrike" dirty="0">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4</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A</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4"/>
                  </a:ext>
                </a:extLst>
              </a:tr>
              <a:tr h="292486">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5</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1</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5"/>
                  </a:ext>
                </a:extLst>
              </a:tr>
              <a:tr h="292486">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6</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6"/>
                  </a:ext>
                </a:extLst>
              </a:tr>
              <a:tr h="292486">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a:solidFill>
                            <a:srgbClr val="000000"/>
                          </a:solidFill>
                          <a:latin typeface="Calibri"/>
                        </a:rPr>
                        <a:t>7</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Male</a:t>
                      </a:r>
                    </a:p>
                  </a:txBody>
                  <a:tcPr marL="10319" marR="10319" marT="9525" marB="0" anchor="b">
                    <a:lnL>
                      <a:noFill/>
                    </a:lnL>
                    <a:lnR>
                      <a:noFill/>
                    </a:lnR>
                    <a:lnT>
                      <a:noFill/>
                    </a:lnT>
                    <a:lnB>
                      <a:noFill/>
                    </a:lnB>
                    <a:solidFill>
                      <a:srgbClr val="B8CCE4"/>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B8CCE4"/>
                    </a:solidFill>
                  </a:tcPr>
                </a:tc>
                <a:extLst>
                  <a:ext uri="{0D108BD9-81ED-4DB2-BD59-A6C34878D82A}">
                    <a16:rowId xmlns:a16="http://schemas.microsoft.com/office/drawing/2014/main" val="10007"/>
                  </a:ext>
                </a:extLst>
              </a:tr>
              <a:tr h="292486">
                <a:tc>
                  <a:txBody>
                    <a:bodyPr/>
                    <a:lstStyle/>
                    <a:p>
                      <a:pPr algn="ctr" fontAlgn="b"/>
                      <a:r>
                        <a:rPr lang="en-GB" sz="1600" b="0" i="0" u="none" strike="noStrike">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2</a:t>
                      </a:r>
                    </a:p>
                  </a:txBody>
                  <a:tcPr marL="10319" marR="10319" marT="9525" marB="0" anchor="b">
                    <a:lnL>
                      <a:noFill/>
                    </a:lnL>
                    <a:lnR>
                      <a:noFill/>
                    </a:lnR>
                    <a:lnT>
                      <a:noFill/>
                    </a:lnT>
                    <a:lnB>
                      <a:noFill/>
                    </a:lnB>
                    <a:solidFill>
                      <a:srgbClr val="DBE5F1"/>
                    </a:solidFill>
                  </a:tcPr>
                </a:tc>
                <a:tc>
                  <a:txBody>
                    <a:bodyPr/>
                    <a:lstStyle/>
                    <a:p>
                      <a:pPr algn="l" fontAlgn="b"/>
                      <a:endParaRPr lang="en-GB" sz="1600" b="0" i="0" u="none" strike="noStrike">
                        <a:solidFill>
                          <a:srgbClr val="000000"/>
                        </a:solidFill>
                        <a:latin typeface="Calibri"/>
                      </a:endParaRPr>
                    </a:p>
                  </a:txBody>
                  <a:tcPr marL="10319" marR="10319" marT="9525" marB="0" anchor="b">
                    <a:lnL>
                      <a:noFill/>
                    </a:lnL>
                    <a:lnR>
                      <a:noFill/>
                    </a:lnR>
                    <a:lnT>
                      <a:noFill/>
                    </a:lnT>
                    <a:lnB>
                      <a:noFill/>
                    </a:lnB>
                  </a:tcPr>
                </a:tc>
                <a:tc>
                  <a:txBody>
                    <a:bodyPr/>
                    <a:lstStyle/>
                    <a:p>
                      <a:pPr algn="ctr" fontAlgn="b"/>
                      <a:r>
                        <a:rPr lang="en-GB" sz="1600" b="0" i="0" u="none" strike="noStrike" dirty="0">
                          <a:solidFill>
                            <a:srgbClr val="000000"/>
                          </a:solidFill>
                          <a:latin typeface="Calibri"/>
                        </a:rPr>
                        <a:t>8</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B</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a:solidFill>
                            <a:srgbClr val="000000"/>
                          </a:solidFill>
                          <a:latin typeface="Calibri"/>
                        </a:rPr>
                        <a:t>Female</a:t>
                      </a:r>
                    </a:p>
                  </a:txBody>
                  <a:tcPr marL="10319" marR="10319" marT="9525" marB="0" anchor="b">
                    <a:lnL>
                      <a:noFill/>
                    </a:lnL>
                    <a:lnR>
                      <a:noFill/>
                    </a:lnR>
                    <a:lnT>
                      <a:noFill/>
                    </a:lnT>
                    <a:lnB>
                      <a:noFill/>
                    </a:lnB>
                    <a:solidFill>
                      <a:srgbClr val="DBE5F1"/>
                    </a:solidFill>
                  </a:tcPr>
                </a:tc>
                <a:tc>
                  <a:txBody>
                    <a:bodyPr/>
                    <a:lstStyle/>
                    <a:p>
                      <a:pPr algn="ctr" fontAlgn="b"/>
                      <a:r>
                        <a:rPr lang="en-GB" sz="1600" b="0" i="0" u="none" strike="noStrike" dirty="0">
                          <a:solidFill>
                            <a:srgbClr val="000000"/>
                          </a:solidFill>
                          <a:latin typeface="Calibri"/>
                        </a:rPr>
                        <a:t>1</a:t>
                      </a:r>
                    </a:p>
                  </a:txBody>
                  <a:tcPr marL="10319" marR="10319" marT="9525" marB="0" anchor="b">
                    <a:lnL>
                      <a:noFill/>
                    </a:lnL>
                    <a:lnR>
                      <a:noFill/>
                    </a:lnR>
                    <a:lnT>
                      <a:noFill/>
                    </a:lnT>
                    <a:lnB>
                      <a:noFill/>
                    </a:lnB>
                    <a:solidFill>
                      <a:srgbClr val="DBE5F1"/>
                    </a:solidFill>
                  </a:tcPr>
                </a:tc>
                <a:extLst>
                  <a:ext uri="{0D108BD9-81ED-4DB2-BD59-A6C34878D82A}">
                    <a16:rowId xmlns:a16="http://schemas.microsoft.com/office/drawing/2014/main" val="10008"/>
                  </a:ext>
                </a:extLst>
              </a:tr>
            </a:tbl>
          </a:graphicData>
        </a:graphic>
      </p:graphicFrame>
      <p:sp>
        <p:nvSpPr>
          <p:cNvPr id="9" name="8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3647152"/>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3647152"/>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9" name="8 Flecha curvada hacia abajo"/>
          <p:cNvSpPr/>
          <p:nvPr/>
        </p:nvSpPr>
        <p:spPr bwMode="auto">
          <a:xfrm rot="16200000">
            <a:off x="216044" y="4379122"/>
            <a:ext cx="641025" cy="586957"/>
          </a:xfrm>
          <a:prstGeom prst="curvedDownArrow">
            <a:avLst>
              <a:gd name="adj1" fmla="val 25000"/>
              <a:gd name="adj2" fmla="val 48137"/>
              <a:gd name="adj3" fmla="val 32407"/>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3647152"/>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9" name="8 Flecha curvada hacia abajo"/>
          <p:cNvSpPr/>
          <p:nvPr/>
        </p:nvSpPr>
        <p:spPr bwMode="auto">
          <a:xfrm rot="16200000">
            <a:off x="216044" y="4379122"/>
            <a:ext cx="641025" cy="586957"/>
          </a:xfrm>
          <a:prstGeom prst="curvedDownArrow">
            <a:avLst>
              <a:gd name="adj1" fmla="val 25000"/>
              <a:gd name="adj2" fmla="val 48137"/>
              <a:gd name="adj3" fmla="val 32407"/>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10" name="9 Flecha curvada hacia abajo"/>
          <p:cNvSpPr/>
          <p:nvPr/>
        </p:nvSpPr>
        <p:spPr bwMode="auto">
          <a:xfrm rot="16200000">
            <a:off x="-592148" y="3584527"/>
            <a:ext cx="2215303" cy="586957"/>
          </a:xfrm>
          <a:prstGeom prst="curved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tecnosrl.it/images/diagnosi-energetica-aziendale.jpg"/>
          <p:cNvPicPr>
            <a:picLocks noChangeAspect="1" noChangeArrowheads="1"/>
          </p:cNvPicPr>
          <p:nvPr/>
        </p:nvPicPr>
        <p:blipFill>
          <a:blip r:embed="rId2" cstate="print"/>
          <a:srcRect/>
          <a:stretch>
            <a:fillRect/>
          </a:stretch>
        </p:blipFill>
        <p:spPr bwMode="auto">
          <a:xfrm>
            <a:off x="5839910" y="3371917"/>
            <a:ext cx="4066090" cy="3486083"/>
          </a:xfrm>
          <a:prstGeom prst="rect">
            <a:avLst/>
          </a:prstGeom>
          <a:noFill/>
        </p:spPr>
      </p:pic>
      <p:sp>
        <p:nvSpPr>
          <p:cNvPr id="5" name="1 Marcador de texto"/>
          <p:cNvSpPr>
            <a:spLocks noGrp="1"/>
          </p:cNvSpPr>
          <p:nvPr>
            <p:ph type="body" sz="quarter" idx="11"/>
          </p:nvPr>
        </p:nvSpPr>
        <p:spPr>
          <a:xfrm>
            <a:off x="455793" y="1154380"/>
            <a:ext cx="8751075" cy="424638"/>
          </a:xfrm>
        </p:spPr>
        <p:txBody>
          <a:bodyPr>
            <a:normAutofit lnSpcReduction="10000"/>
          </a:bodyPr>
          <a:lstStyle/>
          <a:p>
            <a:pPr>
              <a:buNone/>
            </a:pPr>
            <a:r>
              <a:rPr lang="en-GB" b="1" dirty="0" smtClean="0">
                <a:solidFill>
                  <a:schemeClr val="bg1">
                    <a:lumMod val="50000"/>
                  </a:schemeClr>
                </a:solidFill>
                <a:effectLst>
                  <a:outerShdw blurRad="38100" dist="38100" dir="2700000" algn="tl">
                    <a:srgbClr val="000000">
                      <a:alpha val="43137"/>
                    </a:srgbClr>
                  </a:outerShdw>
                </a:effectLst>
              </a:rPr>
              <a:t>Important steps to define before begin the experiment:</a:t>
            </a:r>
            <a:endParaRPr lang="en-GB" b="1" dirty="0">
              <a:solidFill>
                <a:schemeClr val="bg1">
                  <a:lumMod val="50000"/>
                </a:schemeClr>
              </a:solidFill>
              <a:effectLst>
                <a:outerShdw blurRad="38100" dist="38100" dir="2700000" algn="tl">
                  <a:srgbClr val="000000">
                    <a:alpha val="43137"/>
                  </a:srgbClr>
                </a:outerShdw>
              </a:effectLst>
            </a:endParaRPr>
          </a:p>
        </p:txBody>
      </p:sp>
      <p:sp>
        <p:nvSpPr>
          <p:cNvPr id="6" name="5 CuadroTexto"/>
          <p:cNvSpPr txBox="1"/>
          <p:nvPr/>
        </p:nvSpPr>
        <p:spPr>
          <a:xfrm>
            <a:off x="740532" y="1628800"/>
            <a:ext cx="8346927" cy="4662815"/>
          </a:xfrm>
          <a:prstGeom prst="rect">
            <a:avLst/>
          </a:prstGeom>
          <a:noFill/>
        </p:spPr>
        <p:txBody>
          <a:bodyPr wrap="square" rtlCol="0">
            <a:spAutoFit/>
          </a:bodyPr>
          <a:lstStyle/>
          <a:p>
            <a:pPr marL="84138" indent="-84138" algn="just">
              <a:lnSpc>
                <a:spcPct val="150000"/>
              </a:lnSpc>
              <a:buFont typeface="Arial" pitchFamily="34" charset="0"/>
              <a:buChar char="•"/>
            </a:pPr>
            <a:r>
              <a:rPr lang="en-GB" sz="2200" dirty="0" smtClean="0">
                <a:solidFill>
                  <a:schemeClr val="bg2">
                    <a:lumMod val="50000"/>
                  </a:schemeClr>
                </a:solidFill>
                <a:latin typeface="+mn-lt"/>
              </a:rPr>
              <a:t>Establish the main </a:t>
            </a:r>
            <a:r>
              <a:rPr lang="en-GB" sz="2200" b="1" dirty="0" smtClean="0">
                <a:solidFill>
                  <a:schemeClr val="bg2">
                    <a:lumMod val="50000"/>
                  </a:schemeClr>
                </a:solidFill>
                <a:latin typeface="+mn-lt"/>
              </a:rPr>
              <a:t>objectives</a:t>
            </a:r>
            <a:r>
              <a:rPr lang="en-GB" sz="2200" dirty="0" smtClean="0">
                <a:solidFill>
                  <a:schemeClr val="bg2">
                    <a:lumMod val="50000"/>
                  </a:schemeClr>
                </a:solidFill>
                <a:latin typeface="+mn-lt"/>
              </a:rPr>
              <a:t> of the experiment. Avoid collateral problems</a:t>
            </a:r>
          </a:p>
          <a:p>
            <a:pPr marL="84138" indent="-84138" algn="just">
              <a:lnSpc>
                <a:spcPct val="150000"/>
              </a:lnSpc>
              <a:buFont typeface="Arial" pitchFamily="34" charset="0"/>
              <a:buChar char="•"/>
            </a:pPr>
            <a:r>
              <a:rPr lang="en-GB" sz="2200" dirty="0" smtClean="0">
                <a:solidFill>
                  <a:schemeClr val="bg2">
                    <a:lumMod val="50000"/>
                  </a:schemeClr>
                </a:solidFill>
                <a:latin typeface="+mn-lt"/>
              </a:rPr>
              <a:t>Identify all the </a:t>
            </a:r>
            <a:r>
              <a:rPr lang="en-GB" sz="2200" b="1" dirty="0" smtClean="0">
                <a:solidFill>
                  <a:schemeClr val="bg2">
                    <a:lumMod val="50000"/>
                  </a:schemeClr>
                </a:solidFill>
                <a:latin typeface="+mn-lt"/>
              </a:rPr>
              <a:t>noise</a:t>
            </a:r>
            <a:r>
              <a:rPr lang="en-GB" sz="2200" dirty="0" smtClean="0">
                <a:solidFill>
                  <a:schemeClr val="bg2">
                    <a:lumMod val="50000"/>
                  </a:schemeClr>
                </a:solidFill>
                <a:latin typeface="+mn-lt"/>
              </a:rPr>
              <a:t> sources: Treatment, experimental errors,…</a:t>
            </a:r>
          </a:p>
          <a:p>
            <a:pPr marL="84138" indent="-84138" algn="just">
              <a:lnSpc>
                <a:spcPct val="150000"/>
              </a:lnSpc>
              <a:buFont typeface="Arial" pitchFamily="34" charset="0"/>
              <a:buChar char="•"/>
            </a:pPr>
            <a:r>
              <a:rPr lang="en-GB" sz="2200" b="1" dirty="0" smtClean="0">
                <a:solidFill>
                  <a:schemeClr val="bg2">
                    <a:lumMod val="50000"/>
                  </a:schemeClr>
                </a:solidFill>
                <a:latin typeface="+mn-lt"/>
              </a:rPr>
              <a:t>Allocate</a:t>
            </a:r>
            <a:r>
              <a:rPr lang="en-GB" sz="2200" dirty="0" smtClean="0">
                <a:solidFill>
                  <a:schemeClr val="bg2">
                    <a:lumMod val="50000"/>
                  </a:schemeClr>
                </a:solidFill>
                <a:latin typeface="+mn-lt"/>
              </a:rPr>
              <a:t> each experimental unit which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Clarify the </a:t>
            </a:r>
            <a:r>
              <a:rPr lang="en-GB" sz="2200" b="1" dirty="0" smtClean="0">
                <a:solidFill>
                  <a:schemeClr val="bg2">
                    <a:lumMod val="50000"/>
                  </a:schemeClr>
                </a:solidFill>
                <a:latin typeface="+mn-lt"/>
              </a:rPr>
              <a:t>type of response</a:t>
            </a:r>
            <a:r>
              <a:rPr lang="en-GB" sz="2200" dirty="0" smtClean="0">
                <a:solidFill>
                  <a:schemeClr val="bg2">
                    <a:lumMod val="50000"/>
                  </a:schemeClr>
                </a:solidFill>
                <a:latin typeface="+mn-lt"/>
              </a:rPr>
              <a:t> expected in each treatment</a:t>
            </a:r>
          </a:p>
          <a:p>
            <a:pPr marL="84138" indent="-84138" algn="just">
              <a:lnSpc>
                <a:spcPct val="150000"/>
              </a:lnSpc>
              <a:buFont typeface="Arial" pitchFamily="34" charset="0"/>
              <a:buChar char="•"/>
            </a:pPr>
            <a:r>
              <a:rPr lang="en-GB" sz="2200" dirty="0" smtClean="0">
                <a:solidFill>
                  <a:schemeClr val="bg2">
                    <a:lumMod val="50000"/>
                  </a:schemeClr>
                </a:solidFill>
                <a:latin typeface="+mn-lt"/>
              </a:rPr>
              <a:t>Determinate the </a:t>
            </a:r>
            <a:r>
              <a:rPr lang="en-GB" sz="2200" b="1" dirty="0" smtClean="0">
                <a:solidFill>
                  <a:schemeClr val="bg2">
                    <a:lumMod val="50000"/>
                  </a:schemeClr>
                </a:solidFill>
                <a:latin typeface="+mn-lt"/>
              </a:rPr>
              <a:t>number</a:t>
            </a:r>
            <a:r>
              <a:rPr lang="en-GB" sz="2200" dirty="0" smtClean="0">
                <a:solidFill>
                  <a:schemeClr val="bg2">
                    <a:lumMod val="50000"/>
                  </a:schemeClr>
                </a:solidFill>
                <a:latin typeface="+mn-lt"/>
              </a:rPr>
              <a:t> of individuals in each group </a:t>
            </a:r>
          </a:p>
          <a:p>
            <a:pPr marL="84138" indent="-84138" algn="just">
              <a:lnSpc>
                <a:spcPct val="150000"/>
              </a:lnSpc>
              <a:buFont typeface="Arial" pitchFamily="34" charset="0"/>
              <a:buChar char="•"/>
            </a:pPr>
            <a:r>
              <a:rPr lang="en-GB" sz="2200" dirty="0" smtClean="0">
                <a:solidFill>
                  <a:schemeClr val="bg2">
                    <a:lumMod val="50000"/>
                  </a:schemeClr>
                </a:solidFill>
                <a:latin typeface="+mn-lt"/>
              </a:rPr>
              <a:t>Run a </a:t>
            </a:r>
            <a:r>
              <a:rPr lang="en-GB" sz="2200" b="1" dirty="0" smtClean="0">
                <a:solidFill>
                  <a:schemeClr val="bg2">
                    <a:lumMod val="50000"/>
                  </a:schemeClr>
                </a:solidFill>
                <a:latin typeface="+mn-lt"/>
              </a:rPr>
              <a:t>pilot study</a:t>
            </a:r>
          </a:p>
          <a:p>
            <a:pPr marL="84138" indent="-84138" algn="just">
              <a:lnSpc>
                <a:spcPct val="150000"/>
              </a:lnSpc>
              <a:buFont typeface="Arial" pitchFamily="34" charset="0"/>
              <a:buChar char="•"/>
            </a:pPr>
            <a:r>
              <a:rPr lang="en-GB" sz="2200" dirty="0" smtClean="0">
                <a:solidFill>
                  <a:schemeClr val="bg2">
                    <a:lumMod val="50000"/>
                  </a:schemeClr>
                </a:solidFill>
              </a:rPr>
              <a:t>How the </a:t>
            </a:r>
            <a:r>
              <a:rPr lang="en-GB" sz="2200" b="1" dirty="0" smtClean="0">
                <a:solidFill>
                  <a:schemeClr val="bg2">
                    <a:lumMod val="50000"/>
                  </a:schemeClr>
                </a:solidFill>
              </a:rPr>
              <a:t>data</a:t>
            </a:r>
            <a:r>
              <a:rPr lang="en-GB" sz="2200" dirty="0" smtClean="0">
                <a:solidFill>
                  <a:schemeClr val="bg2">
                    <a:lumMod val="50000"/>
                  </a:schemeClr>
                </a:solidFill>
              </a:rPr>
              <a:t> will be statistically analysed.</a:t>
            </a:r>
          </a:p>
          <a:p>
            <a:pPr marL="84138" indent="-84138" algn="just">
              <a:lnSpc>
                <a:spcPct val="150000"/>
              </a:lnSpc>
              <a:buFont typeface="Arial" pitchFamily="34" charset="0"/>
              <a:buChar char="•"/>
            </a:pPr>
            <a:endParaRPr lang="en-GB" sz="2200" b="1" dirty="0" smtClean="0">
              <a:solidFill>
                <a:schemeClr val="bg2">
                  <a:lumMod val="50000"/>
                </a:schemeClr>
              </a:solidFill>
              <a:latin typeface="+mn-lt"/>
            </a:endParaRPr>
          </a:p>
        </p:txBody>
      </p:sp>
      <p:sp>
        <p:nvSpPr>
          <p:cNvPr id="7" name="6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
        <p:nvSpPr>
          <p:cNvPr id="9" name="8 Flecha curvada hacia abajo"/>
          <p:cNvSpPr/>
          <p:nvPr/>
        </p:nvSpPr>
        <p:spPr bwMode="auto">
          <a:xfrm rot="16200000">
            <a:off x="216044" y="4379122"/>
            <a:ext cx="641025" cy="586957"/>
          </a:xfrm>
          <a:prstGeom prst="curvedDownArrow">
            <a:avLst>
              <a:gd name="adj1" fmla="val 25000"/>
              <a:gd name="adj2" fmla="val 48137"/>
              <a:gd name="adj3" fmla="val 32407"/>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
        <p:nvSpPr>
          <p:cNvPr id="10" name="9 Flecha curvada hacia abajo"/>
          <p:cNvSpPr/>
          <p:nvPr/>
        </p:nvSpPr>
        <p:spPr bwMode="auto">
          <a:xfrm rot="16200000">
            <a:off x="-592148" y="3584527"/>
            <a:ext cx="2215303" cy="586957"/>
          </a:xfrm>
          <a:prstGeom prst="curvedDownArrow">
            <a:avLst/>
          </a:prstGeom>
          <a:solidFill>
            <a:srgbClr val="99348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313425" y="1259792"/>
            <a:ext cx="8969122" cy="461665"/>
          </a:xfrm>
          <a:prstGeom prst="rect">
            <a:avLst/>
          </a:prstGeom>
          <a:noFill/>
        </p:spPr>
        <p:txBody>
          <a:bodyPr wrap="none" rtlCol="0">
            <a:spAutoFit/>
          </a:bodyPr>
          <a:lstStyle/>
          <a:p>
            <a:r>
              <a:rPr lang="ca-ES" sz="2400" b="1" dirty="0" err="1" smtClean="0">
                <a:solidFill>
                  <a:schemeClr val="bg1">
                    <a:lumMod val="50000"/>
                  </a:schemeClr>
                </a:solidFill>
                <a:effectLst>
                  <a:outerShdw blurRad="38100" dist="38100" dir="2700000" algn="tl">
                    <a:srgbClr val="000000">
                      <a:alpha val="43137"/>
                    </a:srgbClr>
                  </a:outerShdw>
                </a:effectLst>
              </a:rPr>
              <a:t>What</a:t>
            </a:r>
            <a:r>
              <a:rPr lang="ca-ES" sz="2400" b="1" dirty="0" smtClean="0">
                <a:solidFill>
                  <a:schemeClr val="bg1">
                    <a:lumMod val="50000"/>
                  </a:schemeClr>
                </a:solidFill>
                <a:effectLst>
                  <a:outerShdw blurRad="38100" dist="38100" dir="2700000" algn="tl">
                    <a:srgbClr val="000000">
                      <a:alpha val="43137"/>
                    </a:srgbClr>
                  </a:outerShdw>
                </a:effectLst>
              </a:rPr>
              <a:t> do </a:t>
            </a:r>
            <a:r>
              <a:rPr lang="ca-ES" sz="2400" b="1" dirty="0" err="1" smtClean="0">
                <a:solidFill>
                  <a:schemeClr val="bg1">
                    <a:lumMod val="50000"/>
                  </a:schemeClr>
                </a:solidFill>
                <a:effectLst>
                  <a:outerShdw blurRad="38100" dist="38100" dir="2700000" algn="tl">
                    <a:srgbClr val="000000">
                      <a:alpha val="43137"/>
                    </a:srgbClr>
                  </a:outerShdw>
                </a:effectLst>
              </a:rPr>
              <a:t>you</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need</a:t>
            </a:r>
            <a:r>
              <a:rPr lang="ca-ES" sz="2400" b="1" dirty="0" smtClean="0">
                <a:solidFill>
                  <a:schemeClr val="bg1">
                    <a:lumMod val="50000"/>
                  </a:schemeClr>
                </a:solidFill>
                <a:effectLst>
                  <a:outerShdw blurRad="38100" dist="38100" dir="2700000" algn="tl">
                    <a:srgbClr val="000000">
                      <a:alpha val="43137"/>
                    </a:srgbClr>
                  </a:outerShdw>
                </a:effectLst>
              </a:rPr>
              <a:t> to </a:t>
            </a:r>
            <a:r>
              <a:rPr lang="ca-ES" sz="2400" b="1" dirty="0" err="1" smtClean="0">
                <a:solidFill>
                  <a:schemeClr val="bg1">
                    <a:lumMod val="50000"/>
                  </a:schemeClr>
                </a:solidFill>
                <a:effectLst>
                  <a:outerShdw blurRad="38100" dist="38100" dir="2700000" algn="tl">
                    <a:srgbClr val="000000">
                      <a:alpha val="43137"/>
                    </a:srgbClr>
                  </a:outerShdw>
                </a:effectLst>
              </a:rPr>
              <a:t>ask</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before</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starting</a:t>
            </a:r>
            <a:r>
              <a:rPr lang="ca-ES" sz="2400" b="1" dirty="0" smtClean="0">
                <a:solidFill>
                  <a:schemeClr val="bg1">
                    <a:lumMod val="50000"/>
                  </a:schemeClr>
                </a:solidFill>
                <a:effectLst>
                  <a:outerShdw blurRad="38100" dist="38100" dir="2700000" algn="tl">
                    <a:srgbClr val="000000">
                      <a:alpha val="43137"/>
                    </a:srgbClr>
                  </a:outerShdw>
                </a:effectLst>
              </a:rPr>
              <a:t> a NGS experiment?</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5" name="4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340720" y="1917743"/>
            <a:ext cx="8941828" cy="3693319"/>
          </a:xfrm>
          <a:prstGeom prst="rect">
            <a:avLst/>
          </a:prstGeom>
          <a:noFill/>
        </p:spPr>
        <p:txBody>
          <a:bodyPr wrap="square" rtlCol="0">
            <a:spAutoFit/>
          </a:bodyPr>
          <a:lstStyle/>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What</a:t>
            </a:r>
            <a:r>
              <a:rPr lang="ca-ES" u="none" dirty="0" smtClean="0">
                <a:solidFill>
                  <a:schemeClr val="bg1">
                    <a:lumMod val="50000"/>
                  </a:schemeClr>
                </a:solidFill>
              </a:rPr>
              <a:t> do I </a:t>
            </a:r>
            <a:r>
              <a:rPr lang="ca-ES" u="none" dirty="0" err="1" smtClean="0">
                <a:solidFill>
                  <a:schemeClr val="bg1">
                    <a:lumMod val="50000"/>
                  </a:schemeClr>
                </a:solidFill>
              </a:rPr>
              <a:t>want</a:t>
            </a:r>
            <a:r>
              <a:rPr lang="ca-ES" u="none" dirty="0" smtClean="0">
                <a:solidFill>
                  <a:schemeClr val="bg1">
                    <a:lumMod val="50000"/>
                  </a:schemeClr>
                </a:solidFill>
              </a:rPr>
              <a:t> to </a:t>
            </a:r>
            <a:r>
              <a:rPr lang="ca-ES" u="none" dirty="0" err="1" smtClean="0">
                <a:solidFill>
                  <a:schemeClr val="bg1">
                    <a:lumMod val="50000"/>
                  </a:schemeClr>
                </a:solidFill>
              </a:rPr>
              <a:t>sequence</a:t>
            </a:r>
            <a:r>
              <a:rPr lang="ca-ES" u="none" dirty="0" smtClean="0">
                <a:solidFill>
                  <a:schemeClr val="bg1">
                    <a:lumMod val="50000"/>
                  </a:schemeClr>
                </a:solidFill>
              </a:rPr>
              <a:t>? </a:t>
            </a:r>
            <a:r>
              <a:rPr lang="ca-ES" u="none" dirty="0" err="1" smtClean="0">
                <a:solidFill>
                  <a:schemeClr val="bg1">
                    <a:lumMod val="50000"/>
                  </a:schemeClr>
                </a:solidFill>
              </a:rPr>
              <a:t>Whole</a:t>
            </a:r>
            <a:r>
              <a:rPr lang="ca-ES" u="none" dirty="0" smtClean="0">
                <a:solidFill>
                  <a:schemeClr val="bg1">
                    <a:lumMod val="50000"/>
                  </a:schemeClr>
                </a:solidFill>
              </a:rPr>
              <a:t> </a:t>
            </a:r>
            <a:r>
              <a:rPr lang="ca-ES" u="none" dirty="0" err="1" smtClean="0">
                <a:solidFill>
                  <a:schemeClr val="bg1">
                    <a:lumMod val="50000"/>
                  </a:schemeClr>
                </a:solidFill>
              </a:rPr>
              <a:t>genome</a:t>
            </a:r>
            <a:r>
              <a:rPr lang="ca-ES" u="none" dirty="0" smtClean="0">
                <a:solidFill>
                  <a:schemeClr val="bg1">
                    <a:lumMod val="50000"/>
                  </a:schemeClr>
                </a:solidFill>
              </a:rPr>
              <a:t>, </a:t>
            </a:r>
            <a:r>
              <a:rPr lang="ca-ES" u="none" dirty="0" err="1" smtClean="0">
                <a:solidFill>
                  <a:schemeClr val="bg1">
                    <a:lumMod val="50000"/>
                  </a:schemeClr>
                </a:solidFill>
              </a:rPr>
              <a:t>exome</a:t>
            </a:r>
            <a:r>
              <a:rPr lang="ca-ES" u="none" dirty="0" smtClean="0">
                <a:solidFill>
                  <a:schemeClr val="bg1">
                    <a:lumMod val="50000"/>
                  </a:schemeClr>
                </a:solidFill>
              </a:rPr>
              <a:t>, </a:t>
            </a:r>
            <a:r>
              <a:rPr lang="ca-ES" u="none" dirty="0" err="1" smtClean="0">
                <a:solidFill>
                  <a:schemeClr val="bg1">
                    <a:lumMod val="50000"/>
                  </a:schemeClr>
                </a:solidFill>
              </a:rPr>
              <a:t>metagenome</a:t>
            </a:r>
            <a:r>
              <a:rPr lang="ca-ES" u="none" dirty="0" smtClean="0">
                <a:solidFill>
                  <a:schemeClr val="bg1">
                    <a:lumMod val="50000"/>
                  </a:schemeClr>
                </a:solidFill>
              </a:rPr>
              <a:t>, </a:t>
            </a:r>
            <a:r>
              <a:rPr lang="ca-ES" u="none" dirty="0" err="1" smtClean="0">
                <a:solidFill>
                  <a:schemeClr val="bg1">
                    <a:lumMod val="50000"/>
                  </a:schemeClr>
                </a:solidFill>
              </a:rPr>
              <a:t>epigenome</a:t>
            </a:r>
            <a:r>
              <a:rPr lang="ca-ES" u="none" dirty="0" smtClean="0">
                <a:solidFill>
                  <a:schemeClr val="bg1">
                    <a:lumMod val="50000"/>
                  </a:schemeClr>
                </a:solidFill>
              </a:rPr>
              <a:t>, </a:t>
            </a:r>
            <a:r>
              <a:rPr lang="ca-ES" u="none" dirty="0" err="1" smtClean="0">
                <a:solidFill>
                  <a:schemeClr val="bg1">
                    <a:lumMod val="50000"/>
                  </a:schemeClr>
                </a:solidFill>
              </a:rPr>
              <a:t>RNAseq</a:t>
            </a:r>
            <a:r>
              <a:rPr lang="ca-ES" u="none" dirty="0" smtClean="0">
                <a:solidFill>
                  <a:schemeClr val="bg1">
                    <a:lumMod val="50000"/>
                  </a:schemeClr>
                </a:solidFill>
              </a:rPr>
              <a:t>...</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smtClean="0">
                <a:solidFill>
                  <a:schemeClr val="bg1">
                    <a:lumMod val="50000"/>
                  </a:schemeClr>
                </a:solidFill>
              </a:rPr>
              <a:t>How </a:t>
            </a:r>
            <a:r>
              <a:rPr lang="ca-ES" u="none" dirty="0" err="1" smtClean="0">
                <a:solidFill>
                  <a:schemeClr val="bg1">
                    <a:lumMod val="50000"/>
                  </a:schemeClr>
                </a:solidFill>
              </a:rPr>
              <a:t>many</a:t>
            </a:r>
            <a:r>
              <a:rPr lang="ca-ES" u="none" dirty="0" smtClean="0">
                <a:solidFill>
                  <a:schemeClr val="bg1">
                    <a:lumMod val="50000"/>
                  </a:schemeClr>
                </a:solidFill>
              </a:rPr>
              <a:t> </a:t>
            </a:r>
            <a:r>
              <a:rPr lang="ca-ES" u="none" dirty="0" err="1" smtClean="0">
                <a:solidFill>
                  <a:schemeClr val="bg1">
                    <a:lumMod val="50000"/>
                  </a:schemeClr>
                </a:solidFill>
              </a:rPr>
              <a:t>samples</a:t>
            </a:r>
            <a:r>
              <a:rPr lang="ca-ES" u="none" dirty="0" smtClean="0">
                <a:solidFill>
                  <a:schemeClr val="bg1">
                    <a:lumMod val="50000"/>
                  </a:schemeClr>
                </a:solidFill>
              </a:rPr>
              <a:t>?</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Length</a:t>
            </a:r>
            <a:r>
              <a:rPr lang="ca-ES" u="none" dirty="0" smtClean="0">
                <a:solidFill>
                  <a:schemeClr val="bg1">
                    <a:lumMod val="50000"/>
                  </a:schemeClr>
                </a:solidFill>
              </a:rPr>
              <a:t> of </a:t>
            </a:r>
            <a:r>
              <a:rPr lang="ca-ES" u="none" dirty="0" err="1" smtClean="0">
                <a:solidFill>
                  <a:schemeClr val="bg1">
                    <a:lumMod val="50000"/>
                  </a:schemeClr>
                </a:solidFill>
              </a:rPr>
              <a:t>read</a:t>
            </a:r>
            <a:r>
              <a:rPr lang="ca-ES" u="none" dirty="0" smtClean="0">
                <a:solidFill>
                  <a:schemeClr val="bg1">
                    <a:lumMod val="50000"/>
                  </a:schemeClr>
                </a:solidFill>
              </a:rPr>
              <a:t> </a:t>
            </a:r>
            <a:r>
              <a:rPr lang="ca-ES" u="none" dirty="0" err="1" smtClean="0">
                <a:solidFill>
                  <a:schemeClr val="bg1">
                    <a:lumMod val="50000"/>
                  </a:schemeClr>
                </a:solidFill>
              </a:rPr>
              <a:t>required</a:t>
            </a:r>
            <a:r>
              <a:rPr lang="ca-ES" u="none" dirty="0" smtClean="0">
                <a:solidFill>
                  <a:schemeClr val="bg1">
                    <a:lumMod val="50000"/>
                  </a:schemeClr>
                </a:solidFill>
              </a:rPr>
              <a:t>?</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Quality</a:t>
            </a:r>
            <a:r>
              <a:rPr lang="ca-ES" u="none" dirty="0" smtClean="0">
                <a:solidFill>
                  <a:schemeClr val="bg1">
                    <a:lumMod val="50000"/>
                  </a:schemeClr>
                </a:solidFill>
              </a:rPr>
              <a:t> and </a:t>
            </a:r>
            <a:r>
              <a:rPr lang="ca-ES" u="none" dirty="0" err="1" smtClean="0">
                <a:solidFill>
                  <a:schemeClr val="bg1">
                    <a:lumMod val="50000"/>
                  </a:schemeClr>
                </a:solidFill>
              </a:rPr>
              <a:t>quantity</a:t>
            </a:r>
            <a:r>
              <a:rPr lang="ca-ES" u="none" dirty="0" smtClean="0">
                <a:solidFill>
                  <a:schemeClr val="bg1">
                    <a:lumMod val="50000"/>
                  </a:schemeClr>
                </a:solidFill>
              </a:rPr>
              <a:t> of </a:t>
            </a:r>
            <a:r>
              <a:rPr lang="ca-ES" u="none" dirty="0" err="1" smtClean="0">
                <a:solidFill>
                  <a:schemeClr val="bg1">
                    <a:lumMod val="50000"/>
                  </a:schemeClr>
                </a:solidFill>
              </a:rPr>
              <a:t>starting</a:t>
            </a:r>
            <a:r>
              <a:rPr lang="ca-ES" u="none" dirty="0" smtClean="0">
                <a:solidFill>
                  <a:schemeClr val="bg1">
                    <a:lumMod val="50000"/>
                  </a:schemeClr>
                </a:solidFill>
              </a:rPr>
              <a:t> material?</a:t>
            </a: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Size</a:t>
            </a:r>
            <a:r>
              <a:rPr lang="ca-ES" u="none" dirty="0" smtClean="0">
                <a:solidFill>
                  <a:schemeClr val="bg1">
                    <a:lumMod val="50000"/>
                  </a:schemeClr>
                </a:solidFill>
              </a:rPr>
              <a:t> of </a:t>
            </a:r>
            <a:r>
              <a:rPr lang="ca-ES" u="none" dirty="0" err="1" smtClean="0">
                <a:solidFill>
                  <a:schemeClr val="bg1">
                    <a:lumMod val="50000"/>
                  </a:schemeClr>
                </a:solidFill>
              </a:rPr>
              <a:t>nucleic</a:t>
            </a:r>
            <a:r>
              <a:rPr lang="ca-ES" u="none" dirty="0" smtClean="0">
                <a:solidFill>
                  <a:schemeClr val="bg1">
                    <a:lumMod val="50000"/>
                  </a:schemeClr>
                </a:solidFill>
              </a:rPr>
              <a:t> </a:t>
            </a:r>
            <a:r>
              <a:rPr lang="ca-ES" u="none" dirty="0" err="1" smtClean="0">
                <a:solidFill>
                  <a:schemeClr val="bg1">
                    <a:lumMod val="50000"/>
                  </a:schemeClr>
                </a:solidFill>
              </a:rPr>
              <a:t>acids</a:t>
            </a:r>
            <a:r>
              <a:rPr lang="ca-ES" u="none" dirty="0" smtClean="0">
                <a:solidFill>
                  <a:schemeClr val="bg1">
                    <a:lumMod val="50000"/>
                  </a:schemeClr>
                </a:solidFill>
              </a:rPr>
              <a:t> to </a:t>
            </a:r>
            <a:r>
              <a:rPr lang="ca-ES" u="none" dirty="0" err="1" smtClean="0">
                <a:solidFill>
                  <a:schemeClr val="bg1">
                    <a:lumMod val="50000"/>
                  </a:schemeClr>
                </a:solidFill>
              </a:rPr>
              <a:t>sequence</a:t>
            </a: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a:p>
            <a:pPr marL="285750" indent="-285750" algn="just">
              <a:buClr>
                <a:srgbClr val="7030A0"/>
              </a:buClr>
              <a:buFont typeface="Arial" panose="020B0604020202020204" pitchFamily="34" charset="0"/>
              <a:buChar char="•"/>
            </a:pPr>
            <a:r>
              <a:rPr lang="ca-ES" u="none" dirty="0" err="1" smtClean="0">
                <a:solidFill>
                  <a:schemeClr val="bg1">
                    <a:lumMod val="50000"/>
                  </a:schemeClr>
                </a:solidFill>
              </a:rPr>
              <a:t>Amount</a:t>
            </a:r>
            <a:r>
              <a:rPr lang="ca-ES" u="none" dirty="0" smtClean="0">
                <a:solidFill>
                  <a:schemeClr val="bg1">
                    <a:lumMod val="50000"/>
                  </a:schemeClr>
                </a:solidFill>
              </a:rPr>
              <a:t> of </a:t>
            </a:r>
            <a:r>
              <a:rPr lang="ca-ES" u="none" dirty="0" err="1" smtClean="0">
                <a:solidFill>
                  <a:schemeClr val="bg1">
                    <a:lumMod val="50000"/>
                  </a:schemeClr>
                </a:solidFill>
              </a:rPr>
              <a:t>sequence</a:t>
            </a:r>
            <a:r>
              <a:rPr lang="ca-ES" u="none" dirty="0" smtClean="0">
                <a:solidFill>
                  <a:schemeClr val="bg1">
                    <a:lumMod val="50000"/>
                  </a:schemeClr>
                </a:solidFill>
              </a:rPr>
              <a:t> </a:t>
            </a:r>
            <a:r>
              <a:rPr lang="ca-ES" u="none" dirty="0" err="1" smtClean="0">
                <a:solidFill>
                  <a:schemeClr val="bg1">
                    <a:lumMod val="50000"/>
                  </a:schemeClr>
                </a:solidFill>
              </a:rPr>
              <a:t>needed</a:t>
            </a:r>
            <a:r>
              <a:rPr lang="ca-ES" u="none" dirty="0" smtClean="0">
                <a:solidFill>
                  <a:schemeClr val="bg1">
                    <a:lumMod val="50000"/>
                  </a:schemeClr>
                </a:solidFill>
              </a:rPr>
              <a:t>: </a:t>
            </a:r>
            <a:r>
              <a:rPr lang="ca-ES" b="1" u="none" dirty="0" smtClean="0">
                <a:solidFill>
                  <a:schemeClr val="bg1">
                    <a:lumMod val="50000"/>
                  </a:schemeClr>
                </a:solidFill>
                <a:hlinkClick r:id="rId2"/>
              </a:rPr>
              <a:t>coverage</a:t>
            </a:r>
            <a:endParaRPr lang="ca-ES" b="1" u="none" dirty="0" smtClean="0">
              <a:solidFill>
                <a:schemeClr val="bg1">
                  <a:lumMod val="50000"/>
                </a:schemeClr>
              </a:solidFill>
            </a:endParaRPr>
          </a:p>
          <a:p>
            <a:pPr marL="285750" indent="-285750" algn="just">
              <a:buClr>
                <a:srgbClr val="7030A0"/>
              </a:buClr>
              <a:buFont typeface="Arial" panose="020B0604020202020204" pitchFamily="34" charset="0"/>
              <a:buChar char="•"/>
            </a:pPr>
            <a:endParaRPr lang="ca-ES" u="none" dirty="0" smtClean="0">
              <a:solidFill>
                <a:schemeClr val="bg1">
                  <a:lumMod val="50000"/>
                </a:schemeClr>
              </a:solidFill>
            </a:endParaRPr>
          </a:p>
        </p:txBody>
      </p:sp>
      <p:sp>
        <p:nvSpPr>
          <p:cNvPr id="10" name="9 CuadroTexto"/>
          <p:cNvSpPr txBox="1"/>
          <p:nvPr/>
        </p:nvSpPr>
        <p:spPr>
          <a:xfrm>
            <a:off x="313425" y="1259792"/>
            <a:ext cx="8969122" cy="461665"/>
          </a:xfrm>
          <a:prstGeom prst="rect">
            <a:avLst/>
          </a:prstGeom>
          <a:noFill/>
        </p:spPr>
        <p:txBody>
          <a:bodyPr wrap="none" rtlCol="0">
            <a:spAutoFit/>
          </a:bodyPr>
          <a:lstStyle/>
          <a:p>
            <a:r>
              <a:rPr lang="ca-ES" sz="2400" b="1" dirty="0" err="1" smtClean="0">
                <a:solidFill>
                  <a:schemeClr val="bg1">
                    <a:lumMod val="50000"/>
                  </a:schemeClr>
                </a:solidFill>
                <a:effectLst>
                  <a:outerShdw blurRad="38100" dist="38100" dir="2700000" algn="tl">
                    <a:srgbClr val="000000">
                      <a:alpha val="43137"/>
                    </a:srgbClr>
                  </a:outerShdw>
                </a:effectLst>
              </a:rPr>
              <a:t>What</a:t>
            </a:r>
            <a:r>
              <a:rPr lang="ca-ES" sz="2400" b="1" dirty="0" smtClean="0">
                <a:solidFill>
                  <a:schemeClr val="bg1">
                    <a:lumMod val="50000"/>
                  </a:schemeClr>
                </a:solidFill>
                <a:effectLst>
                  <a:outerShdw blurRad="38100" dist="38100" dir="2700000" algn="tl">
                    <a:srgbClr val="000000">
                      <a:alpha val="43137"/>
                    </a:srgbClr>
                  </a:outerShdw>
                </a:effectLst>
              </a:rPr>
              <a:t> do </a:t>
            </a:r>
            <a:r>
              <a:rPr lang="ca-ES" sz="2400" b="1" dirty="0" err="1" smtClean="0">
                <a:solidFill>
                  <a:schemeClr val="bg1">
                    <a:lumMod val="50000"/>
                  </a:schemeClr>
                </a:solidFill>
                <a:effectLst>
                  <a:outerShdw blurRad="38100" dist="38100" dir="2700000" algn="tl">
                    <a:srgbClr val="000000">
                      <a:alpha val="43137"/>
                    </a:srgbClr>
                  </a:outerShdw>
                </a:effectLst>
              </a:rPr>
              <a:t>you</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need</a:t>
            </a:r>
            <a:r>
              <a:rPr lang="ca-ES" sz="2400" b="1" dirty="0" smtClean="0">
                <a:solidFill>
                  <a:schemeClr val="bg1">
                    <a:lumMod val="50000"/>
                  </a:schemeClr>
                </a:solidFill>
                <a:effectLst>
                  <a:outerShdw blurRad="38100" dist="38100" dir="2700000" algn="tl">
                    <a:srgbClr val="000000">
                      <a:alpha val="43137"/>
                    </a:srgbClr>
                  </a:outerShdw>
                </a:effectLst>
              </a:rPr>
              <a:t> to </a:t>
            </a:r>
            <a:r>
              <a:rPr lang="ca-ES" sz="2400" b="1" dirty="0" err="1" smtClean="0">
                <a:solidFill>
                  <a:schemeClr val="bg1">
                    <a:lumMod val="50000"/>
                  </a:schemeClr>
                </a:solidFill>
                <a:effectLst>
                  <a:outerShdw blurRad="38100" dist="38100" dir="2700000" algn="tl">
                    <a:srgbClr val="000000">
                      <a:alpha val="43137"/>
                    </a:srgbClr>
                  </a:outerShdw>
                </a:effectLst>
              </a:rPr>
              <a:t>ask</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before</a:t>
            </a:r>
            <a:r>
              <a:rPr lang="ca-ES" sz="2400" b="1" dirty="0" smtClean="0">
                <a:solidFill>
                  <a:schemeClr val="bg1">
                    <a:lumMod val="50000"/>
                  </a:schemeClr>
                </a:solidFill>
                <a:effectLst>
                  <a:outerShdw blurRad="38100" dist="38100" dir="2700000" algn="tl">
                    <a:srgbClr val="000000">
                      <a:alpha val="43137"/>
                    </a:srgbClr>
                  </a:outerShdw>
                </a:effectLst>
              </a:rPr>
              <a:t> </a:t>
            </a:r>
            <a:r>
              <a:rPr lang="ca-ES" sz="2400" b="1" dirty="0" err="1" smtClean="0">
                <a:solidFill>
                  <a:schemeClr val="bg1">
                    <a:lumMod val="50000"/>
                  </a:schemeClr>
                </a:solidFill>
                <a:effectLst>
                  <a:outerShdw blurRad="38100" dist="38100" dir="2700000" algn="tl">
                    <a:srgbClr val="000000">
                      <a:alpha val="43137"/>
                    </a:srgbClr>
                  </a:outerShdw>
                </a:effectLst>
              </a:rPr>
              <a:t>starting</a:t>
            </a:r>
            <a:r>
              <a:rPr lang="ca-ES" sz="2400" b="1" dirty="0" smtClean="0">
                <a:solidFill>
                  <a:schemeClr val="bg1">
                    <a:lumMod val="50000"/>
                  </a:schemeClr>
                </a:solidFill>
                <a:effectLst>
                  <a:outerShdw blurRad="38100" dist="38100" dir="2700000" algn="tl">
                    <a:srgbClr val="000000">
                      <a:alpha val="43137"/>
                    </a:srgbClr>
                  </a:outerShdw>
                </a:effectLst>
              </a:rPr>
              <a:t> a NGS experiment?</a:t>
            </a:r>
            <a:endParaRPr lang="ca-ES" sz="2400" b="1" dirty="0">
              <a:solidFill>
                <a:schemeClr val="bg1">
                  <a:lumMod val="50000"/>
                </a:schemeClr>
              </a:solidFill>
              <a:effectLst>
                <a:outerShdw blurRad="38100" dist="38100" dir="2700000" algn="tl">
                  <a:srgbClr val="000000">
                    <a:alpha val="43137"/>
                  </a:srgbClr>
                </a:outerShdw>
              </a:effectLst>
            </a:endParaRPr>
          </a:p>
        </p:txBody>
      </p:sp>
      <p:sp>
        <p:nvSpPr>
          <p:cNvPr id="5" name="4 Rectángulo"/>
          <p:cNvSpPr/>
          <p:nvPr/>
        </p:nvSpPr>
        <p:spPr>
          <a:xfrm>
            <a:off x="514832" y="199873"/>
            <a:ext cx="4890441" cy="589072"/>
          </a:xfrm>
          <a:prstGeom prst="rect">
            <a:avLst/>
          </a:prstGeom>
        </p:spPr>
        <p:txBody>
          <a:bodyPr wrap="none">
            <a:spAutoFit/>
          </a:bodyPr>
          <a:lstStyle/>
          <a:p>
            <a:pPr marL="457200" indent="-457200">
              <a:lnSpc>
                <a:spcPct val="150000"/>
              </a:lnSpc>
              <a:buFont typeface="+mj-lt"/>
              <a:buAutoNum type="arabicPeriod" startAt="7"/>
            </a:pPr>
            <a:r>
              <a:rPr lang="en-GB" sz="2400" b="1" dirty="0" smtClean="0">
                <a:solidFill>
                  <a:schemeClr val="bg1"/>
                </a:solidFill>
                <a:latin typeface="+mn-lt"/>
              </a:rPr>
              <a:t>A (very) brief introduction to DoE</a:t>
            </a:r>
          </a:p>
        </p:txBody>
      </p:sp>
    </p:spTree>
    <p:extLst>
      <p:ext uri="{BB962C8B-B14F-4D97-AF65-F5344CB8AC3E}">
        <p14:creationId xmlns:p14="http://schemas.microsoft.com/office/powerpoint/2010/main" val="37441447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texto"/>
          <p:cNvSpPr>
            <a:spLocks noGrp="1"/>
          </p:cNvSpPr>
          <p:nvPr>
            <p:ph type="body" sz="quarter" idx="10"/>
          </p:nvPr>
        </p:nvSpPr>
        <p:spPr bwMode="auto">
          <a:xfrm>
            <a:off x="3903663" y="579438"/>
            <a:ext cx="6002337" cy="5349875"/>
          </a:xfrm>
          <a:noFill/>
          <a:ln>
            <a:miter lim="800000"/>
            <a:headEnd/>
            <a:tailEnd/>
          </a:ln>
        </p:spPr>
        <p:txBody>
          <a:bodyPr vert="horz" wrap="square" lIns="91440" tIns="45720" rIns="91440" bIns="45720" numCol="1" anchor="t" anchorCtr="0" compatLnSpc="1">
            <a:prstTxWarp prst="textNoShape">
              <a:avLst/>
            </a:prstTxWarp>
          </a:bodyPr>
          <a:lstStyle/>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Introduction to NGS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First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Second Generation Sequencing</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Third Generation Sequencing</a:t>
            </a:r>
          </a:p>
          <a:p>
            <a:pPr marL="358775" lvl="0" indent="-358775">
              <a:lnSpc>
                <a:spcPct val="150000"/>
              </a:lnSpc>
              <a:buFont typeface="Calibri" pitchFamily="34" charset="0"/>
              <a:buAutoNum type="arabicPeriod"/>
            </a:pPr>
            <a:r>
              <a:rPr lang="en-US" dirty="0" smtClean="0">
                <a:solidFill>
                  <a:srgbClr val="FF0000"/>
                </a:solidFill>
              </a:rPr>
              <a:t>Sequencing generation face to face</a:t>
            </a:r>
            <a:endParaRPr lang="en-GB" dirty="0" smtClean="0">
              <a:solidFill>
                <a:srgbClr val="FF0000"/>
              </a:solidFill>
              <a:ea typeface="ＭＳ Ｐゴシック" pitchFamily="34" charset="-128"/>
            </a:endParaRP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Applications of NGS techniques</a:t>
            </a:r>
          </a:p>
          <a:p>
            <a:pPr marL="358775" indent="-358775">
              <a:lnSpc>
                <a:spcPct val="150000"/>
              </a:lnSpc>
              <a:buFont typeface="Calibri" pitchFamily="34" charset="0"/>
              <a:buAutoNum type="arabicPeriod"/>
            </a:pPr>
            <a:r>
              <a:rPr lang="en-GB" dirty="0" smtClean="0">
                <a:solidFill>
                  <a:srgbClr val="FF0000"/>
                </a:solidFill>
                <a:ea typeface="ＭＳ Ｐゴシック" pitchFamily="34" charset="-128"/>
              </a:rPr>
              <a:t>A (very) brief introduction to DoE</a:t>
            </a:r>
          </a:p>
          <a:p>
            <a:pPr marL="798875" lvl="1" indent="-358775">
              <a:buNone/>
            </a:pPr>
            <a:endParaRPr lang="en-GB" dirty="0" smtClean="0">
              <a:ea typeface="ＭＳ Ｐゴシック" pitchFamily="34" charset="-128"/>
            </a:endParaRPr>
          </a:p>
          <a:p>
            <a:pPr marL="358775" indent="-358775">
              <a:buFont typeface="Calibri" pitchFamily="34" charset="0"/>
              <a:buAutoNum type="arabicPeriod"/>
            </a:pPr>
            <a:endParaRPr lang="en-GB" dirty="0" smtClean="0">
              <a:ea typeface="ＭＳ Ｐゴシック" pitchFamily="34"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aster_plantillapresentacions 14-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2 Lateral">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rgbClr val="FFFF99"/>
        </a:solidFill>
        <a:ln w="9525" cap="flat" cmpd="sng" algn="ctr">
          <a:solidFill>
            <a:srgbClr val="EAEAEA"/>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20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3 Contingut">
  <a:themeElements>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ntilla_presentacio_elearning">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3489"/>
        </a:solidFill>
        <a:ln w="9525" cap="flat" cmpd="sng" algn="ctr">
          <a:noFill/>
          <a:prstDash val="solid"/>
          <a:round/>
          <a:headEnd type="none" w="med" len="med"/>
          <a:tailEnd type="none" w="med" len="med"/>
        </a:ln>
        <a:effectLst/>
      </a:spPr>
      <a:bodyPr vert="horz" wrap="square" lIns="90000" tIns="46800" rIns="90000" bIns="46800" numCol="1" rtlCol="0"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ca-ES" sz="3200" b="0" i="0" u="none" strike="noStrike" cap="none" normalizeH="0" baseline="0" smtClean="0">
            <a:ln>
              <a:noFill/>
            </a:ln>
            <a:solidFill>
              <a:schemeClr val="tx1"/>
            </a:solidFill>
            <a:effectLst/>
            <a:latin typeface="Calibri" pitchFamily="34" charset="0"/>
          </a:defRPr>
        </a:defPPr>
      </a:lstStyle>
    </a:lnDef>
    <a:txDef>
      <a:spPr>
        <a:noFill/>
      </a:spPr>
      <a:bodyPr wrap="square" rtlCol="0">
        <a:spAutoFit/>
      </a:bodyPr>
      <a:lstStyle>
        <a:defPPr algn="just">
          <a:defRPr sz="2200" dirty="0" smtClean="0">
            <a:solidFill>
              <a:schemeClr val="bg1">
                <a:lumMod val="50000"/>
              </a:schemeClr>
            </a:solidFill>
            <a:latin typeface="+mn-lt"/>
          </a:defRPr>
        </a:defPPr>
      </a:lstStyle>
    </a:txDef>
  </a:objectDefaults>
  <a:extraClrSchemeLst>
    <a:extraClrScheme>
      <a:clrScheme name="plantilla_presentacio_elear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ntilla_presentacio_elear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ntilla_presentacio_elear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ntilla_presentacio_elear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ntilla_presentacio_elear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ntilla_presentacio_elear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ntilla_presentacio_elear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ntilla_presentacio_elear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ntilla_presentacio_elear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ntilla_presentacio_elear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ntilla_presentacio_elear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ntilla_presentacio_elear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master_plantillapresentacions 14-15</Template>
  <TotalTime>6638</TotalTime>
  <Words>5038</Words>
  <Application>Microsoft Office PowerPoint</Application>
  <PresentationFormat>A4 (210 x 297 mm)</PresentationFormat>
  <Paragraphs>952</Paragraphs>
  <Slides>98</Slides>
  <Notes>59</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98</vt:i4>
      </vt:variant>
    </vt:vector>
  </HeadingPairs>
  <TitlesOfParts>
    <vt:vector size="110" baseType="lpstr">
      <vt:lpstr>ＭＳ Ｐゴシック</vt:lpstr>
      <vt:lpstr>ＭＳ Ｐゴシック</vt:lpstr>
      <vt:lpstr>Arial</vt:lpstr>
      <vt:lpstr>Arial</vt:lpstr>
      <vt:lpstr>Calibri</vt:lpstr>
      <vt:lpstr>Courier New</vt:lpstr>
      <vt:lpstr>Times New Roman</vt:lpstr>
      <vt:lpstr>Times-Roman</vt:lpstr>
      <vt:lpstr>Wingdings</vt:lpstr>
      <vt:lpstr>master_plantillapresentacions 14-15</vt:lpstr>
      <vt:lpstr>02 Lateral</vt:lpstr>
      <vt:lpstr>03 Contingut</vt:lpstr>
      <vt:lpstr>Presentación de PowerPoint</vt:lpstr>
      <vt:lpstr>Presentación de PowerPoint</vt:lpstr>
      <vt:lpstr>Presentación de PowerPoint</vt:lpstr>
      <vt:lpstr>Presentación de PowerPoint</vt:lpstr>
      <vt:lpstr>Presentación de PowerPoint</vt:lpstr>
      <vt:lpstr>Presentación de PowerPoint</vt:lpstr>
      <vt:lpstr>Introduction to NGS</vt:lpstr>
      <vt:lpstr>Introduction to NGS</vt:lpstr>
      <vt:lpstr>Introduction to NGS</vt:lpstr>
      <vt:lpstr>Introduction to NGS</vt:lpstr>
      <vt:lpstr>Introduction to NGS</vt:lpstr>
      <vt:lpstr>Presentación de PowerPoint</vt:lpstr>
      <vt:lpstr>First Generation Sequencing</vt:lpstr>
      <vt:lpstr>First Generation Sequencing</vt:lpstr>
      <vt:lpstr>Presentación de PowerPoint</vt:lpstr>
      <vt:lpstr>Second Generation Sequencing</vt:lpstr>
      <vt:lpstr>Second Generation Sequencing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Sequencing Generation face to face</vt:lpstr>
      <vt:lpstr>Sequencing Generation face to face</vt:lpstr>
      <vt:lpstr>Sequencing Generation face to face</vt:lpstr>
      <vt:lpstr>Sequencing Generation face to face</vt:lpstr>
      <vt:lpstr>Sequencing Generation face to face</vt:lpstr>
      <vt:lpstr>Sequencing Generation face to face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VHIR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Ricardo Gonzalo Sanz</dc:creator>
  <cp:lastModifiedBy>Camacho Cano, Esther</cp:lastModifiedBy>
  <cp:revision>892</cp:revision>
  <dcterms:created xsi:type="dcterms:W3CDTF">2014-10-10T12:20:23Z</dcterms:created>
  <dcterms:modified xsi:type="dcterms:W3CDTF">2023-11-21T13:21:41Z</dcterms:modified>
</cp:coreProperties>
</file>